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389" r:id="rId2"/>
    <p:sldId id="490" r:id="rId3"/>
    <p:sldId id="481" r:id="rId4"/>
    <p:sldId id="507" r:id="rId5"/>
    <p:sldId id="506" r:id="rId6"/>
    <p:sldId id="470" r:id="rId7"/>
    <p:sldId id="50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57145"/>
    <a:srgbClr val="FFF95F"/>
    <a:srgbClr val="E30502"/>
    <a:srgbClr val="FEFFB7"/>
    <a:srgbClr val="DBE0FF"/>
    <a:srgbClr val="C3C7E3"/>
    <a:srgbClr val="94DDFE"/>
    <a:srgbClr val="3A1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52" y="-1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03CF56-6A12-4449-AC11-83335812FBDB}" type="datetime1">
              <a:rPr lang="en-US"/>
              <a:pPr>
                <a:defRPr/>
              </a:pPr>
              <a:t>5/15/12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E0A284-C54D-AC4D-B4E3-6C1FAF8239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ＭＳ Ｐゴシック" pitchFamily="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B1809E-8395-B546-9B15-AB7D19E03A84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A26E7C-C2E1-5042-AA49-C4C12AFB895F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832150-6D59-844C-829C-78C7707028C8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832150-6D59-844C-829C-78C7707028C8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832150-6D59-844C-829C-78C7707028C8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EC115B-96EB-1B43-BE50-6526360C8E58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EC115B-96EB-1B43-BE50-6526360C8E58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0ABFA-237D-6846-9B1B-0E6004A094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F85ED-BD68-2D44-8CD0-0AE742013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C60B-D649-584A-8FF5-8BC3C00BE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F15E2-168C-DC49-A869-704ED55C9D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07BBC-C511-7D4E-B40E-D3F417FF4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25C3-8A67-624A-8819-7F51F91E1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AC54C-9B7E-AC4F-B12A-B85270081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CAB43-5498-E04A-A0F0-A568DF0D7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7088F-3452-9F43-BA91-920A53063E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9D8B9-D78B-BC44-8312-521D72D91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BBE6-F403-E444-A3FE-4F02E43E2C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pPr>
              <a:defRPr/>
            </a:pPr>
            <a:fld id="{320386F5-0546-424B-BE87-FA8615982D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1" charset="-128"/>
          <a:cs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819400" y="1447800"/>
            <a:ext cx="35814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endParaRPr lang="en-US" sz="2800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endParaRPr lang="en-US" dirty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66800" y="3124200"/>
            <a:ext cx="6934200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ct val="110000"/>
              </a:lnSpc>
            </a:pPr>
            <a:r>
              <a:rPr lang="en-US" dirty="0">
                <a:solidFill>
                  <a:srgbClr val="FFFFFF"/>
                </a:solidFill>
                <a:latin typeface="Trebuchet MS" pitchFamily="1" charset="0"/>
                <a:ea typeface="Trebuchet MS" pitchFamily="1" charset="0"/>
                <a:cs typeface="Trebuchet MS" pitchFamily="1" charset="0"/>
              </a:rPr>
              <a:t>Cliff Konold</a:t>
            </a:r>
            <a:endParaRPr lang="en-US" u="sng" dirty="0">
              <a:solidFill>
                <a:srgbClr val="FFFFFF"/>
              </a:solidFill>
              <a:latin typeface="Trebuchet MS" pitchFamily="1" charset="0"/>
              <a:ea typeface="Trebuchet MS" pitchFamily="1" charset="0"/>
              <a:cs typeface="Trebuchet MS" pitchFamily="1" charset="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US" sz="20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Scientific Reasoning Research Institute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sz="20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University of Massachusetts Amherst</a:t>
            </a:r>
            <a:endParaRPr lang="en-US" dirty="0">
              <a:solidFill>
                <a:srgbClr val="FFFFFF"/>
              </a:solidFill>
              <a:latin typeface="Bookman Old Style" pitchFamily="1" charset="0"/>
              <a:ea typeface="Bookman Old Style" pitchFamily="1" charset="0"/>
              <a:cs typeface="Bookman Old Style" pitchFamily="1" charset="0"/>
            </a:endParaRPr>
          </a:p>
          <a:p>
            <a:pPr algn="ctr" eaLnBrk="1" hangingPunct="1"/>
            <a:endParaRPr lang="en-US" b="1" dirty="0"/>
          </a:p>
          <a:p>
            <a:pPr algn="ctr" eaLnBrk="1" hangingPunct="1"/>
            <a:endParaRPr lang="en-US" b="1" dirty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0" y="91440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Aft>
                <a:spcPts val="0"/>
              </a:spcAft>
            </a:pPr>
            <a:r>
              <a:rPr lang="en-US" sz="4000" dirty="0" smtClean="0">
                <a:solidFill>
                  <a:srgbClr val="FFFFFF"/>
                </a:solidFill>
                <a:latin typeface="Trebuchet MS"/>
                <a:cs typeface="Trebuchet MS"/>
              </a:rPr>
              <a:t>Games for Teaching Statistics </a:t>
            </a:r>
          </a:p>
          <a:p>
            <a:pPr algn="ctr" eaLnBrk="1" hangingPunct="1">
              <a:spcAft>
                <a:spcPts val="0"/>
              </a:spcAft>
            </a:pPr>
            <a:endParaRPr lang="en-US" sz="40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algn="ctr" eaLnBrk="1" hangingPunct="1">
              <a:lnSpc>
                <a:spcPct val="150000"/>
              </a:lnSpc>
              <a:spcAft>
                <a:spcPts val="0"/>
              </a:spcAft>
            </a:pPr>
            <a:endParaRPr lang="en-US" sz="40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algn="ctr" eaLnBrk="1" hangingPunct="1"/>
            <a:endParaRPr lang="en-US" sz="4000" dirty="0" smtClean="0">
              <a:solidFill>
                <a:srgbClr val="FFFFFF"/>
              </a:solidFill>
              <a:latin typeface="Trebuchet MS" pitchFamily="1" charset="0"/>
              <a:ea typeface="Arial" pitchFamily="1" charset="0"/>
              <a:cs typeface="Arial" pitchFamily="1" charset="0"/>
            </a:endParaRPr>
          </a:p>
          <a:p>
            <a:pPr algn="ctr" eaLnBrk="1" hangingPunct="1"/>
            <a:endParaRPr lang="en-US" sz="3600" dirty="0">
              <a:solidFill>
                <a:srgbClr val="000099"/>
              </a:solidFill>
              <a:ea typeface="Arial" pitchFamily="1" charset="0"/>
              <a:cs typeface="Arial" pitchFamily="1" charset="0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066800" y="5780087"/>
            <a:ext cx="6934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eCOTS</a:t>
            </a:r>
          </a:p>
          <a:p>
            <a:pPr algn="ctr" eaLnBrk="1" hangingPunct="1"/>
            <a:r>
              <a:rPr lang="en-US" sz="2000" dirty="0" smtClean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May 15, </a:t>
            </a:r>
            <a:r>
              <a:rPr lang="en-US" sz="20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2012</a:t>
            </a:r>
            <a:endParaRPr lang="en-US" b="1" dirty="0">
              <a:solidFill>
                <a:srgbClr val="FFFFFF"/>
              </a:solidFill>
              <a:latin typeface="Bookman Old Style" pitchFamily="1" charset="0"/>
              <a:ea typeface="Bookman Old Style" pitchFamily="1" charset="0"/>
              <a:cs typeface="Bookman Old Style" pitchFamily="1" charset="0"/>
            </a:endParaRPr>
          </a:p>
          <a:p>
            <a:pPr algn="ctr" eaLnBrk="1" hangingPunct="1"/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Screen shot 2012-04-23 at 8.31.33 A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8938"/>
            <a:ext cx="9144000" cy="608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609600" y="3200400"/>
            <a:ext cx="8305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508000" indent="-508000"/>
            <a:r>
              <a:rPr lang="en-US" dirty="0">
                <a:solidFill>
                  <a:schemeClr val="bg1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2.  Use data from a random sample to draw inferences about a population with an unknown characteristic of interest. Generate multiple samples (or simulated samples) of the same size to gauge the variation in estimates or predictions.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28600"/>
            <a:ext cx="9144000" cy="2738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Statistics and Probability 7.SP</a:t>
            </a:r>
            <a:endParaRPr lang="en-US" sz="40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>
              <a:defRPr/>
            </a:pPr>
            <a:endParaRPr lang="en-US" sz="3600" b="1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236538">
              <a:defRPr/>
            </a:pPr>
            <a:r>
              <a:rPr lang="en-US" sz="3600" dirty="0">
                <a:solidFill>
                  <a:srgbClr val="FFFFFF"/>
                </a:solidFill>
                <a:latin typeface="Trebuchet MS"/>
                <a:cs typeface="Trebuchet MS"/>
              </a:rPr>
              <a:t>Use random sampling to draw inferences about a population.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144000" cy="7109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Objectives</a:t>
            </a:r>
            <a:endParaRPr lang="en-US" sz="40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>
              <a:defRPr/>
            </a:pPr>
            <a:endParaRPr lang="en-US" sz="3200" b="1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236538">
              <a:defRPr/>
            </a:pPr>
            <a:r>
              <a:rPr lang="en-US" sz="3200" dirty="0" smtClean="0">
                <a:solidFill>
                  <a:srgbClr val="FFFFFF"/>
                </a:solidFill>
                <a:latin typeface="Trebuchet MS"/>
                <a:cs typeface="Trebuchet MS"/>
              </a:rPr>
              <a:t>We can use noisy data to detect signals.</a:t>
            </a:r>
          </a:p>
          <a:p>
            <a:pPr marL="236538">
              <a:defRPr/>
            </a:pPr>
            <a:endParaRPr lang="en-US" sz="32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236538">
              <a:defRPr/>
            </a:pPr>
            <a:r>
              <a:rPr lang="en-US" sz="3200" dirty="0" smtClean="0">
                <a:solidFill>
                  <a:srgbClr val="FFFFFF"/>
                </a:solidFill>
                <a:latin typeface="Trebuchet MS"/>
                <a:cs typeface="Trebuchet MS"/>
              </a:rPr>
              <a:t>Mean and median better estimators of signal than mode and midrange.</a:t>
            </a:r>
          </a:p>
          <a:p>
            <a:pPr marL="236538">
              <a:defRPr/>
            </a:pPr>
            <a:endParaRPr lang="en-US" sz="32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236538">
              <a:defRPr/>
            </a:pPr>
            <a:r>
              <a:rPr lang="en-US" sz="3200" dirty="0" smtClean="0">
                <a:solidFill>
                  <a:srgbClr val="FFFFFF"/>
                </a:solidFill>
                <a:latin typeface="Trebuchet MS"/>
                <a:cs typeface="Trebuchet MS"/>
              </a:rPr>
              <a:t>As sample gets larger, estimates stabilize.</a:t>
            </a:r>
          </a:p>
          <a:p>
            <a:pPr marL="236538">
              <a:defRPr/>
            </a:pPr>
            <a:endParaRPr lang="en-US" sz="32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236538">
              <a:defRPr/>
            </a:pPr>
            <a:r>
              <a:rPr lang="en-US" sz="3200" dirty="0" smtClean="0">
                <a:solidFill>
                  <a:srgbClr val="FFFFFF"/>
                </a:solidFill>
                <a:latin typeface="Trebuchet MS"/>
                <a:cs typeface="Trebuchet MS"/>
              </a:rPr>
              <a:t>As data become more noisy, need larger samples to reliably locate signal. </a:t>
            </a:r>
          </a:p>
          <a:p>
            <a:pPr marL="236538">
              <a:defRPr/>
            </a:pPr>
            <a:endParaRPr lang="en-US" sz="36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236538">
              <a:defRPr/>
            </a:pPr>
            <a:endParaRPr lang="en-US" sz="36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8600"/>
            <a:ext cx="9144000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Auto-Pilot Level</a:t>
            </a:r>
            <a:endParaRPr lang="en-US" sz="40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>
              <a:defRPr/>
            </a:pPr>
            <a:endParaRPr lang="en-US" sz="3600" b="1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3600" dirty="0" smtClean="0">
                <a:solidFill>
                  <a:srgbClr val="FFFFFF"/>
                </a:solidFill>
                <a:latin typeface="Trebuchet MS"/>
                <a:cs typeface="Trebuchet MS"/>
              </a:rPr>
              <a:t>Send  ___  rats</a:t>
            </a:r>
          </a:p>
          <a:p>
            <a:pPr marL="457200" indent="-457200">
              <a:buAutoNum type="arabicPeriod"/>
            </a:pPr>
            <a:endParaRPr lang="en-US" sz="3600" dirty="0" smtClean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rgbClr val="FFFFFF"/>
                </a:solidFill>
                <a:latin typeface="Trebuchet MS"/>
                <a:cs typeface="Trebuchet MS"/>
              </a:rPr>
              <a:t>Graph rat readings and drop hook at</a:t>
            </a:r>
          </a:p>
          <a:p>
            <a:pPr marL="914400" lvl="1" indent="-457200"/>
            <a:r>
              <a:rPr lang="en-US" sz="3600" dirty="0" smtClean="0">
                <a:solidFill>
                  <a:srgbClr val="FFFFFF"/>
                </a:solidFill>
                <a:latin typeface="Trebuchet MS"/>
                <a:cs typeface="Trebuchet MS"/>
              </a:rPr>
              <a:t>__  median</a:t>
            </a:r>
          </a:p>
          <a:p>
            <a:pPr marL="914400" lvl="1" indent="-457200"/>
            <a:r>
              <a:rPr lang="en-US" sz="3600" dirty="0" smtClean="0">
                <a:solidFill>
                  <a:srgbClr val="FFFFFF"/>
                </a:solidFill>
                <a:latin typeface="Trebuchet MS"/>
                <a:cs typeface="Trebuchet MS"/>
              </a:rPr>
              <a:t>__  mean</a:t>
            </a:r>
          </a:p>
          <a:p>
            <a:pPr marL="914400" lvl="1" indent="-457200"/>
            <a:r>
              <a:rPr lang="en-US" sz="3600" dirty="0" smtClean="0">
                <a:solidFill>
                  <a:srgbClr val="FFFFFF"/>
                </a:solidFill>
                <a:latin typeface="Trebuchet MS"/>
                <a:cs typeface="Trebuchet MS"/>
              </a:rPr>
              <a:t>__  middle of range</a:t>
            </a:r>
            <a:endParaRPr lang="en-US" sz="3600" dirty="0" smtClean="0"/>
          </a:p>
          <a:p>
            <a:pPr marL="914400" lvl="1" indent="-457200"/>
            <a:r>
              <a:rPr lang="en-US" sz="3600" dirty="0" smtClean="0">
                <a:solidFill>
                  <a:srgbClr val="FFFFFF"/>
                </a:solidFill>
                <a:latin typeface="Trebuchet MS"/>
                <a:cs typeface="Trebuchet MS"/>
              </a:rPr>
              <a:t>__  highest peak (mode)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449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Tools  and activities developed </a:t>
            </a:r>
            <a:r>
              <a:rPr lang="en-US" sz="28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with grants from the</a:t>
            </a:r>
            <a:r>
              <a:rPr lang="en-US" sz="2800" dirty="0" smtClean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 National </a:t>
            </a:r>
            <a:r>
              <a:rPr lang="en-US" sz="28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Science Foundation. </a:t>
            </a:r>
          </a:p>
        </p:txBody>
      </p:sp>
      <p:sp>
        <p:nvSpPr>
          <p:cNvPr id="49155" name="TextBox 4"/>
          <p:cNvSpPr txBox="1">
            <a:spLocks noChangeArrowheads="1"/>
          </p:cNvSpPr>
          <p:nvPr/>
        </p:nvSpPr>
        <p:spPr bwMode="auto">
          <a:xfrm>
            <a:off x="381000" y="59436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NSF </a:t>
            </a:r>
            <a:r>
              <a:rPr lang="en-US" sz="1400" dirty="0" smtClean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awards </a:t>
            </a:r>
            <a:r>
              <a:rPr lang="en-US" sz="14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DRL-</a:t>
            </a:r>
            <a:r>
              <a:rPr lang="en-US" sz="1400" dirty="0" smtClean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0918735 and DRL-0918653. Any </a:t>
            </a:r>
            <a:r>
              <a:rPr lang="en-US" sz="1400" dirty="0">
                <a:solidFill>
                  <a:srgbClr val="FFFFFF"/>
                </a:solidFill>
                <a:latin typeface="Bookman Old Style" pitchFamily="1" charset="0"/>
                <a:ea typeface="Bookman Old Style" pitchFamily="1" charset="0"/>
                <a:cs typeface="Bookman Old Style" pitchFamily="1" charset="0"/>
              </a:rPr>
              <a:t>opinions, findings, and conclusions or recommendations expressed in this material are those of the author(s) and do not necessarily reflect the views of the National Science Foundation.</a:t>
            </a:r>
            <a:endParaRPr lang="en-US" sz="1400" dirty="0">
              <a:solidFill>
                <a:srgbClr val="FFFFFF"/>
              </a:solidFill>
              <a:latin typeface="Bookman Old Style" pitchFamily="1" charset="0"/>
              <a:ea typeface="Arial" pitchFamily="1" charset="0"/>
              <a:cs typeface="Arial" pitchFamily="1" charset="0"/>
            </a:endParaRPr>
          </a:p>
        </p:txBody>
      </p:sp>
      <p:pic>
        <p:nvPicPr>
          <p:cNvPr id="4915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828800"/>
            <a:ext cx="3632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7E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7E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37134</TotalTime>
  <Words>212</Words>
  <Application>Microsoft Macintosh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University of Massachusetts, Amherst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konold</dc:creator>
  <cp:lastModifiedBy>cliff Konold</cp:lastModifiedBy>
  <cp:revision>435</cp:revision>
  <dcterms:created xsi:type="dcterms:W3CDTF">2012-05-15T16:53:02Z</dcterms:created>
  <dcterms:modified xsi:type="dcterms:W3CDTF">2012-05-15T16:53:27Z</dcterms:modified>
</cp:coreProperties>
</file>