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6" r:id="rId7"/>
    <p:sldId id="268" r:id="rId8"/>
    <p:sldId id="269" r:id="rId9"/>
    <p:sldId id="27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DC1D-C4BD-4DDC-B0E2-1D40C4A30E6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5BC16-5B42-44D3-B135-ED8707D3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4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9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1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7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8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4442-976A-4E4C-A72E-8E53AC00B7D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A44E55-448D-4BAF-815E-1EDBA218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325315"/>
            <a:ext cx="8305416" cy="37814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 Analytics in the Introductory Business Stat Course – Whose Airline Should Represent JSM 2020?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0581"/>
            <a:ext cx="9144000" cy="2297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Deborah J. Rumsey (rumsey@stat.osu.edu)</a:t>
            </a:r>
          </a:p>
          <a:p>
            <a:r>
              <a:rPr lang="en-US" sz="2800" dirty="0" smtClean="0"/>
              <a:t>and Danielle Hoffman</a:t>
            </a:r>
          </a:p>
          <a:p>
            <a:r>
              <a:rPr lang="en-US" sz="2800" dirty="0" smtClean="0"/>
              <a:t>The Ohio State University</a:t>
            </a:r>
            <a:endParaRPr lang="en-US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8"/>
    </mc:Choice>
    <mc:Fallback>
      <p:transition spd="slow" advTm="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Students can do data analytics on their own to solve problems and make decisions.</a:t>
            </a:r>
          </a:p>
          <a:p>
            <a:r>
              <a:rPr lang="en-US" sz="2400" dirty="0" smtClean="0"/>
              <a:t>What you provide is knowledge of basic statistics and software, a clear objective/goal with a well-defined rubric, and support along the way.</a:t>
            </a:r>
          </a:p>
          <a:p>
            <a:r>
              <a:rPr lang="en-US" sz="2400" dirty="0" smtClean="0"/>
              <a:t>It’s amazing what they can accomplish!</a:t>
            </a:r>
          </a:p>
          <a:p>
            <a:r>
              <a:rPr lang="en-US" sz="2400" dirty="0" smtClean="0"/>
              <a:t>And it’s good to know it does not need to take a lot of work on your part. That’s important too.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25"/>
    </mc:Choice>
    <mc:Fallback>
      <p:transition spd="slow" advTm="53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is Data Analytics at the Intro Level?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F</a:t>
            </a:r>
            <a:r>
              <a:rPr lang="en-US" sz="2400" dirty="0" smtClean="0"/>
              <a:t>inal Project using Data Analytics </a:t>
            </a:r>
          </a:p>
          <a:p>
            <a:r>
              <a:rPr lang="en-US" sz="2400" dirty="0" smtClean="0"/>
              <a:t>Project Expectations and Rubric</a:t>
            </a:r>
          </a:p>
          <a:p>
            <a:r>
              <a:rPr lang="en-US" sz="2400" dirty="0" smtClean="0"/>
              <a:t>Examples of Student-found Sources</a:t>
            </a:r>
          </a:p>
          <a:p>
            <a:r>
              <a:rPr lang="en-US" sz="2400" dirty="0" smtClean="0"/>
              <a:t>Final Take-</a:t>
            </a:r>
            <a:r>
              <a:rPr lang="en-US" sz="2400" dirty="0" err="1" smtClean="0"/>
              <a:t>aways</a:t>
            </a:r>
            <a:endParaRPr lang="en-US" sz="2400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37"/>
    </mc:Choice>
    <mc:Fallback>
      <p:transition spd="slow" advTm="18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Analytics at the Intro Level?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49" y="1519562"/>
            <a:ext cx="10515600" cy="5338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err="1" smtClean="0"/>
              <a:t>What.Is.Com</a:t>
            </a:r>
            <a:r>
              <a:rPr lang="en-US" sz="2800" dirty="0" smtClean="0"/>
              <a:t>: … “ a </a:t>
            </a:r>
            <a:r>
              <a:rPr lang="en-US" sz="2800" dirty="0"/>
              <a:t>process for analyzing sets of data to guide business decisions and test scientific theories</a:t>
            </a:r>
            <a:r>
              <a:rPr lang="en-US" sz="2800" dirty="0" smtClean="0"/>
              <a:t>.”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15"/>
    </mc:Choice>
    <mc:Fallback>
      <p:transition spd="slow" advTm="18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Analytics is ACTION, a mindset, a process, an environment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Get your data and run with it!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3339" y="2892103"/>
            <a:ext cx="5734050" cy="37909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7"/>
    </mc:Choice>
    <mc:Fallback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Project: Compete for JSM Airline 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4" y="2158145"/>
            <a:ext cx="10515600" cy="4699855"/>
          </a:xfrm>
        </p:spPr>
        <p:txBody>
          <a:bodyPr>
            <a:noAutofit/>
          </a:bodyPr>
          <a:lstStyle/>
          <a:p>
            <a:r>
              <a:rPr lang="en-US" sz="3200" dirty="0" smtClean="0"/>
              <a:t>Situation: You have a group of “meeting planners” planning JSM 2020 in Philadelphia. Which airline should be the ‘official’ airline of JSM?</a:t>
            </a:r>
          </a:p>
          <a:p>
            <a:r>
              <a:rPr lang="en-US" sz="3200" dirty="0" smtClean="0"/>
              <a:t>Students put into groups of 4-5</a:t>
            </a:r>
          </a:p>
          <a:p>
            <a:r>
              <a:rPr lang="en-US" sz="3200" dirty="0" smtClean="0"/>
              <a:t>Each group assigned a major airline at random</a:t>
            </a:r>
          </a:p>
          <a:p>
            <a:r>
              <a:rPr lang="en-US" sz="3200" dirty="0" smtClean="0"/>
              <a:t>Task: Convince the meeting planners that your airline should be the official airline of JSM 2020.</a:t>
            </a:r>
          </a:p>
          <a:p>
            <a:r>
              <a:rPr lang="en-US" sz="3200" dirty="0" smtClean="0"/>
              <a:t>Deliverables: 3 minute presentation + brochure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63"/>
    </mc:Choice>
    <mc:Fallback>
      <p:transition spd="slow" advTm="48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JSM Airline 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Time frame: 2 weeks, some in class some out of </a:t>
            </a:r>
            <a:r>
              <a:rPr lang="en-US" sz="2400" dirty="0" smtClean="0"/>
              <a:t>class; wait  until CI and/or HT basics have been covered if you can</a:t>
            </a:r>
            <a:endParaRPr lang="en-US" sz="2400" dirty="0"/>
          </a:p>
          <a:p>
            <a:r>
              <a:rPr lang="en-US" sz="2400" dirty="0"/>
              <a:t>Presentation: “In character” with “real” meeting planners, dressed business professional, with meeting planners scoring the </a:t>
            </a:r>
            <a:r>
              <a:rPr lang="en-US" sz="2400" dirty="0" smtClean="0"/>
              <a:t>rubric</a:t>
            </a:r>
          </a:p>
          <a:p>
            <a:r>
              <a:rPr lang="en-US" sz="2400" dirty="0" smtClean="0"/>
              <a:t>Meeting Planners: Faculty, staff, TAs</a:t>
            </a:r>
            <a:endParaRPr lang="en-US" sz="2400" dirty="0"/>
          </a:p>
          <a:p>
            <a:r>
              <a:rPr lang="en-US" sz="2400" dirty="0" smtClean="0"/>
              <a:t>“Official JSM Airline” </a:t>
            </a:r>
            <a:r>
              <a:rPr lang="en-US" sz="2400" dirty="0"/>
              <a:t>= highest </a:t>
            </a:r>
            <a:r>
              <a:rPr lang="en-US" sz="2400" dirty="0" smtClean="0"/>
              <a:t>total scoring group</a:t>
            </a:r>
          </a:p>
          <a:p>
            <a:r>
              <a:rPr lang="en-US" sz="2400" dirty="0" smtClean="0"/>
              <a:t>Also everyone votes for “People’s Choice” Award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32"/>
    </mc:Choice>
    <mc:Fallback>
      <p:transition spd="slow" advTm="45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 / Instructor 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98886"/>
            <a:ext cx="8596668" cy="4958668"/>
          </a:xfrm>
        </p:spPr>
        <p:txBody>
          <a:bodyPr>
            <a:normAutofit/>
          </a:bodyPr>
          <a:lstStyle/>
          <a:p>
            <a:r>
              <a:rPr lang="en-US" dirty="0"/>
              <a:t>Grading: 50 total possible points. </a:t>
            </a:r>
          </a:p>
          <a:p>
            <a:pPr lvl="0"/>
            <a:r>
              <a:rPr lang="en-US" dirty="0"/>
              <a:t>Effective use of statistics to make your argument (30 points)</a:t>
            </a:r>
          </a:p>
          <a:p>
            <a:pPr lvl="1"/>
            <a:r>
              <a:rPr lang="en-US" dirty="0"/>
              <a:t>Appropriateness and effectiveness of the statistics chosen (5)</a:t>
            </a:r>
          </a:p>
          <a:p>
            <a:pPr lvl="1"/>
            <a:r>
              <a:rPr lang="en-US" dirty="0"/>
              <a:t>Strength of the statistical argument (using more than descriptive statistics) (15)</a:t>
            </a:r>
          </a:p>
          <a:p>
            <a:pPr lvl="1"/>
            <a:r>
              <a:rPr lang="en-US" dirty="0"/>
              <a:t>Effective tables, graphs, charts (5)</a:t>
            </a:r>
          </a:p>
          <a:p>
            <a:pPr lvl="1"/>
            <a:r>
              <a:rPr lang="en-US" dirty="0"/>
              <a:t>Correctness of statistics used and presented (5)</a:t>
            </a:r>
          </a:p>
          <a:p>
            <a:pPr lvl="0"/>
            <a:r>
              <a:rPr lang="en-US" dirty="0"/>
              <a:t>Creativity and originality of content (5 points)</a:t>
            </a:r>
          </a:p>
          <a:p>
            <a:pPr lvl="0"/>
            <a:r>
              <a:rPr lang="en-US" dirty="0"/>
              <a:t>Quality of the oral presentation itself (5 points)</a:t>
            </a:r>
          </a:p>
          <a:p>
            <a:pPr lvl="1"/>
            <a:r>
              <a:rPr lang="en-US" dirty="0"/>
              <a:t>Professionalism, speaking clarity, ability to be convincing, use of time, enthusiasm, being organized and ready to go</a:t>
            </a:r>
          </a:p>
          <a:p>
            <a:pPr lvl="0"/>
            <a:r>
              <a:rPr lang="en-US" dirty="0"/>
              <a:t>PowerPoint slides, flyer/brochure, and separate handout of sources (10 pts)</a:t>
            </a:r>
          </a:p>
          <a:p>
            <a:pPr lvl="1"/>
            <a:r>
              <a:rPr lang="en-US" dirty="0"/>
              <a:t>Quality, clarity, completeness, professionalism</a:t>
            </a:r>
          </a:p>
          <a:p>
            <a:pPr lvl="1"/>
            <a:r>
              <a:rPr lang="en-US" u="sng" dirty="0"/>
              <a:t>List of ALL sources</a:t>
            </a:r>
            <a:r>
              <a:rPr lang="en-US" dirty="0"/>
              <a:t> looked at whether you used them in the final project or not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75"/>
    </mc:Choice>
    <mc:Fallback>
      <p:transition spd="slow" advTm="43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Grade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5012"/>
            <a:ext cx="8596668" cy="4396965"/>
          </a:xfrm>
        </p:spPr>
        <p:txBody>
          <a:bodyPr>
            <a:normAutofit/>
          </a:bodyPr>
          <a:lstStyle/>
          <a:p>
            <a:r>
              <a:rPr lang="en-US" sz="2800" dirty="0"/>
              <a:t>How the grading i</a:t>
            </a:r>
            <a:r>
              <a:rPr lang="en-US" sz="2800" dirty="0" smtClean="0"/>
              <a:t>s done</a:t>
            </a:r>
            <a:r>
              <a:rPr lang="en-US" sz="2800" dirty="0"/>
              <a:t>:</a:t>
            </a:r>
          </a:p>
          <a:p>
            <a:pPr lvl="0"/>
            <a:r>
              <a:rPr lang="en-US" sz="2800" dirty="0"/>
              <a:t>Each of the 3-4 panelists </a:t>
            </a:r>
            <a:r>
              <a:rPr lang="en-US" sz="2800" dirty="0" smtClean="0"/>
              <a:t>fills out </a:t>
            </a:r>
            <a:r>
              <a:rPr lang="en-US" sz="2800" dirty="0"/>
              <a:t>a separate grading sheet for each group. Their grading scheme is based on all the above items.</a:t>
            </a:r>
          </a:p>
          <a:p>
            <a:pPr lvl="0"/>
            <a:r>
              <a:rPr lang="en-US" sz="2800" dirty="0" smtClean="0"/>
              <a:t>I fill </a:t>
            </a:r>
            <a:r>
              <a:rPr lang="en-US" sz="2800" dirty="0"/>
              <a:t>out a separate grading sheet for each group using the same grading scheme.</a:t>
            </a:r>
          </a:p>
          <a:p>
            <a:pPr lvl="0"/>
            <a:r>
              <a:rPr lang="en-US" sz="2800" dirty="0" smtClean="0"/>
              <a:t>I determine </a:t>
            </a:r>
            <a:r>
              <a:rPr lang="en-US" sz="2800" dirty="0"/>
              <a:t>the final grades for </a:t>
            </a:r>
            <a:r>
              <a:rPr lang="en-US" sz="2800" dirty="0" smtClean="0"/>
              <a:t>the </a:t>
            </a:r>
            <a:r>
              <a:rPr lang="en-US" sz="2800" dirty="0"/>
              <a:t>project. </a:t>
            </a:r>
            <a:r>
              <a:rPr lang="en-US" sz="2800" dirty="0" smtClean="0"/>
              <a:t>I use </a:t>
            </a:r>
            <a:r>
              <a:rPr lang="en-US" sz="2800" dirty="0"/>
              <a:t>the average of the panelists’ scores </a:t>
            </a:r>
            <a:r>
              <a:rPr lang="en-US" sz="2800" dirty="0" smtClean="0"/>
              <a:t>(50%), and my </a:t>
            </a:r>
            <a:r>
              <a:rPr lang="en-US" sz="2800" dirty="0"/>
              <a:t>own evaluation </a:t>
            </a:r>
            <a:r>
              <a:rPr lang="en-US" sz="2800" dirty="0" smtClean="0"/>
              <a:t>(50%) as my </a:t>
            </a:r>
            <a:r>
              <a:rPr lang="en-US" sz="2800" dirty="0"/>
              <a:t>data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11"/>
    </mc:Choice>
    <mc:Fallback>
      <p:transition spd="slow" advTm="36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32" y="254000"/>
            <a:ext cx="8596668" cy="1320800"/>
          </a:xfrm>
        </p:spPr>
        <p:txBody>
          <a:bodyPr/>
          <a:lstStyle/>
          <a:p>
            <a:r>
              <a:rPr lang="en-US" dirty="0" smtClean="0"/>
              <a:t>Common Sources and Statistics Students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32" y="1455194"/>
            <a:ext cx="8596668" cy="3880773"/>
          </a:xfrm>
        </p:spPr>
        <p:txBody>
          <a:bodyPr>
            <a:noAutofit/>
          </a:bodyPr>
          <a:lstStyle/>
          <a:p>
            <a:r>
              <a:rPr lang="en-US" sz="1600" dirty="0" smtClean="0"/>
              <a:t>Performance (</a:t>
            </a:r>
            <a:r>
              <a:rPr lang="en-US" sz="1600" dirty="0"/>
              <a:t>On-time percentages, amount of delays, length of delays, baggage lost, complaints </a:t>
            </a:r>
            <a:r>
              <a:rPr lang="en-US" sz="1600" dirty="0" smtClean="0"/>
              <a:t>received): descriptive statistics</a:t>
            </a:r>
          </a:p>
          <a:p>
            <a:pPr lvl="1"/>
            <a:r>
              <a:rPr lang="en-US" dirty="0" smtClean="0"/>
              <a:t>U.S. Bureau of Transportation Statistics</a:t>
            </a:r>
          </a:p>
          <a:p>
            <a:pPr lvl="1"/>
            <a:r>
              <a:rPr lang="en-US" dirty="0" smtClean="0"/>
              <a:t>Flightstats.com</a:t>
            </a:r>
          </a:p>
          <a:p>
            <a:r>
              <a:rPr lang="en-US" sz="1600" dirty="0" smtClean="0"/>
              <a:t>Ticket Prices: random sample of cities, confidence intervals</a:t>
            </a:r>
          </a:p>
          <a:p>
            <a:pPr lvl="1"/>
            <a:r>
              <a:rPr lang="en-US" dirty="0" smtClean="0"/>
              <a:t>Travelocity.com, other travel companies</a:t>
            </a:r>
          </a:p>
          <a:p>
            <a:r>
              <a:rPr lang="en-US" sz="1600" dirty="0" smtClean="0"/>
              <a:t>Customer Satisfaction: average ratings, correlations over time, boxplots, MOE</a:t>
            </a:r>
          </a:p>
          <a:p>
            <a:pPr lvl="1"/>
            <a:r>
              <a:rPr lang="en-US" dirty="0" smtClean="0"/>
              <a:t>JD Powers Awards</a:t>
            </a:r>
          </a:p>
          <a:p>
            <a:r>
              <a:rPr lang="en-US" sz="1600" dirty="0" smtClean="0"/>
              <a:t>News Articles</a:t>
            </a:r>
          </a:p>
          <a:p>
            <a:pPr lvl="1"/>
            <a:r>
              <a:rPr lang="en-US" dirty="0" smtClean="0"/>
              <a:t>NY Times, other major newspapers</a:t>
            </a:r>
          </a:p>
          <a:p>
            <a:pPr lvl="1"/>
            <a:r>
              <a:rPr lang="en-US" dirty="0" smtClean="0"/>
              <a:t>Aviationvoice.com</a:t>
            </a:r>
          </a:p>
          <a:p>
            <a:r>
              <a:rPr lang="en-US" sz="1600" dirty="0" smtClean="0"/>
              <a:t>Stock Prices and trends (airline websites)</a:t>
            </a:r>
          </a:p>
          <a:p>
            <a:r>
              <a:rPr lang="en-US" sz="1600" dirty="0" smtClean="0"/>
              <a:t>ASA Website (information about members, where the conference is…)</a:t>
            </a:r>
            <a:endParaRPr lang="en-US" sz="1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09"/>
    </mc:Choice>
    <mc:Fallback>
      <p:transition spd="slow" advTm="61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21634</TotalTime>
  <Words>620</Words>
  <Application>Microsoft Office PowerPoint</Application>
  <PresentationFormat>Widescreen</PresentationFormat>
  <Paragraphs>64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            Data Analytics in the Introductory Business Stat Course – Whose Airline Should Represent JSM 2020?</vt:lpstr>
      <vt:lpstr>Overview</vt:lpstr>
      <vt:lpstr>What is Data Analytics at the Intro Level?</vt:lpstr>
      <vt:lpstr>Data Analytics is ACTION, a mindset, a process, an environment.   Get your data and run with it!</vt:lpstr>
      <vt:lpstr>Final Project: Compete for JSM Airline Sponsor</vt:lpstr>
      <vt:lpstr>JSM Airline Sponsor</vt:lpstr>
      <vt:lpstr>Panelist / Instructor Rubric</vt:lpstr>
      <vt:lpstr>Final Grade Assignment</vt:lpstr>
      <vt:lpstr>Common Sources and Statistics Students Used</vt:lpstr>
      <vt:lpstr>Takeaways</vt:lpstr>
    </vt:vector>
  </TitlesOfParts>
  <Company>The 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Analytics in the Introductory Business Stat Course – Whose Airline Should Represent JSM?</dc:title>
  <dc:creator>Deb Rumsey</dc:creator>
  <cp:lastModifiedBy>Rumsey, Deborah</cp:lastModifiedBy>
  <cp:revision>29</cp:revision>
  <dcterms:created xsi:type="dcterms:W3CDTF">2018-04-18T16:47:03Z</dcterms:created>
  <dcterms:modified xsi:type="dcterms:W3CDTF">2018-05-18T18:58:08Z</dcterms:modified>
</cp:coreProperties>
</file>