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2" r:id="rId1"/>
  </p:sldMasterIdLst>
  <p:notesMasterIdLst>
    <p:notesMasterId r:id="rId22"/>
  </p:notesMasterIdLst>
  <p:sldIdLst>
    <p:sldId id="256" r:id="rId2"/>
    <p:sldId id="259" r:id="rId3"/>
    <p:sldId id="261" r:id="rId4"/>
    <p:sldId id="283" r:id="rId5"/>
    <p:sldId id="262" r:id="rId6"/>
    <p:sldId id="263" r:id="rId7"/>
    <p:sldId id="265" r:id="rId8"/>
    <p:sldId id="284" r:id="rId9"/>
    <p:sldId id="272" r:id="rId10"/>
    <p:sldId id="273" r:id="rId11"/>
    <p:sldId id="274" r:id="rId12"/>
    <p:sldId id="275" r:id="rId13"/>
    <p:sldId id="281" r:id="rId14"/>
    <p:sldId id="282" r:id="rId15"/>
    <p:sldId id="276" r:id="rId16"/>
    <p:sldId id="277" r:id="rId17"/>
    <p:sldId id="278" r:id="rId18"/>
    <p:sldId id="279" r:id="rId19"/>
    <p:sldId id="280" r:id="rId20"/>
    <p:sldId id="285" r:id="rId2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2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27272"/>
              <a:buChar char="●"/>
              <a:defRPr sz="1100"/>
            </a:lvl1pPr>
            <a:lvl2pPr lvl="1">
              <a:spcBef>
                <a:spcPts val="0"/>
              </a:spcBef>
              <a:buSzPct val="127272"/>
              <a:buChar char="○"/>
              <a:defRPr sz="1100"/>
            </a:lvl2pPr>
            <a:lvl3pPr lvl="2">
              <a:spcBef>
                <a:spcPts val="0"/>
              </a:spcBef>
              <a:buSzPct val="127272"/>
              <a:buChar char="■"/>
              <a:defRPr sz="1100"/>
            </a:lvl3pPr>
            <a:lvl4pPr lvl="3">
              <a:spcBef>
                <a:spcPts val="0"/>
              </a:spcBef>
              <a:buSzPct val="127272"/>
              <a:buChar char="●"/>
              <a:defRPr sz="1100"/>
            </a:lvl4pPr>
            <a:lvl5pPr lvl="4">
              <a:spcBef>
                <a:spcPts val="0"/>
              </a:spcBef>
              <a:buSzPct val="127272"/>
              <a:buChar char="○"/>
              <a:defRPr sz="1100"/>
            </a:lvl5pPr>
            <a:lvl6pPr lvl="5">
              <a:spcBef>
                <a:spcPts val="0"/>
              </a:spcBef>
              <a:buSzPct val="127272"/>
              <a:buChar char="■"/>
              <a:defRPr sz="1100"/>
            </a:lvl6pPr>
            <a:lvl7pPr lvl="6">
              <a:spcBef>
                <a:spcPts val="0"/>
              </a:spcBef>
              <a:buSzPct val="127272"/>
              <a:buChar char="●"/>
              <a:defRPr sz="1100"/>
            </a:lvl7pPr>
            <a:lvl8pPr lvl="7">
              <a:spcBef>
                <a:spcPts val="0"/>
              </a:spcBef>
              <a:buSzPct val="127272"/>
              <a:buChar char="○"/>
              <a:defRPr sz="1100"/>
            </a:lvl8pPr>
            <a:lvl9pPr lvl="8">
              <a:spcBef>
                <a:spcPts val="0"/>
              </a:spcBef>
              <a:buSzPct val="127272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4759402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22721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950544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158750" lvl="0" indent="0" rtl="0">
              <a:spcBef>
                <a:spcPts val="480"/>
              </a:spcBef>
              <a:buClr>
                <a:srgbClr val="000000"/>
              </a:buClr>
              <a:buSzPct val="100000"/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63208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623355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41300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62132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40244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54056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20533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503699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297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07607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0079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s-ES" sz="1100" dirty="0">
              <a:solidFill>
                <a:schemeClr val="dk1"/>
              </a:solidFill>
            </a:endParaRPr>
          </a:p>
        </p:txBody>
      </p:sp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7376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s-ES" sz="1100" dirty="0">
              <a:solidFill>
                <a:schemeClr val="dk1"/>
              </a:solidFill>
            </a:endParaRPr>
          </a:p>
        </p:txBody>
      </p:sp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17806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53251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6892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861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29290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a de título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685800" y="1553948"/>
            <a:ext cx="7772400" cy="121444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ct val="43750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ct val="350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ct val="350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ct val="350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ct val="350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1371600" y="2789478"/>
            <a:ext cx="6400800" cy="107157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84D8"/>
              </a:buClr>
              <a:buSzPct val="133333"/>
              <a:buFont typeface="Arial"/>
              <a:buNone/>
              <a:defRPr sz="2400" b="1" i="0" u="none" strike="noStrike" cap="none">
                <a:solidFill>
                  <a:srgbClr val="0084D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480"/>
              </a:spcBef>
              <a:spcAft>
                <a:spcPts val="0"/>
              </a:spcAft>
              <a:buClr>
                <a:srgbClr val="969696"/>
              </a:buClr>
              <a:buSzPct val="100000"/>
              <a:buFont typeface="Arial"/>
              <a:buNone/>
              <a:defRPr sz="2400" b="1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400"/>
              </a:spcBef>
              <a:spcAft>
                <a:spcPts val="0"/>
              </a:spcAft>
              <a:buClr>
                <a:srgbClr val="969696"/>
              </a:buClr>
              <a:buSzPct val="100000"/>
              <a:buFont typeface="Arial"/>
              <a:buNone/>
              <a:defRPr sz="2000" b="1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5" name="Shape 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393300" y="5003001"/>
            <a:ext cx="1965300" cy="1347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Shape 16"/>
          <p:cNvPicPr preferRelativeResize="0"/>
          <p:nvPr/>
        </p:nvPicPr>
        <p:blipFill rotWithShape="1">
          <a:blip r:embed="rId3">
            <a:alphaModFix/>
          </a:blip>
          <a:srcRect l="7368"/>
          <a:stretch/>
        </p:blipFill>
        <p:spPr>
          <a:xfrm>
            <a:off x="6006312" y="79898"/>
            <a:ext cx="3030184" cy="104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Shape 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05100" y="5003000"/>
            <a:ext cx="3776547" cy="1347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285626" y="5955648"/>
            <a:ext cx="8678862" cy="77922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ct val="43750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ct val="350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ct val="350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ct val="350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ct val="350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296366" y="1455820"/>
            <a:ext cx="8698036" cy="436843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0"/>
              </a:spcBef>
              <a:spcAft>
                <a:spcPts val="0"/>
              </a:spcAft>
              <a:buClr>
                <a:srgbClr val="0084D8"/>
              </a:buClr>
              <a:buSzPct val="100000"/>
              <a:buFont typeface="Arial"/>
              <a:buChar char="•"/>
              <a:defRPr sz="3200" b="1" i="0" u="none" strike="noStrike" cap="none">
                <a:solidFill>
                  <a:srgbClr val="0084D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rgbClr val="969696"/>
              </a:buClr>
              <a:buSzPct val="100000"/>
              <a:buFont typeface="Arial"/>
              <a:buChar char="–"/>
              <a:defRPr sz="2400" b="1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969696"/>
              </a:buClr>
              <a:buSzPct val="100000"/>
              <a:buFont typeface="Arial"/>
              <a:buChar char="•"/>
              <a:defRPr sz="2000" b="1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274322" y="5467214"/>
            <a:ext cx="720080" cy="35703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s-ES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lang="es-ES"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ncabezado de sección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714348" y="2428868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ct val="35000"/>
              <a:buNone/>
              <a:defRPr sz="4000" b="1" i="0" u="none" strike="noStrike" cap="small">
                <a:solidFill>
                  <a:srgbClr val="0084D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ct val="350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ct val="350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ct val="350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ct val="350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722313" y="3786190"/>
            <a:ext cx="7772400" cy="62071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buSzPct val="160000"/>
              <a:buFont typeface="Arial"/>
              <a:buNone/>
              <a:defRPr sz="2000" b="1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rgbClr val="969696"/>
              </a:buClr>
              <a:buSzPct val="133333"/>
              <a:buFont typeface="Arial"/>
              <a:buNone/>
              <a:defRPr sz="1800" b="1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rgbClr val="969696"/>
              </a:buClr>
              <a:buSzPct val="125000"/>
              <a:buFont typeface="Arial"/>
              <a:buNone/>
              <a:defRPr sz="1600" b="1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28571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42857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42857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42857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42857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42857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Diseño personalizado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Shape 26" descr="IQS-versio3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39552" y="666214"/>
            <a:ext cx="8064000" cy="552557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27" name="Shape 27"/>
          <p:cNvSpPr/>
          <p:nvPr/>
        </p:nvSpPr>
        <p:spPr>
          <a:xfrm>
            <a:off x="539552" y="620688"/>
            <a:ext cx="8352928" cy="5616601"/>
          </a:xfrm>
          <a:prstGeom prst="rect">
            <a:avLst/>
          </a:prstGeom>
          <a:solidFill>
            <a:schemeClr val="lt1">
              <a:alpha val="65882"/>
            </a:schemeClr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340519" y="2420888"/>
            <a:ext cx="8678862" cy="77922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ct val="43750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ct val="350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ct val="350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ct val="350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ct val="350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340519" y="3717033"/>
            <a:ext cx="8678862" cy="252025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0"/>
              </a:spcBef>
              <a:spcAft>
                <a:spcPts val="0"/>
              </a:spcAft>
              <a:buClr>
                <a:srgbClr val="0084D8"/>
              </a:buClr>
              <a:buSzPct val="100000"/>
              <a:buFont typeface="Arial"/>
              <a:buChar char="•"/>
              <a:defRPr sz="3200" b="1" i="0" u="none" strike="noStrike" cap="none">
                <a:solidFill>
                  <a:srgbClr val="0084D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rgbClr val="969696"/>
              </a:buClr>
              <a:buSzPct val="100000"/>
              <a:buFont typeface="Arial"/>
              <a:buChar char="–"/>
              <a:defRPr sz="2400" b="1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969696"/>
              </a:buClr>
              <a:buSzPct val="100000"/>
              <a:buFont typeface="Arial"/>
              <a:buChar char="•"/>
              <a:defRPr sz="2000" b="1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30" name="Shape 30"/>
          <p:cNvPicPr preferRelativeResize="0"/>
          <p:nvPr/>
        </p:nvPicPr>
        <p:blipFill rotWithShape="1">
          <a:blip r:embed="rId3">
            <a:alphaModFix/>
          </a:blip>
          <a:srcRect l="7368"/>
          <a:stretch/>
        </p:blipFill>
        <p:spPr>
          <a:xfrm>
            <a:off x="6006312" y="79898"/>
            <a:ext cx="3030184" cy="104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285626" y="5955648"/>
            <a:ext cx="8678862" cy="77922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ct val="43750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ct val="350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ct val="350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ct val="350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ct val="350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296366" y="1455820"/>
            <a:ext cx="8698036" cy="436843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0"/>
              </a:spcBef>
              <a:spcAft>
                <a:spcPts val="0"/>
              </a:spcAft>
              <a:buClr>
                <a:srgbClr val="0084D8"/>
              </a:buClr>
              <a:buSzPct val="100000"/>
              <a:buFont typeface="Arial"/>
              <a:buChar char="•"/>
              <a:defRPr sz="3200" b="1" i="0" u="none" strike="noStrike" cap="none">
                <a:solidFill>
                  <a:srgbClr val="0084D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rgbClr val="969696"/>
              </a:buClr>
              <a:buSzPct val="100000"/>
              <a:buFont typeface="Arial"/>
              <a:buChar char="–"/>
              <a:defRPr sz="2400" b="1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969696"/>
              </a:buClr>
              <a:buSzPct val="100000"/>
              <a:buFont typeface="Arial"/>
              <a:buChar char="•"/>
              <a:defRPr sz="2000" b="1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274322" y="5467214"/>
            <a:ext cx="720080" cy="35703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s-ES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r>
              <a:rPr lang="es-ES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pic>
        <p:nvPicPr>
          <p:cNvPr id="9" name="Shape 9" descr="IQS-versio3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77024" y="171775"/>
            <a:ext cx="1523427" cy="1043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Shape 10"/>
          <p:cNvPicPr preferRelativeResize="0"/>
          <p:nvPr/>
        </p:nvPicPr>
        <p:blipFill rotWithShape="1">
          <a:blip r:embed="rId7">
            <a:alphaModFix/>
          </a:blip>
          <a:srcRect l="7368"/>
          <a:stretch/>
        </p:blipFill>
        <p:spPr>
          <a:xfrm>
            <a:off x="6006312" y="79898"/>
            <a:ext cx="3030184" cy="104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hape 1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971917" y="171775"/>
            <a:ext cx="2924732" cy="104387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sistembe2.iqs.edu/rcmdrtr/rcmdrbd_demo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hyperlink" Target="http://asistembe2.iqs.edu/rcmdrtr/" TargetMode="Externa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Jordi.cuadros@iqs.edu" TargetMode="External"/><Relationship Id="rId2" Type="http://schemas.openxmlformats.org/officeDocument/2006/relationships/hyperlink" Target="mailto:vanessa.serrano@iqs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francesc.martori@iqs.ed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sistembe2.iqs.edu/rcmdrtr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asistembe2.iqs.edu/rcmdrt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ctrTitle"/>
          </p:nvPr>
        </p:nvSpPr>
        <p:spPr>
          <a:xfrm>
            <a:off x="685800" y="1430480"/>
            <a:ext cx="7772400" cy="1971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3600" dirty="0"/>
              <a:t>Quick Assessment of Open ended Activities in R Commander</a:t>
            </a:r>
            <a:endParaRPr lang="es-ES" sz="3600" b="0" dirty="0"/>
          </a:p>
        </p:txBody>
      </p:sp>
      <p:sp>
        <p:nvSpPr>
          <p:cNvPr id="36" name="Shape 36"/>
          <p:cNvSpPr txBox="1"/>
          <p:nvPr/>
        </p:nvSpPr>
        <p:spPr>
          <a:xfrm>
            <a:off x="295422" y="3168336"/>
            <a:ext cx="8553156" cy="154434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algn="ctr"/>
            <a:r>
              <a:rPr lang="es-ES" sz="2000" dirty="0"/>
              <a:t>Serrano, V.</a:t>
            </a:r>
            <a:r>
              <a:rPr lang="es-ES" sz="2000" baseline="30000" dirty="0"/>
              <a:t>1</a:t>
            </a:r>
            <a:r>
              <a:rPr lang="es-ES" sz="2000" dirty="0"/>
              <a:t>, Cuadros, J.</a:t>
            </a:r>
            <a:r>
              <a:rPr lang="es-ES" sz="2000" baseline="30000" dirty="0"/>
              <a:t>1</a:t>
            </a:r>
            <a:r>
              <a:rPr lang="es-ES" sz="2000" dirty="0"/>
              <a:t>, </a:t>
            </a:r>
            <a:r>
              <a:rPr lang="es-ES" sz="2000" dirty="0" err="1"/>
              <a:t>Martori</a:t>
            </a:r>
            <a:r>
              <a:rPr lang="es-ES" sz="2000" dirty="0"/>
              <a:t>, F.</a:t>
            </a:r>
            <a:r>
              <a:rPr lang="es-ES" sz="2000" baseline="30000" dirty="0"/>
              <a:t>1</a:t>
            </a:r>
            <a:r>
              <a:rPr lang="es-ES" sz="2000" dirty="0"/>
              <a:t>, </a:t>
            </a:r>
          </a:p>
          <a:p>
            <a:pPr lvl="0" algn="ctr"/>
            <a:r>
              <a:rPr lang="es-ES" sz="2000" dirty="0"/>
              <a:t>Calvo, M.</a:t>
            </a:r>
            <a:r>
              <a:rPr lang="es-ES" sz="2000" baseline="30000" dirty="0"/>
              <a:t> 2</a:t>
            </a:r>
            <a:r>
              <a:rPr lang="es-ES" sz="2000" dirty="0"/>
              <a:t>, Miñarro, T.</a:t>
            </a:r>
            <a:r>
              <a:rPr lang="es-ES" sz="2000" baseline="30000" dirty="0"/>
              <a:t> 2</a:t>
            </a:r>
            <a:r>
              <a:rPr lang="es-ES" sz="2000" dirty="0"/>
              <a:t>, </a:t>
            </a:r>
            <a:r>
              <a:rPr lang="es-ES" sz="2000" dirty="0" err="1"/>
              <a:t>Gorina</a:t>
            </a:r>
            <a:r>
              <a:rPr lang="es-ES" sz="2000" dirty="0"/>
              <a:t>, V.</a:t>
            </a:r>
            <a:r>
              <a:rPr lang="es-ES" sz="2000" baseline="30000" dirty="0"/>
              <a:t> 1</a:t>
            </a:r>
            <a:endParaRPr lang="es-ES" sz="2000" dirty="0"/>
          </a:p>
          <a:p>
            <a:pPr lvl="0"/>
            <a:endParaRPr lang="es-ES" sz="2000" baseline="30000" dirty="0"/>
          </a:p>
          <a:p>
            <a:pPr lvl="0"/>
            <a:r>
              <a:rPr lang="es-ES" sz="1600" baseline="30000" dirty="0"/>
              <a:t>1</a:t>
            </a:r>
            <a:r>
              <a:rPr lang="es-ES" sz="1600" dirty="0"/>
              <a:t> IQS </a:t>
            </a:r>
            <a:r>
              <a:rPr lang="es-ES" sz="1600" dirty="0" err="1"/>
              <a:t>Universitat</a:t>
            </a:r>
            <a:r>
              <a:rPr lang="es-ES" sz="1600" dirty="0"/>
              <a:t> Ramon Llull, Barcelona (</a:t>
            </a:r>
            <a:r>
              <a:rPr lang="es-ES" sz="1600" dirty="0" err="1"/>
              <a:t>Spain</a:t>
            </a:r>
            <a:r>
              <a:rPr lang="es-ES" sz="1600" dirty="0"/>
              <a:t>)</a:t>
            </a:r>
            <a:endParaRPr lang="es-ES" sz="1600" baseline="30000" dirty="0"/>
          </a:p>
          <a:p>
            <a:pPr lvl="0"/>
            <a:r>
              <a:rPr lang="es-ES" sz="1600" baseline="30000" dirty="0"/>
              <a:t>2</a:t>
            </a:r>
            <a:r>
              <a:rPr lang="es-ES" sz="1600" dirty="0"/>
              <a:t> </a:t>
            </a:r>
            <a:r>
              <a:rPr lang="pt-BR" sz="1600" dirty="0" err="1"/>
              <a:t>Departament</a:t>
            </a:r>
            <a:r>
              <a:rPr lang="pt-BR" sz="1600" dirty="0"/>
              <a:t> de </a:t>
            </a:r>
            <a:r>
              <a:rPr lang="pt-BR" sz="1600" dirty="0" err="1"/>
              <a:t>Genètica</a:t>
            </a:r>
            <a:r>
              <a:rPr lang="pt-BR" sz="1600" dirty="0"/>
              <a:t>, Microbiologia i Estadística</a:t>
            </a:r>
            <a:r>
              <a:rPr lang="es-ES" sz="1600" dirty="0"/>
              <a:t>, </a:t>
            </a:r>
            <a:r>
              <a:rPr lang="es-ES" sz="1600" dirty="0" err="1"/>
              <a:t>Universitat</a:t>
            </a:r>
            <a:r>
              <a:rPr lang="es-ES" sz="1600" dirty="0"/>
              <a:t> de Barcelona, Barcelona (</a:t>
            </a:r>
            <a:r>
              <a:rPr lang="es-ES" sz="1600" dirty="0" err="1"/>
              <a:t>Spain</a:t>
            </a:r>
            <a:r>
              <a:rPr lang="es-ES" sz="1600" dirty="0"/>
              <a:t>)</a:t>
            </a: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285626" y="5955648"/>
            <a:ext cx="8679000" cy="7791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4375"/>
              <a:buFont typeface="Arial"/>
              <a:buNone/>
            </a:pPr>
            <a:r>
              <a:rPr lang="es-ES"/>
              <a:t>RCmdrTR dashboard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296366" y="1455820"/>
            <a:ext cx="8697900" cy="43683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ES" sz="2700"/>
              <a:t>Let's see it running...</a:t>
            </a:r>
          </a:p>
          <a:p>
            <a:pPr lvl="0">
              <a:spcBef>
                <a:spcPts val="0"/>
              </a:spcBef>
              <a:buNone/>
            </a:pPr>
            <a:endParaRPr sz="2700"/>
          </a:p>
          <a:p>
            <a:pPr marL="203200" lvl="0" indent="0">
              <a:spcBef>
                <a:spcPts val="0"/>
              </a:spcBef>
              <a:buNone/>
            </a:pPr>
            <a:r>
              <a:rPr lang="es-ES" sz="2700" u="sng">
                <a:solidFill>
                  <a:schemeClr val="hlink"/>
                </a:solidFill>
                <a:hlinkClick r:id="rId3"/>
              </a:rPr>
              <a:t>http://asistembe2.iqs.edu/rcmdrtr/rcmdrbd_demo/</a:t>
            </a:r>
            <a:r>
              <a:rPr lang="es-ES" sz="270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285626" y="5955648"/>
            <a:ext cx="8679000" cy="7791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-ES" dirty="0" err="1"/>
              <a:t>RCmdrTR</a:t>
            </a:r>
            <a:r>
              <a:rPr lang="es-ES" dirty="0"/>
              <a:t> </a:t>
            </a:r>
            <a:r>
              <a:rPr lang="es-ES" dirty="0" err="1"/>
              <a:t>dashboard</a:t>
            </a:r>
            <a:endParaRPr lang="es-ES" dirty="0"/>
          </a:p>
        </p:txBody>
      </p:sp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3FFC77C0-6F6D-4694-A076-9B75CD2268E7}"/>
              </a:ext>
            </a:extLst>
          </p:cNvPr>
          <p:cNvGrpSpPr/>
          <p:nvPr/>
        </p:nvGrpSpPr>
        <p:grpSpPr>
          <a:xfrm>
            <a:off x="160170" y="1695741"/>
            <a:ext cx="8829184" cy="3727483"/>
            <a:chOff x="160170" y="1695741"/>
            <a:chExt cx="8829184" cy="3727483"/>
          </a:xfrm>
        </p:grpSpPr>
        <p:pic>
          <p:nvPicPr>
            <p:cNvPr id="162" name="Shape 162" descr="03_GlobalResults_TimeOnTask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60170" y="1695741"/>
              <a:ext cx="2057789" cy="118686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3" name="Shape 163" descr="04_GlobalResults_NumberOfActions.png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60173" y="2966058"/>
              <a:ext cx="2057788" cy="118686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4" name="Shape 164" descr="05_GlobalResults_NumberOfActionsVSTimeOnTask.png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60173" y="4236355"/>
              <a:ext cx="2057788" cy="118686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5" name="Shape 165" descr="06_GlobalResults_ActionTime.png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2423793" y="1695755"/>
              <a:ext cx="2057788" cy="118686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6" name="Shape 166" descr="07_GlobalResults_FunctionsWordCloud.png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2413891" y="2920318"/>
              <a:ext cx="2057788" cy="118686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7" name="Shape 167" descr="08_ObsMilestones_AveragePerMilestone.png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4687414" y="1695755"/>
              <a:ext cx="2057797" cy="11868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8" name="Shape 168" descr="09_ObsMilestones_Heatmap.png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4687399" y="2920316"/>
              <a:ext cx="2057800" cy="118686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9" name="Shape 169" descr="10_EvMilestones_AveragePerMilestone.png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4687424" y="4236342"/>
              <a:ext cx="2057791" cy="118686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0" name="Shape 170" descr="11_EvMilestones_Heatmap.png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6931554" y="1695759"/>
              <a:ext cx="2057800" cy="11868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1" name="Shape 171" descr="12_EvMilestones_GradeDistribution.png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6931554" y="3004170"/>
              <a:ext cx="2057793" cy="11868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2" name="Shape 172" descr="13_EvMilestones_ActionsTimeGrades.png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>
              <a:off x="2448452" y="4236352"/>
              <a:ext cx="2057800" cy="118686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3" name="Shape 173" descr="15_StudentSpecific_WorkHistory.png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>
              <a:off x="6931550" y="4236360"/>
              <a:ext cx="2057793" cy="118686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4" name="Shape 174"/>
          <p:cNvSpPr txBox="1"/>
          <p:nvPr/>
        </p:nvSpPr>
        <p:spPr>
          <a:xfrm>
            <a:off x="-108268" y="5318889"/>
            <a:ext cx="6717849" cy="779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342900" lvl="0" indent="-139700" rtl="0">
              <a:spcBef>
                <a:spcPts val="0"/>
              </a:spcBef>
              <a:buNone/>
            </a:pPr>
            <a:r>
              <a:rPr lang="es-ES" sz="2400" b="1" dirty="0">
                <a:solidFill>
                  <a:schemeClr val="accent2"/>
                </a:solidFill>
                <a:hlinkClick r:id="rId15"/>
              </a:rPr>
              <a:t>http://asistembe2.iqs.edu/rcmdrtr/</a:t>
            </a:r>
            <a:r>
              <a:rPr lang="es-ES" sz="2400" b="1" dirty="0">
                <a:solidFill>
                  <a:schemeClr val="accent2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xfrm>
            <a:off x="285626" y="5955648"/>
            <a:ext cx="8679000" cy="7791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ES"/>
              <a:t>RCmdrTR dashboard</a:t>
            </a:r>
          </a:p>
        </p:txBody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296366" y="1455820"/>
            <a:ext cx="8697900" cy="43683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81" name="Shape 181" descr="03_GlobalResults_TimeOnTask.png"/>
          <p:cNvPicPr preferRelativeResize="0"/>
          <p:nvPr/>
        </p:nvPicPr>
        <p:blipFill rotWithShape="1">
          <a:blip r:embed="rId3">
            <a:alphaModFix/>
          </a:blip>
          <a:srcRect l="1217" t="7182" r="1373" b="6795"/>
          <a:stretch/>
        </p:blipFill>
        <p:spPr>
          <a:xfrm>
            <a:off x="223050" y="1424875"/>
            <a:ext cx="8697900" cy="44301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hape 165" descr="06_GlobalResults_ActionTime.png">
            <a:extLst>
              <a:ext uri="{FF2B5EF4-FFF2-40B4-BE49-F238E27FC236}">
                <a16:creationId xmlns="" xmlns:a16="http://schemas.microsoft.com/office/drawing/2014/main" id="{CBE47490-ABF4-405A-A1F5-7BC2658DD4B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336" t="4365" r="1205" b="1281"/>
          <a:stretch/>
        </p:blipFill>
        <p:spPr>
          <a:xfrm>
            <a:off x="179374" y="1561514"/>
            <a:ext cx="8679000" cy="4797083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xfrm>
            <a:off x="285626" y="5955648"/>
            <a:ext cx="8679000" cy="7791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ES"/>
              <a:t>RCmdrTR dashboard</a:t>
            </a:r>
          </a:p>
        </p:txBody>
      </p:sp>
    </p:spTree>
    <p:extLst>
      <p:ext uri="{BB962C8B-B14F-4D97-AF65-F5344CB8AC3E}">
        <p14:creationId xmlns:p14="http://schemas.microsoft.com/office/powerpoint/2010/main" val="465791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166" descr="07_GlobalResults_FunctionsWordCloud.png">
            <a:extLst>
              <a:ext uri="{FF2B5EF4-FFF2-40B4-BE49-F238E27FC236}">
                <a16:creationId xmlns="" xmlns:a16="http://schemas.microsoft.com/office/drawing/2014/main" id="{8501F5EA-50D1-449B-A686-F35B2AC85B1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695" t="3606" r="1324" b="2317"/>
          <a:stretch/>
        </p:blipFill>
        <p:spPr>
          <a:xfrm>
            <a:off x="211015" y="1392701"/>
            <a:ext cx="8647359" cy="4853353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xfrm>
            <a:off x="285626" y="5955648"/>
            <a:ext cx="8679000" cy="7791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ES"/>
              <a:t>RCmdrTR dashboard</a:t>
            </a:r>
          </a:p>
        </p:txBody>
      </p:sp>
    </p:spTree>
    <p:extLst>
      <p:ext uri="{BB962C8B-B14F-4D97-AF65-F5344CB8AC3E}">
        <p14:creationId xmlns:p14="http://schemas.microsoft.com/office/powerpoint/2010/main" val="93451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285626" y="5955648"/>
            <a:ext cx="8679000" cy="7791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-ES"/>
              <a:t>RCmdrTR dashboard</a:t>
            </a:r>
          </a:p>
        </p:txBody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296366" y="1455820"/>
            <a:ext cx="8697900" cy="43683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188" name="Shape 188" descr="08_ObsMilestones_AveragePerMilestone.png"/>
          <p:cNvPicPr preferRelativeResize="0"/>
          <p:nvPr/>
        </p:nvPicPr>
        <p:blipFill rotWithShape="1">
          <a:blip r:embed="rId3">
            <a:alphaModFix/>
          </a:blip>
          <a:srcRect l="1882" t="7144" r="1583" b="8510"/>
          <a:stretch/>
        </p:blipFill>
        <p:spPr>
          <a:xfrm>
            <a:off x="296375" y="1455825"/>
            <a:ext cx="8668250" cy="4368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title"/>
          </p:nvPr>
        </p:nvSpPr>
        <p:spPr>
          <a:xfrm>
            <a:off x="285626" y="5955648"/>
            <a:ext cx="8679000" cy="7791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ES"/>
              <a:t>RCmdrTR dashboard</a:t>
            </a:r>
          </a:p>
        </p:txBody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296366" y="1455820"/>
            <a:ext cx="8697900" cy="43683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95" name="Shape 195" descr="10_EvMilestones_AveragePerMilestone.png"/>
          <p:cNvPicPr preferRelativeResize="0"/>
          <p:nvPr/>
        </p:nvPicPr>
        <p:blipFill rotWithShape="1">
          <a:blip r:embed="rId3">
            <a:alphaModFix/>
          </a:blip>
          <a:srcRect l="1559" t="7945" r="1588" b="8852"/>
          <a:stretch/>
        </p:blipFill>
        <p:spPr>
          <a:xfrm>
            <a:off x="285625" y="1470275"/>
            <a:ext cx="8697900" cy="4044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285626" y="5955648"/>
            <a:ext cx="8679000" cy="7791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ES"/>
              <a:t>RCmdrTR dashboard</a:t>
            </a: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296366" y="1455820"/>
            <a:ext cx="8697900" cy="43683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202" name="Shape 202" descr="11_EvMilestones_Heatmap.png"/>
          <p:cNvPicPr preferRelativeResize="0"/>
          <p:nvPr/>
        </p:nvPicPr>
        <p:blipFill rotWithShape="1">
          <a:blip r:embed="rId3">
            <a:alphaModFix/>
          </a:blip>
          <a:srcRect l="1555" t="7288" r="1196" b="12358"/>
          <a:stretch/>
        </p:blipFill>
        <p:spPr>
          <a:xfrm>
            <a:off x="296375" y="1451100"/>
            <a:ext cx="8678999" cy="41356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title"/>
          </p:nvPr>
        </p:nvSpPr>
        <p:spPr>
          <a:xfrm>
            <a:off x="285626" y="5955648"/>
            <a:ext cx="8679000" cy="7791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-ES"/>
              <a:t>RCmdrTR dashboard</a:t>
            </a:r>
          </a:p>
        </p:txBody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296366" y="1455820"/>
            <a:ext cx="8697900" cy="43683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209" name="Shape 209" descr="13_EvMilestones_ActionsTimeGrades.png"/>
          <p:cNvPicPr preferRelativeResize="0"/>
          <p:nvPr/>
        </p:nvPicPr>
        <p:blipFill rotWithShape="1">
          <a:blip r:embed="rId3">
            <a:alphaModFix/>
          </a:blip>
          <a:srcRect l="1259" t="7235" r="1860" b="7243"/>
          <a:stretch/>
        </p:blipFill>
        <p:spPr>
          <a:xfrm>
            <a:off x="302975" y="1455825"/>
            <a:ext cx="8697900" cy="44289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title"/>
          </p:nvPr>
        </p:nvSpPr>
        <p:spPr>
          <a:xfrm>
            <a:off x="285626" y="5955648"/>
            <a:ext cx="8679000" cy="7791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ES"/>
              <a:t>Acknowledgments</a:t>
            </a:r>
          </a:p>
        </p:txBody>
      </p:sp>
      <p:pic>
        <p:nvPicPr>
          <p:cNvPr id="215" name="Shape 2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8230" y="5122989"/>
            <a:ext cx="2965819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Shape 216"/>
          <p:cNvPicPr preferRelativeResize="0"/>
          <p:nvPr/>
        </p:nvPicPr>
        <p:blipFill rotWithShape="1">
          <a:blip r:embed="rId4">
            <a:alphaModFix/>
          </a:blip>
          <a:srcRect l="10407" t="27654" r="10691" b="30983"/>
          <a:stretch/>
        </p:blipFill>
        <p:spPr>
          <a:xfrm>
            <a:off x="5568276" y="5103468"/>
            <a:ext cx="2400300" cy="639144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Shape 217"/>
          <p:cNvSpPr/>
          <p:nvPr/>
        </p:nvSpPr>
        <p:spPr>
          <a:xfrm>
            <a:off x="-50" y="0"/>
            <a:ext cx="9144000" cy="1415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296375" y="975225"/>
            <a:ext cx="8496300" cy="42393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s-ES" sz="2400" dirty="0" err="1"/>
              <a:t>Funding</a:t>
            </a:r>
            <a:r>
              <a:rPr lang="es-ES" sz="2400" dirty="0"/>
              <a:t> agencies</a:t>
            </a:r>
          </a:p>
          <a:p>
            <a:pPr marL="914400" lvl="1" indent="-3810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s-ES" sz="2400" dirty="0" err="1"/>
              <a:t>Aristos</a:t>
            </a:r>
            <a:r>
              <a:rPr lang="es-ES" sz="2400" dirty="0"/>
              <a:t> Campus </a:t>
            </a:r>
            <a:r>
              <a:rPr lang="es-ES" sz="2400" dirty="0" err="1"/>
              <a:t>Mundus</a:t>
            </a:r>
            <a:r>
              <a:rPr lang="es-ES" sz="2400" dirty="0"/>
              <a:t> 2015</a:t>
            </a:r>
          </a:p>
          <a:p>
            <a:pPr marL="914400" lvl="1" indent="-381000" rtl="0">
              <a:spcBef>
                <a:spcPts val="0"/>
              </a:spcBef>
              <a:buSzPct val="100000"/>
            </a:pPr>
            <a:r>
              <a:rPr lang="es-ES" dirty="0"/>
              <a:t>Secretaria </a:t>
            </a:r>
            <a:r>
              <a:rPr lang="es-ES" dirty="0" err="1"/>
              <a:t>d'Universitats</a:t>
            </a:r>
            <a:r>
              <a:rPr lang="es-ES" dirty="0"/>
              <a:t> i Recerca. </a:t>
            </a:r>
            <a:r>
              <a:rPr lang="es-ES" dirty="0" err="1"/>
              <a:t>Departament</a:t>
            </a:r>
            <a:r>
              <a:rPr lang="es-ES" dirty="0"/>
              <a:t> </a:t>
            </a:r>
            <a:r>
              <a:rPr lang="es-ES" dirty="0" err="1"/>
              <a:t>d'Economia</a:t>
            </a:r>
            <a:r>
              <a:rPr lang="es-ES" dirty="0"/>
              <a:t> i </a:t>
            </a:r>
            <a:r>
              <a:rPr lang="es-ES" dirty="0" err="1"/>
              <a:t>Coneixement</a:t>
            </a:r>
            <a:r>
              <a:rPr lang="es-ES" dirty="0"/>
              <a:t>. </a:t>
            </a:r>
            <a:r>
              <a:rPr lang="es-ES" sz="2400" dirty="0"/>
              <a:t>Generalitat de Catalunya</a:t>
            </a:r>
          </a:p>
          <a:p>
            <a:pPr marL="0" lvl="0" indent="0" rtl="0">
              <a:spcBef>
                <a:spcPts val="0"/>
              </a:spcBef>
              <a:buNone/>
            </a:pPr>
            <a:endParaRPr sz="2400" dirty="0"/>
          </a:p>
          <a:p>
            <a:pPr marL="0" lvl="0" indent="0" rtl="0">
              <a:spcBef>
                <a:spcPts val="0"/>
              </a:spcBef>
              <a:buNone/>
            </a:pPr>
            <a:endParaRPr sz="2400" dirty="0"/>
          </a:p>
          <a:p>
            <a:pPr marL="0" lvl="0" indent="0">
              <a:spcBef>
                <a:spcPts val="0"/>
              </a:spcBef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285626" y="5955648"/>
            <a:ext cx="8679000" cy="7791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ES"/>
              <a:t>Open-ended activities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296366" y="1455820"/>
            <a:ext cx="8697900" cy="43683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s-ES"/>
              <a:t>Open-ended activities are commonly used in teaching STEM disciplines (problems, cases, projects...)</a:t>
            </a:r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s-ES"/>
              <a:t>Assessment is commonly done through reports or closed-form questionnaires</a:t>
            </a:r>
          </a:p>
          <a:p>
            <a:pPr marL="914400" lvl="1" indent="-3810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s-ES"/>
              <a:t>Difficult to grade (Time-consuming)</a:t>
            </a:r>
          </a:p>
          <a:p>
            <a:pPr marL="914400" lvl="1" indent="-3810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s-ES"/>
              <a:t>Activities are hard to evaluate</a:t>
            </a:r>
          </a:p>
          <a:p>
            <a:pPr marL="914400" lvl="1" indent="-381000" rtl="0">
              <a:spcBef>
                <a:spcPts val="0"/>
              </a:spcBef>
              <a:buSzPct val="100000"/>
            </a:pPr>
            <a:r>
              <a:rPr lang="es-ES"/>
              <a:t>Assessment does not reflect students' work and/or students' learning difficulties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EA605B9-C66A-40F9-98D3-068E407FC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Contact</a:t>
            </a:r>
            <a:r>
              <a:rPr lang="es-ES" dirty="0"/>
              <a:t> </a:t>
            </a:r>
            <a:r>
              <a:rPr lang="es-ES" dirty="0" err="1"/>
              <a:t>info</a:t>
            </a:r>
            <a:endParaRPr lang="ca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E63689D4-2229-4A36-B4BF-594C98EEDA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46100" indent="-342900"/>
            <a:r>
              <a:rPr lang="es-ES" dirty="0"/>
              <a:t>Dr. Vanessa Serrano</a:t>
            </a:r>
          </a:p>
          <a:p>
            <a:pPr marL="603250" lvl="1" indent="0">
              <a:buNone/>
            </a:pPr>
            <a:r>
              <a:rPr lang="es-ES" dirty="0">
                <a:hlinkClick r:id="rId2"/>
              </a:rPr>
              <a:t>vanessa.serrano@iqs.edu</a:t>
            </a:r>
            <a:r>
              <a:rPr lang="es-ES" dirty="0"/>
              <a:t> </a:t>
            </a:r>
          </a:p>
          <a:p>
            <a:pPr marL="603250" lvl="1" indent="0">
              <a:buNone/>
            </a:pPr>
            <a:endParaRPr lang="es-ES" dirty="0"/>
          </a:p>
          <a:p>
            <a:pPr marL="546100" indent="-342900"/>
            <a:r>
              <a:rPr lang="es-ES" dirty="0"/>
              <a:t>D</a:t>
            </a:r>
            <a:r>
              <a:rPr lang="ca-ES" dirty="0"/>
              <a:t>r. Jordi </a:t>
            </a:r>
            <a:r>
              <a:rPr lang="ca-ES" dirty="0" err="1"/>
              <a:t>Cuadros</a:t>
            </a:r>
            <a:endParaRPr lang="ca-ES" dirty="0"/>
          </a:p>
          <a:p>
            <a:pPr marL="603250" lvl="1" indent="0">
              <a:buNone/>
            </a:pPr>
            <a:r>
              <a:rPr lang="es-ES" dirty="0">
                <a:hlinkClick r:id="rId3"/>
              </a:rPr>
              <a:t>j</a:t>
            </a:r>
            <a:r>
              <a:rPr lang="ca-ES" dirty="0">
                <a:hlinkClick r:id="rId3"/>
              </a:rPr>
              <a:t>ordi.cuadros@iqs.edu</a:t>
            </a:r>
            <a:r>
              <a:rPr lang="ca-ES" dirty="0"/>
              <a:t> </a:t>
            </a:r>
          </a:p>
          <a:p>
            <a:pPr marL="603250" lvl="1" indent="0">
              <a:buNone/>
            </a:pPr>
            <a:endParaRPr lang="es-ES" dirty="0"/>
          </a:p>
          <a:p>
            <a:pPr marL="546100" indent="-342900"/>
            <a:r>
              <a:rPr lang="es-ES" dirty="0"/>
              <a:t>D</a:t>
            </a:r>
            <a:r>
              <a:rPr lang="ca-ES" dirty="0"/>
              <a:t>r. Francesc </a:t>
            </a:r>
            <a:r>
              <a:rPr lang="ca-ES" dirty="0" err="1"/>
              <a:t>Martori</a:t>
            </a:r>
            <a:r>
              <a:rPr lang="ca-ES" dirty="0"/>
              <a:t> </a:t>
            </a:r>
          </a:p>
          <a:p>
            <a:pPr marL="603250" lvl="1" indent="0">
              <a:buNone/>
            </a:pPr>
            <a:r>
              <a:rPr lang="es-ES" dirty="0">
                <a:hlinkClick r:id="rId4"/>
              </a:rPr>
              <a:t>francesc.martori@iqs.edu</a:t>
            </a:r>
            <a:r>
              <a:rPr lang="es-ES" dirty="0"/>
              <a:t> </a:t>
            </a:r>
            <a:endParaRPr lang="ca-ES" dirty="0"/>
          </a:p>
          <a:p>
            <a:pPr marL="603250" lvl="1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7407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285626" y="5955648"/>
            <a:ext cx="8679000" cy="7791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ES"/>
              <a:t>Using traces to capture students' work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296366" y="1455820"/>
            <a:ext cx="8697900" cy="4368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s-ES"/>
              <a:t>Tracing user actions provides powerful information for educational research and for generating useful feedback for users and instructors:</a:t>
            </a:r>
          </a:p>
          <a:p>
            <a:pPr marL="914400" marR="0" lvl="1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s-ES"/>
              <a:t>classification of students</a:t>
            </a:r>
          </a:p>
          <a:p>
            <a:pPr marL="914400" marR="0" lvl="1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s-ES"/>
              <a:t>identification of plagiarism</a:t>
            </a:r>
          </a:p>
          <a:p>
            <a:pPr marL="914400" marR="0" lvl="1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s-ES"/>
              <a:t>adaptive behaviour detection</a:t>
            </a:r>
          </a:p>
          <a:p>
            <a:pPr marL="914400" marR="0" lvl="1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s-ES"/>
              <a:t>disengagement detection</a:t>
            </a:r>
          </a:p>
          <a:p>
            <a:pPr marL="457200" lvl="0" indent="-431800" rtl="0">
              <a:spcBef>
                <a:spcPts val="0"/>
              </a:spcBef>
              <a:buClr>
                <a:schemeClr val="accent2"/>
              </a:buClr>
              <a:buSzPct val="100000"/>
            </a:pPr>
            <a:r>
              <a:rPr lang="es-ES">
                <a:solidFill>
                  <a:schemeClr val="accent2"/>
                </a:solidFill>
              </a:rPr>
              <a:t>Approach to an assisted assessment of open-ended activities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84D8"/>
              </a:buClr>
              <a:buSzPct val="133333"/>
              <a:buFont typeface="Arial"/>
              <a:buNone/>
            </a:pP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285626" y="5955648"/>
            <a:ext cx="8678862" cy="77922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s-ES"/>
              <a:t>R Commander TR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296366" y="1455820"/>
            <a:ext cx="8698036" cy="4368433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s-ES" dirty="0">
                <a:solidFill>
                  <a:schemeClr val="accent2"/>
                </a:solidFill>
              </a:rPr>
              <a:t>R </a:t>
            </a:r>
            <a:r>
              <a:rPr lang="es-ES" dirty="0" err="1">
                <a:solidFill>
                  <a:schemeClr val="accent2"/>
                </a:solidFill>
              </a:rPr>
              <a:t>Commander</a:t>
            </a:r>
            <a:r>
              <a:rPr lang="es-ES" dirty="0"/>
              <a:t> </a:t>
            </a:r>
          </a:p>
          <a:p>
            <a:pPr marL="914400" marR="0" lvl="1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s-ES" dirty="0" err="1"/>
              <a:t>It’s</a:t>
            </a:r>
            <a:r>
              <a:rPr lang="es-ES" dirty="0"/>
              <a:t> a </a:t>
            </a:r>
            <a:r>
              <a:rPr lang="es-ES" dirty="0" err="1"/>
              <a:t>graphical</a:t>
            </a:r>
            <a:r>
              <a:rPr lang="es-ES" dirty="0"/>
              <a:t> </a:t>
            </a:r>
            <a:r>
              <a:rPr lang="es-ES" dirty="0" err="1"/>
              <a:t>user</a:t>
            </a:r>
            <a:r>
              <a:rPr lang="es-ES" dirty="0"/>
              <a:t> interface (GUI) </a:t>
            </a:r>
            <a:r>
              <a:rPr lang="es-ES" dirty="0" err="1"/>
              <a:t>widely</a:t>
            </a:r>
            <a:r>
              <a:rPr lang="es-ES" dirty="0"/>
              <a:t> </a:t>
            </a:r>
            <a:r>
              <a:rPr lang="es-ES" dirty="0" err="1"/>
              <a:t>used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teaching</a:t>
            </a:r>
            <a:r>
              <a:rPr lang="es-ES" dirty="0"/>
              <a:t> </a:t>
            </a:r>
            <a:r>
              <a:rPr lang="es-ES" dirty="0" err="1"/>
              <a:t>Statistics</a:t>
            </a:r>
            <a:r>
              <a:rPr lang="es-ES" dirty="0"/>
              <a:t>.</a:t>
            </a:r>
          </a:p>
          <a:p>
            <a:pPr marL="914400" marR="0" lvl="1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s-ES" dirty="0"/>
              <a:t>R </a:t>
            </a:r>
            <a:r>
              <a:rPr lang="es-ES" dirty="0" err="1"/>
              <a:t>Commander</a:t>
            </a:r>
            <a:r>
              <a:rPr lang="es-ES" dirty="0"/>
              <a:t> </a:t>
            </a:r>
            <a:r>
              <a:rPr lang="es-ES" dirty="0" err="1"/>
              <a:t>allows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use </a:t>
            </a:r>
            <a:r>
              <a:rPr lang="es-ES" dirty="0" err="1"/>
              <a:t>of</a:t>
            </a:r>
            <a:r>
              <a:rPr lang="es-ES" dirty="0"/>
              <a:t> R </a:t>
            </a:r>
            <a:r>
              <a:rPr lang="es-ES" dirty="0" err="1"/>
              <a:t>without</a:t>
            </a:r>
            <a:r>
              <a:rPr lang="es-ES" dirty="0"/>
              <a:t> </a:t>
            </a:r>
            <a:r>
              <a:rPr lang="es-ES" dirty="0" err="1"/>
              <a:t>compromising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learning</a:t>
            </a:r>
            <a:r>
              <a:rPr lang="es-ES" dirty="0"/>
              <a:t> </a:t>
            </a:r>
            <a:r>
              <a:rPr lang="es-ES" dirty="0" err="1"/>
              <a:t>process</a:t>
            </a:r>
            <a:r>
              <a:rPr lang="es-ES" dirty="0"/>
              <a:t> as </a:t>
            </a:r>
            <a:r>
              <a:rPr lang="es-ES" dirty="0" err="1"/>
              <a:t>command</a:t>
            </a:r>
            <a:r>
              <a:rPr lang="es-ES" dirty="0"/>
              <a:t> line interface </a:t>
            </a:r>
            <a:r>
              <a:rPr lang="es-ES" dirty="0" err="1"/>
              <a:t>to</a:t>
            </a:r>
            <a:r>
              <a:rPr lang="es-ES" dirty="0"/>
              <a:t> R can be </a:t>
            </a:r>
            <a:r>
              <a:rPr lang="es-ES" dirty="0" err="1"/>
              <a:t>an</a:t>
            </a:r>
            <a:r>
              <a:rPr lang="es-ES" dirty="0"/>
              <a:t> </a:t>
            </a:r>
            <a:r>
              <a:rPr lang="es-ES" dirty="0" err="1"/>
              <a:t>obstacle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many</a:t>
            </a:r>
            <a:r>
              <a:rPr lang="es-ES" dirty="0"/>
              <a:t> </a:t>
            </a:r>
            <a:r>
              <a:rPr lang="es-ES" dirty="0" err="1"/>
              <a:t>students</a:t>
            </a:r>
            <a:r>
              <a:rPr lang="es-ES" dirty="0"/>
              <a:t> (Fox, 2005).</a:t>
            </a:r>
          </a:p>
          <a:p>
            <a:pPr marL="514350" indent="-381000"/>
            <a:r>
              <a:rPr lang="es-ES" dirty="0"/>
              <a:t>R </a:t>
            </a:r>
            <a:r>
              <a:rPr lang="es-ES" dirty="0" err="1"/>
              <a:t>Commander</a:t>
            </a:r>
            <a:r>
              <a:rPr lang="es-ES" dirty="0"/>
              <a:t> TR</a:t>
            </a:r>
          </a:p>
          <a:p>
            <a:pPr marL="914400" lvl="1" indent="-381000"/>
            <a:r>
              <a:rPr lang="es-ES" dirty="0" err="1"/>
              <a:t>It’s</a:t>
            </a:r>
            <a:r>
              <a:rPr lang="es-ES" dirty="0"/>
              <a:t> a </a:t>
            </a:r>
            <a:r>
              <a:rPr lang="es-ES" dirty="0" err="1"/>
              <a:t>modified</a:t>
            </a:r>
            <a:r>
              <a:rPr lang="es-ES" dirty="0"/>
              <a:t> </a:t>
            </a:r>
            <a:r>
              <a:rPr lang="es-ES" dirty="0" err="1"/>
              <a:t>version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R </a:t>
            </a:r>
            <a:r>
              <a:rPr lang="es-ES" dirty="0" err="1"/>
              <a:t>Commander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captures </a:t>
            </a:r>
            <a:r>
              <a:rPr lang="es-ES" dirty="0" err="1"/>
              <a:t>users</a:t>
            </a:r>
            <a:r>
              <a:rPr lang="es-ES" dirty="0"/>
              <a:t>’ </a:t>
            </a:r>
            <a:r>
              <a:rPr lang="es-ES" dirty="0" err="1"/>
              <a:t>actions</a:t>
            </a:r>
            <a:r>
              <a:rPr lang="es-ES" dirty="0"/>
              <a:t> in a </a:t>
            </a:r>
            <a:r>
              <a:rPr lang="es-ES" i="1" dirty="0"/>
              <a:t>log </a:t>
            </a:r>
            <a:r>
              <a:rPr lang="es-ES" dirty="0"/>
              <a:t>file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working</a:t>
            </a:r>
            <a:r>
              <a:rPr lang="es-ES" dirty="0"/>
              <a:t> </a:t>
            </a:r>
            <a:r>
              <a:rPr lang="es-ES" dirty="0" err="1"/>
              <a:t>directory</a:t>
            </a:r>
            <a:endParaRPr lang="es-ES" dirty="0"/>
          </a:p>
          <a:p>
            <a:pPr marL="914400" lvl="1" indent="-381000"/>
            <a:endParaRPr lang="es-ES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84D8"/>
              </a:buClr>
              <a:buSzPct val="133333"/>
              <a:buFont typeface="Arial"/>
              <a:buNone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927236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285626" y="5955648"/>
            <a:ext cx="8678862" cy="77922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s-ES"/>
              <a:t>R Commander TR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296366" y="1455820"/>
            <a:ext cx="8698036" cy="4368433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s-ES">
                <a:solidFill>
                  <a:schemeClr val="accent2"/>
                </a:solidFill>
              </a:rPr>
              <a:t>R Commander</a:t>
            </a:r>
            <a:r>
              <a:rPr lang="es-ES"/>
              <a:t> </a:t>
            </a:r>
          </a:p>
          <a:p>
            <a:pPr marL="914400" marR="0" lvl="1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s-ES"/>
              <a:t>It’s a graphical user interface (GUI) widely used for teaching Statistics.</a:t>
            </a:r>
          </a:p>
          <a:p>
            <a:pPr marL="914400" marR="0" lvl="1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s-ES"/>
              <a:t>R Commander allows the use of R without compromising the learning process as command line interface to R can be an obstacle to many students (Fox, 2005).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84D8"/>
              </a:buClr>
              <a:buSzPct val="133333"/>
              <a:buFont typeface="Arial"/>
              <a:buNone/>
            </a:pPr>
            <a:endParaRPr sz="2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285626" y="5955648"/>
            <a:ext cx="8679000" cy="7791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-ES" dirty="0"/>
              <a:t>R </a:t>
            </a:r>
            <a:r>
              <a:rPr lang="es-ES" dirty="0" err="1"/>
              <a:t>Commander</a:t>
            </a:r>
            <a:r>
              <a:rPr lang="es-ES" dirty="0"/>
              <a:t> TR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296366" y="1455820"/>
            <a:ext cx="8697900" cy="43683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4318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</a:pPr>
            <a:r>
              <a:rPr lang="es-ES" dirty="0">
                <a:solidFill>
                  <a:schemeClr val="accent2"/>
                </a:solidFill>
              </a:rPr>
              <a:t>R </a:t>
            </a:r>
            <a:r>
              <a:rPr lang="es-ES" dirty="0" err="1">
                <a:solidFill>
                  <a:schemeClr val="accent2"/>
                </a:solidFill>
              </a:rPr>
              <a:t>Commander</a:t>
            </a:r>
            <a:r>
              <a:rPr lang="es-ES" dirty="0">
                <a:solidFill>
                  <a:schemeClr val="accent2"/>
                </a:solidFill>
              </a:rPr>
              <a:t> TR</a:t>
            </a:r>
          </a:p>
          <a:p>
            <a:pPr marL="914400" lvl="1" indent="-381000" rtl="0"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buSzPct val="100000"/>
            </a:pPr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intercept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functions</a:t>
            </a:r>
            <a:r>
              <a:rPr lang="es-ES" dirty="0"/>
              <a:t> </a:t>
            </a:r>
            <a:r>
              <a:rPr lang="es-ES" i="1" dirty="0" err="1"/>
              <a:t>justDoIt</a:t>
            </a:r>
            <a:r>
              <a:rPr lang="es-ES" i="1" dirty="0"/>
              <a:t> </a:t>
            </a:r>
            <a:r>
              <a:rPr lang="es-ES" dirty="0"/>
              <a:t>and </a:t>
            </a:r>
            <a:r>
              <a:rPr lang="es-ES" i="1" dirty="0" err="1"/>
              <a:t>doItAndPrint</a:t>
            </a:r>
            <a:r>
              <a:rPr lang="es-ES" i="1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obtain</a:t>
            </a:r>
            <a:r>
              <a:rPr lang="es-ES" dirty="0"/>
              <a:t> </a:t>
            </a:r>
            <a:r>
              <a:rPr lang="es-ES" dirty="0" err="1"/>
              <a:t>most</a:t>
            </a:r>
            <a:r>
              <a:rPr lang="es-ES" dirty="0"/>
              <a:t> </a:t>
            </a:r>
            <a:r>
              <a:rPr lang="es-ES" dirty="0" err="1"/>
              <a:t>activity</a:t>
            </a:r>
            <a:r>
              <a:rPr lang="es-ES" dirty="0"/>
              <a:t> done in R </a:t>
            </a:r>
            <a:r>
              <a:rPr lang="es-ES" dirty="0" err="1"/>
              <a:t>Commander</a:t>
            </a:r>
            <a:endParaRPr lang="es-ES" dirty="0"/>
          </a:p>
          <a:p>
            <a:pPr marL="914400" lvl="1" indent="-3810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s-ES" dirty="0" err="1"/>
              <a:t>To</a:t>
            </a:r>
            <a:r>
              <a:rPr lang="es-ES" dirty="0"/>
              <a:t> capture </a:t>
            </a:r>
            <a:r>
              <a:rPr lang="es-ES" dirty="0" err="1"/>
              <a:t>the</a:t>
            </a:r>
            <a:r>
              <a:rPr lang="es-ES" dirty="0"/>
              <a:t> manual </a:t>
            </a:r>
            <a:r>
              <a:rPr lang="es-ES" dirty="0" err="1"/>
              <a:t>editing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data, </a:t>
            </a:r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intercept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i="1" dirty="0" err="1"/>
              <a:t>activeDataSet</a:t>
            </a:r>
            <a:r>
              <a:rPr lang="es-ES" i="1" dirty="0"/>
              <a:t> </a:t>
            </a:r>
            <a:r>
              <a:rPr lang="es-ES" dirty="0" err="1"/>
              <a:t>function</a:t>
            </a:r>
            <a:endParaRPr lang="es-ES" dirty="0"/>
          </a:p>
          <a:p>
            <a:pPr marL="914400" lvl="1" indent="-381000" rtl="0">
              <a:spcBef>
                <a:spcPts val="0"/>
              </a:spcBef>
              <a:buSzPct val="100000"/>
            </a:pPr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created</a:t>
            </a:r>
            <a:r>
              <a:rPr lang="es-ES" dirty="0"/>
              <a:t> a </a:t>
            </a:r>
            <a:r>
              <a:rPr lang="es-ES" i="1" dirty="0"/>
              <a:t>trace </a:t>
            </a:r>
            <a:r>
              <a:rPr lang="es-ES" dirty="0" err="1"/>
              <a:t>function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collects</a:t>
            </a:r>
            <a:r>
              <a:rPr lang="es-ES" dirty="0"/>
              <a:t> </a:t>
            </a:r>
            <a:r>
              <a:rPr lang="es-ES" dirty="0" err="1"/>
              <a:t>all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information</a:t>
            </a:r>
            <a:r>
              <a:rPr lang="es-ES" dirty="0"/>
              <a:t> </a:t>
            </a:r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need</a:t>
            </a:r>
            <a:r>
              <a:rPr lang="es-ES" dirty="0"/>
              <a:t> and </a:t>
            </a:r>
            <a:r>
              <a:rPr lang="es-ES" dirty="0" err="1"/>
              <a:t>writes</a:t>
            </a:r>
            <a:r>
              <a:rPr lang="es-ES" dirty="0"/>
              <a:t> </a:t>
            </a:r>
            <a:r>
              <a:rPr lang="es-ES" dirty="0" err="1"/>
              <a:t>it</a:t>
            </a:r>
            <a:r>
              <a:rPr lang="es-ES" dirty="0"/>
              <a:t> in a </a:t>
            </a:r>
            <a:r>
              <a:rPr lang="es-ES" i="1" dirty="0"/>
              <a:t>log </a:t>
            </a:r>
            <a:r>
              <a:rPr lang="es-ES" dirty="0"/>
              <a:t>file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working</a:t>
            </a:r>
            <a:r>
              <a:rPr lang="es-ES" dirty="0"/>
              <a:t> </a:t>
            </a:r>
            <a:r>
              <a:rPr lang="es-ES" dirty="0" err="1"/>
              <a:t>directory</a:t>
            </a:r>
            <a:endParaRPr lang="es-ES" dirty="0"/>
          </a:p>
          <a:p>
            <a:pPr marL="0" lvl="0" indent="0" rtl="0">
              <a:spcBef>
                <a:spcPts val="0"/>
              </a:spcBef>
              <a:buNone/>
            </a:pPr>
            <a:endParaRPr sz="2400" dirty="0">
              <a:solidFill>
                <a:schemeClr val="accent2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r>
              <a:rPr lang="es-ES" sz="2400" u="sng" dirty="0">
                <a:solidFill>
                  <a:schemeClr val="hlink"/>
                </a:solidFill>
                <a:hlinkClick r:id="rId3"/>
              </a:rPr>
              <a:t>http://asistembe2.iqs.edu/rcmdrtr/</a:t>
            </a:r>
            <a:r>
              <a:rPr lang="es-ES" sz="2400" dirty="0">
                <a:solidFill>
                  <a:schemeClr val="accent2"/>
                </a:solidFill>
              </a:rPr>
              <a:t> </a:t>
            </a:r>
          </a:p>
          <a:p>
            <a:pPr marL="0" lvl="0" indent="0" rtl="0">
              <a:spcBef>
                <a:spcPts val="0"/>
              </a:spcBef>
              <a:buNone/>
            </a:pPr>
            <a:endParaRPr dirty="0"/>
          </a:p>
          <a:p>
            <a:pPr marL="457200" lvl="0" indent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285626" y="5955648"/>
            <a:ext cx="8679000" cy="779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s-ES" dirty="0"/>
              <a:t>Traces</a:t>
            </a:r>
          </a:p>
        </p:txBody>
      </p:sp>
      <p:pic>
        <p:nvPicPr>
          <p:cNvPr id="90" name="Shape 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013" y="1307013"/>
            <a:ext cx="8812225" cy="45487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285626" y="5955648"/>
            <a:ext cx="8679000" cy="779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s-ES" dirty="0"/>
              <a:t>Traces</a:t>
            </a:r>
          </a:p>
        </p:txBody>
      </p:sp>
      <p:pic>
        <p:nvPicPr>
          <p:cNvPr id="90" name="Shape 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013" y="1307013"/>
            <a:ext cx="8812225" cy="454878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FF0949A7-B0C4-4072-8312-854750C74651}"/>
              </a:ext>
            </a:extLst>
          </p:cNvPr>
          <p:cNvSpPr/>
          <p:nvPr/>
        </p:nvSpPr>
        <p:spPr>
          <a:xfrm>
            <a:off x="215286" y="1814734"/>
            <a:ext cx="2710795" cy="295421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C0D3DD4C-B332-4E24-98BB-8EDE3293F5B0}"/>
              </a:ext>
            </a:extLst>
          </p:cNvPr>
          <p:cNvSpPr/>
          <p:nvPr/>
        </p:nvSpPr>
        <p:spPr>
          <a:xfrm>
            <a:off x="215286" y="2110156"/>
            <a:ext cx="8394140" cy="295421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55100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285626" y="5955648"/>
            <a:ext cx="8679000" cy="7791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ES" dirty="0" err="1"/>
              <a:t>RCmdrTR</a:t>
            </a:r>
            <a:r>
              <a:rPr lang="es-ES" dirty="0"/>
              <a:t> </a:t>
            </a:r>
            <a:r>
              <a:rPr lang="es-ES" dirty="0" err="1"/>
              <a:t>dashboard</a:t>
            </a:r>
            <a:endParaRPr lang="es-ES" dirty="0"/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296366" y="1455820"/>
            <a:ext cx="8697900" cy="43683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431800" rtl="0">
              <a:spcBef>
                <a:spcPts val="0"/>
              </a:spcBef>
              <a:buSzPct val="100000"/>
            </a:pPr>
            <a:r>
              <a:rPr lang="es-ES" dirty="0" err="1"/>
              <a:t>Dashboard</a:t>
            </a:r>
            <a:r>
              <a:rPr lang="es-ES" dirty="0"/>
              <a:t> </a:t>
            </a:r>
          </a:p>
          <a:p>
            <a:pPr marL="914400" lvl="1" indent="-381000">
              <a:spcBef>
                <a:spcPts val="0"/>
              </a:spcBef>
              <a:buSzPct val="100000"/>
            </a:pPr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created</a:t>
            </a:r>
            <a:r>
              <a:rPr lang="es-ES" dirty="0"/>
              <a:t> a web </a:t>
            </a:r>
            <a:r>
              <a:rPr lang="es-ES" dirty="0" err="1"/>
              <a:t>platform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allows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visualization</a:t>
            </a:r>
            <a:r>
              <a:rPr lang="es-ES" dirty="0"/>
              <a:t> and </a:t>
            </a:r>
            <a:r>
              <a:rPr lang="es-ES" dirty="0" err="1"/>
              <a:t>analysis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collected</a:t>
            </a:r>
            <a:r>
              <a:rPr lang="es-ES" dirty="0"/>
              <a:t> traces</a:t>
            </a:r>
          </a:p>
          <a:p>
            <a:pPr marL="914400" lvl="1" indent="-381000">
              <a:spcBef>
                <a:spcPts val="0"/>
              </a:spcBef>
              <a:buSzPct val="100000"/>
            </a:pPr>
            <a:endParaRPr lang="es-ES" dirty="0"/>
          </a:p>
          <a:p>
            <a:pPr marL="914400" lvl="1" indent="-381000">
              <a:spcBef>
                <a:spcPts val="0"/>
              </a:spcBef>
              <a:buSzPct val="100000"/>
            </a:pPr>
            <a:endParaRPr lang="es-ES" dirty="0"/>
          </a:p>
          <a:p>
            <a:pPr marL="914400" lvl="1" indent="-381000">
              <a:spcBef>
                <a:spcPts val="0"/>
              </a:spcBef>
              <a:buSzPct val="100000"/>
            </a:pPr>
            <a:endParaRPr lang="es-ES" dirty="0"/>
          </a:p>
          <a:p>
            <a:pPr marL="514350" indent="-381000"/>
            <a:r>
              <a:rPr lang="es-ES" dirty="0" err="1"/>
              <a:t>Both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traced</a:t>
            </a:r>
            <a:r>
              <a:rPr lang="es-ES" dirty="0"/>
              <a:t> </a:t>
            </a:r>
            <a:r>
              <a:rPr lang="es-ES" dirty="0" err="1"/>
              <a:t>version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R </a:t>
            </a:r>
            <a:r>
              <a:rPr lang="es-ES" dirty="0" err="1"/>
              <a:t>Commander</a:t>
            </a:r>
            <a:r>
              <a:rPr lang="es-ES" dirty="0"/>
              <a:t> and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dashboard</a:t>
            </a:r>
            <a:r>
              <a:rPr lang="es-ES" dirty="0"/>
              <a:t> are </a:t>
            </a:r>
            <a:r>
              <a:rPr lang="es-ES" dirty="0" err="1"/>
              <a:t>available</a:t>
            </a:r>
            <a:r>
              <a:rPr lang="es-ES" dirty="0"/>
              <a:t> at</a:t>
            </a:r>
          </a:p>
          <a:p>
            <a:pPr marL="914400" lvl="1" indent="-381000"/>
            <a:r>
              <a:rPr lang="es-ES" u="sng" dirty="0">
                <a:solidFill>
                  <a:schemeClr val="hlink"/>
                </a:solidFill>
                <a:hlinkClick r:id="rId3"/>
              </a:rPr>
              <a:t>http://asistembe2.iqs.edu/rcmdrtr/</a:t>
            </a:r>
            <a:r>
              <a:rPr lang="es-ES" dirty="0">
                <a:solidFill>
                  <a:schemeClr val="accent2"/>
                </a:solidFill>
              </a:rPr>
              <a:t> </a:t>
            </a:r>
          </a:p>
          <a:p>
            <a:pPr marL="533400" lvl="1" indent="0">
              <a:buNone/>
            </a:pP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ColorsIQ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7A30A"/>
      </a:accent1>
      <a:accent2>
        <a:srgbClr val="0084D8"/>
      </a:accent2>
      <a:accent3>
        <a:srgbClr val="FFFFFF"/>
      </a:accent3>
      <a:accent4>
        <a:srgbClr val="000000"/>
      </a:accent4>
      <a:accent5>
        <a:srgbClr val="828384"/>
      </a:accent5>
      <a:accent6>
        <a:srgbClr val="C00000"/>
      </a:accent6>
      <a:hlink>
        <a:srgbClr val="0084D8"/>
      </a:hlink>
      <a:folHlink>
        <a:srgbClr val="0084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452</Words>
  <Application>Microsoft Office PowerPoint</Application>
  <PresentationFormat>Presentación en pantalla (4:3)</PresentationFormat>
  <Paragraphs>76</Paragraphs>
  <Slides>20</Slides>
  <Notes>19</Notes>
  <HiddenSlides>4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2" baseType="lpstr">
      <vt:lpstr>Arial</vt:lpstr>
      <vt:lpstr>Diseño predeterminado</vt:lpstr>
      <vt:lpstr>Quick Assessment of Open ended Activities in R Commander</vt:lpstr>
      <vt:lpstr>Open-ended activities</vt:lpstr>
      <vt:lpstr>Using traces to capture students' work</vt:lpstr>
      <vt:lpstr>R Commander TR</vt:lpstr>
      <vt:lpstr>R Commander TR</vt:lpstr>
      <vt:lpstr>R Commander TR</vt:lpstr>
      <vt:lpstr>Traces</vt:lpstr>
      <vt:lpstr>Traces</vt:lpstr>
      <vt:lpstr>RCmdrTR dashboard</vt:lpstr>
      <vt:lpstr>RCmdrTR dashboard</vt:lpstr>
      <vt:lpstr>RCmdrTR dashboard</vt:lpstr>
      <vt:lpstr>RCmdrTR dashboard</vt:lpstr>
      <vt:lpstr>RCmdrTR dashboard</vt:lpstr>
      <vt:lpstr>RCmdrTR dashboard</vt:lpstr>
      <vt:lpstr>RCmdrTR dashboard</vt:lpstr>
      <vt:lpstr>RCmdrTR dashboard</vt:lpstr>
      <vt:lpstr>RCmdrTR dashboard</vt:lpstr>
      <vt:lpstr>RCmdrTR dashboard</vt:lpstr>
      <vt:lpstr>Acknowledgments</vt:lpstr>
      <vt:lpstr>Contact info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students learn Statistics? From tracing student's activity in R Commander to the visualization of their work through a Shiny app</dc:title>
  <dc:creator>Serrano Molinero Vanessa</dc:creator>
  <cp:lastModifiedBy>Serrano Molinero Vanessa</cp:lastModifiedBy>
  <cp:revision>15</cp:revision>
  <dcterms:modified xsi:type="dcterms:W3CDTF">2018-05-17T13:03:22Z</dcterms:modified>
</cp:coreProperties>
</file>