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4C21344-1B37-4277-9181-296F34839ABA}">
  <a:tblStyle styleId="{74C21344-1B37-4277-9181-296F34839A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66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 u="sn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landsinschools.com.au/" TargetMode="External"/><Relationship Id="rId3" Type="http://schemas.openxmlformats.org/officeDocument/2006/relationships/hyperlink" Target="mailto:kdoehler@elon.edu" TargetMode="External"/><Relationship Id="rId7" Type="http://schemas.openxmlformats.org/officeDocument/2006/relationships/hyperlink" Target="mailto:m.bulmer@uq.edu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vankrevelen@elon.edu" TargetMode="External"/><Relationship Id="rId5" Type="http://schemas.openxmlformats.org/officeDocument/2006/relationships/hyperlink" Target="mailto:ltaylor18@elon.edu" TargetMode="External"/><Relationship Id="rId4" Type="http://schemas.openxmlformats.org/officeDocument/2006/relationships/hyperlink" Target="mailto:lrosenberg3@elon.edu" TargetMode="External"/><Relationship Id="rId9" Type="http://schemas.openxmlformats.org/officeDocument/2006/relationships/hyperlink" Target="mailto:brea0022@um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org/uc/item/2q0740h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useweb.org/cause/uscots/uscots17/breakout/1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islands.umn.edu/login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426100"/>
            <a:ext cx="8520600" cy="86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“Efficacy of ‘The Islands’-based Projects Compared to 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Student-Collected Data Projects in Introductory Statistics Courses”</a:t>
            </a:r>
            <a:endParaRPr sz="18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39225" y="1252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Lisa Rosenberg, Ryne VanKrevelen, Kirsten Doehler, &amp; Laura Taylor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Elon University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075" y="2045425"/>
            <a:ext cx="3752927" cy="27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299" y="2647950"/>
            <a:ext cx="3257025" cy="12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We are: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Kirstie Doehler: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kdoehler@elon.edu</a:t>
            </a: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, Lisa Rosenberg: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lrosenberg3@elon.edu</a:t>
            </a: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 , Laura Taylor: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ltaylor18@elon.edu</a:t>
            </a: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, Ryne VanKrevelen: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rvankrevelen@elon.edu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The Island was developed by Dr Michael Bulmer from the University of Queensland:   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m.bulmer@uq.edu.au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To access the islands: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http://www.islandsinschools.com.au/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To enroll students, you will need instructor access.  E-mail Dr. Bulmer or contact Dr. Ann Brearley at University of Minnesota: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brea0022@umn.edu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73737"/>
                </a:solidFill>
                <a:highlight>
                  <a:srgbClr val="FFFFFF"/>
                </a:highlight>
              </a:rPr>
              <a:t>(University of Minnesota has full access to the island and has been allowing us to use their access.  To modify your classes, click on the island of Laerer)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Islands?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Islands is a virtual population introduced by Michael Bulmer and Kimberly J. Haladyn (University of Queensland) in their </a:t>
            </a:r>
            <a:r>
              <a:rPr lang="en" u="sng">
                <a:solidFill>
                  <a:schemeClr val="hlink"/>
                </a:solidFill>
                <a:hlinkClick r:id="rId3"/>
              </a:rPr>
              <a:t>2011 paper</a:t>
            </a:r>
            <a:r>
              <a:rPr lang="en"/>
              <a:t>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More recently the University of Minnesota has hosted their own version as presented </a:t>
            </a:r>
            <a:r>
              <a:rPr lang="en" u="sng">
                <a:solidFill>
                  <a:schemeClr val="hlink"/>
                </a:solidFill>
                <a:hlinkClick r:id="rId4"/>
              </a:rPr>
              <a:t>at USCOTS 2017</a:t>
            </a:r>
            <a:r>
              <a:rPr lang="en"/>
              <a:t> by Ann Brearley and Laura Le.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Students can use The Islands to…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64" name="Shape 64"/>
          <p:cNvGraphicFramePr/>
          <p:nvPr/>
        </p:nvGraphicFramePr>
        <p:xfrm>
          <a:off x="952500" y="3450925"/>
          <a:ext cx="7239000" cy="1432500"/>
        </p:xfrm>
        <a:graphic>
          <a:graphicData uri="http://schemas.openxmlformats.org/drawingml/2006/table">
            <a:tbl>
              <a:tblPr>
                <a:noFill/>
                <a:tableStyleId>{74C21344-1B37-4277-9181-296F34839ABA}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Practice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Sampling (non-SRS)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Learn about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surveys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Perform experiments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Carry out an observational study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Ethically collect data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Explore variable connections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Encounter “real” problems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Have fun!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Islands?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 The Islands: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http://theislands.umn.edu/login.php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Islands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Background</a:t>
            </a:r>
            <a:r>
              <a:rPr lang="en"/>
              <a:t>:</a:t>
            </a:r>
            <a:br>
              <a:rPr lang="en"/>
            </a:br>
            <a:r>
              <a:rPr lang="en"/>
              <a:t>- Students are registered by the instructor for access to The Islands.</a:t>
            </a:r>
            <a:br>
              <a:rPr lang="en"/>
            </a:br>
            <a:r>
              <a:rPr lang="en"/>
              <a:t>- Students then complete the registration process the first time they log in.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/>
              <a:t>To Introduce The Islands</a:t>
            </a:r>
            <a:r>
              <a:rPr lang="en"/>
              <a:t>:</a:t>
            </a:r>
            <a:br>
              <a:rPr lang="en"/>
            </a:br>
            <a:r>
              <a:rPr lang="en"/>
              <a:t>- Students are given a brief demonstration of the virtual world.</a:t>
            </a:r>
            <a:br>
              <a:rPr lang="en"/>
            </a:br>
            <a:r>
              <a:rPr lang="en"/>
              <a:t>- Students then complete an introductory activity (adapted from Brearley and Le, USCOTS 2017).</a:t>
            </a:r>
            <a:br>
              <a:rPr lang="en"/>
            </a:br>
            <a:r>
              <a:rPr lang="en"/>
              <a:t>	- Make observations about people, places, time, and geography</a:t>
            </a:r>
            <a:br>
              <a:rPr lang="en"/>
            </a:br>
            <a:r>
              <a:rPr lang="en"/>
              <a:t>	- Meet residents of The Islands, obtain consent, have resident perform a </a:t>
            </a:r>
            <a:br>
              <a:rPr lang="en"/>
            </a:br>
            <a:r>
              <a:rPr lang="en"/>
              <a:t>	  tasks and complete surveys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Perceptions-Google Survey Post-Project #1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85200" y="1143000"/>
            <a:ext cx="8520600" cy="3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Project #1 helped me understanding techniques in sampling.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Island (n=30):								Non-Island (n=29):</a:t>
            </a:r>
            <a:endParaRPr sz="1500" u="sng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Strongly Disagree=0						Strongly Disagree:0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Disagree= 1							Disagree: 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Neutral= 4								Neutral: 7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Agree= 22								Agree: 12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Strongly Agree= 3						Strongly Agree: 10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Perceptions- Google Survey Post-Project #1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Project #1 helped me understand challenges in getting a representative sample.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Island (n=30):								Non-Island (n=29):</a:t>
            </a:r>
            <a:endParaRPr sz="1500" u="sng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Strongly Disagree: 0						Strongly Disagree: 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Disagree: 0							Disagree: 0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Neutral: 4								Neutral: 3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Agree: 16								Agree: 6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Strongly Agree: 10						Strongly Agree: 19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Reflections-Google Survey Post Project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rtl="0">
              <a:spcBef>
                <a:spcPts val="1600"/>
              </a:spcBef>
              <a:spcAft>
                <a:spcPts val="0"/>
              </a:spcAft>
              <a:buClr>
                <a:srgbClr val="3D85C6"/>
              </a:buClr>
              <a:buSzPts val="1200"/>
              <a:buChar char="●"/>
            </a:pPr>
            <a:r>
              <a:rPr lang="en" sz="12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Learned the difficulties for producing a successful statistic experiment</a:t>
            </a:r>
            <a:r>
              <a:rPr lang="en" sz="1200">
                <a:solidFill>
                  <a:srgbClr val="3D85C6"/>
                </a:solidFill>
              </a:rPr>
              <a:t>s</a:t>
            </a:r>
            <a:endParaRPr sz="1200">
              <a:solidFill>
                <a:srgbClr val="3D85C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200"/>
              <a:buChar char="●"/>
            </a:pPr>
            <a:r>
              <a:rPr lang="en" sz="1200">
                <a:solidFill>
                  <a:srgbClr val="3D85C6"/>
                </a:solidFill>
              </a:rPr>
              <a:t>The data was very easy to accumulate in using the Islands website.</a:t>
            </a:r>
            <a:endParaRPr sz="1200">
              <a:solidFill>
                <a:srgbClr val="3D85C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200"/>
              <a:buChar char="●"/>
            </a:pPr>
            <a:r>
              <a:rPr lang="en" sz="1200">
                <a:solidFill>
                  <a:srgbClr val="3D85C6"/>
                </a:solidFill>
              </a:rPr>
              <a:t>You could perform so many different tasks on the participants, making our choice of what we wanted to do for our experiment pretty simple.  </a:t>
            </a:r>
            <a:endParaRPr sz="1200">
              <a:solidFill>
                <a:srgbClr val="3D85C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200"/>
              <a:buChar char="●"/>
            </a:pPr>
            <a:r>
              <a:rPr lang="en" sz="1200">
                <a:solidFill>
                  <a:srgbClr val="3D85C6"/>
                </a:solidFill>
              </a:rPr>
              <a:t>Really easy to collect and keep it organized.</a:t>
            </a:r>
            <a:endParaRPr sz="1200">
              <a:solidFill>
                <a:srgbClr val="3D85C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200"/>
              <a:buChar char="●"/>
            </a:pPr>
            <a:r>
              <a:rPr lang="en" sz="1200">
                <a:solidFill>
                  <a:srgbClr val="3D85C6"/>
                </a:solidFill>
              </a:rPr>
              <a:t>Using random number generators for villages in our island proves to be very helpful in preventing bias.</a:t>
            </a:r>
            <a:endParaRPr sz="1200">
              <a:solidFill>
                <a:srgbClr val="3D85C6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</a:rPr>
              <a:t>It doesn’t feel totally real using the islands because they aren’t real people.</a:t>
            </a:r>
            <a:endParaRPr sz="1200">
              <a:solidFill>
                <a:srgbClr val="FF0000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</a:rPr>
              <a:t>Collecting the data from the islands depending on what we did (swim times) took some time because it mimicked how long it would take in a real life setting.</a:t>
            </a:r>
            <a:endParaRPr sz="1200">
              <a:solidFill>
                <a:srgbClr val="FF0000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</a:rPr>
              <a:t>Our answers were not as personal as if we did it in real setting.</a:t>
            </a:r>
            <a:endParaRPr sz="1200">
              <a:solidFill>
                <a:srgbClr val="FF0000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</a:rPr>
              <a:t>It took a long time.</a:t>
            </a:r>
            <a:endParaRPr sz="1200">
              <a:solidFill>
                <a:srgbClr val="FF0000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●"/>
            </a:pPr>
            <a:r>
              <a:rPr lang="en" sz="1200">
                <a:solidFill>
                  <a:srgbClr val="FF0000"/>
                </a:solidFill>
              </a:rPr>
              <a:t>I’d rather go out and record the data in the real world.</a:t>
            </a:r>
            <a:endParaRPr sz="120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3D85C6"/>
              </a:solidFill>
              <a:highlight>
                <a:srgbClr val="EDE7F6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highlight>
                <a:srgbClr val="EDE7F6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EDE7F6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EDE7F6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Reflections on The Islands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of a larger research project.  Data has not been analyzed yet.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Wish we had…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Included more work on experiment versus observational study.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Thought more about the difference between the islands, cities, neighborhoods.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Included more work on sampling techniques.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Required more creativity from students on topic ideas.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Value in knowing two-sample hypothesis testing- not necessarily covered.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Recommendations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Familiarize yourself with the instructor options (filter out certain content, create separate groups, “reset” The Islands for new projects, etc.)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students a chance to explore The Islands in a low stakes environment before they use it for a project.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class wide discussion to share what things people discovered. This can help everyone feel comfortable understanding The Islands and is usually a fun discussion.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ready to learn too! My students routinely discover things I didn’t know.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students know that people sleep on The Islands (so they can’t gather their data the night before an assignment is due).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Encourage creativity. The Islands allows students to answer all sorts of questions that would be difficult for them to study in real life.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Roboto</vt:lpstr>
      <vt:lpstr>Calibri</vt:lpstr>
      <vt:lpstr>Simple Light</vt:lpstr>
      <vt:lpstr>“Efficacy of ‘The Islands’-based Projects Compared to  Student-Collected Data Projects in Introductory Statistics Courses”</vt:lpstr>
      <vt:lpstr>What is The Islands?</vt:lpstr>
      <vt:lpstr>What is The Islands?</vt:lpstr>
      <vt:lpstr>Introducing The Islands</vt:lpstr>
      <vt:lpstr>Student Perceptions-Google Survey Post-Project #1 </vt:lpstr>
      <vt:lpstr>Student Perceptions- Google Survey Post-Project #1</vt:lpstr>
      <vt:lpstr>Student Reflections-Google Survey Post Project</vt:lpstr>
      <vt:lpstr>Faculty Reflections on The Islands</vt:lpstr>
      <vt:lpstr>Tips &amp; Recommendations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“Efficacy of ‘The Islands’-based Projects Compared to  Student-Collected Data Projects in Introductory Statistics Courses”</dc:title>
  <dc:creator>Kirsten Doehler</dc:creator>
  <cp:lastModifiedBy>Kirsten Doehler</cp:lastModifiedBy>
  <cp:revision>1</cp:revision>
  <dcterms:modified xsi:type="dcterms:W3CDTF">2018-05-15T19:41:35Z</dcterms:modified>
</cp:coreProperties>
</file>