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  <p:sldMasterId id="2147483668" r:id="rId2"/>
    <p:sldMasterId id="2147483678" r:id="rId3"/>
  </p:sldMasterIdLst>
  <p:notesMasterIdLst>
    <p:notesMasterId r:id="rId16"/>
  </p:notesMasterIdLst>
  <p:sldIdLst>
    <p:sldId id="283" r:id="rId4"/>
    <p:sldId id="272" r:id="rId5"/>
    <p:sldId id="274" r:id="rId6"/>
    <p:sldId id="275" r:id="rId7"/>
    <p:sldId id="273" r:id="rId8"/>
    <p:sldId id="282" r:id="rId9"/>
    <p:sldId id="276" r:id="rId10"/>
    <p:sldId id="277" r:id="rId11"/>
    <p:sldId id="278" r:id="rId12"/>
    <p:sldId id="280" r:id="rId13"/>
    <p:sldId id="281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35"/>
  </p:normalViewPr>
  <p:slideViewPr>
    <p:cSldViewPr>
      <p:cViewPr varScale="1">
        <p:scale>
          <a:sx n="74" d="100"/>
          <a:sy n="74" d="100"/>
        </p:scale>
        <p:origin x="127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F57B1-5B42-4690-BFD9-86DB0C974373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CF6B2-15AA-4B09-98F8-27C6DB004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103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F6B2-15AA-4B09-98F8-27C6DB0042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6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 i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51375"/>
            <a:ext cx="7772400" cy="1752600"/>
          </a:xfrm>
        </p:spPr>
        <p:txBody>
          <a:bodyPr>
            <a:normAutofit/>
          </a:bodyPr>
          <a:lstStyle>
            <a:lvl1pPr marL="0" indent="0" algn="ctr">
              <a:buNone/>
              <a:defRPr lang="en-US" dirty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678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90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038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038600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/>
            </a:lvl1pPr>
            <a:lvl2pPr marL="742950" indent="-285750">
              <a:buFont typeface="Arial" panose="020B0604020202020204" pitchFamily="34" charset="0"/>
              <a:buChar char="▫"/>
              <a:defRPr/>
            </a:lvl2pPr>
            <a:lvl3pPr marL="1200150" indent="-285750">
              <a:buFont typeface="Wingdings" panose="05000000000000000000" pitchFamily="2" charset="2"/>
              <a:buChar char="§"/>
              <a:defRPr/>
            </a:lvl3pPr>
            <a:lvl4pPr marL="1657350" indent="-285750">
              <a:buFont typeface="Arial" panose="020B0604020202020204" pitchFamily="34" charset="0"/>
              <a:buChar char="▫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432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051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1839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038600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▪"/>
              <a:defRPr sz="2400"/>
            </a:lvl1pPr>
            <a:lvl2pPr marL="742950" indent="-285750">
              <a:buFont typeface="Arial" panose="020B0604020202020204" pitchFamily="34" charset="0"/>
              <a:buChar char="▫"/>
              <a:defRPr sz="2000"/>
            </a:lvl2pPr>
            <a:lvl3pPr marL="1143000" indent="-228600">
              <a:buFont typeface="Arial" panose="020B0604020202020204" pitchFamily="34" charset="0"/>
              <a:buChar char="▪"/>
              <a:defRPr sz="1800"/>
            </a:lvl3pPr>
            <a:lvl4pPr marL="1600200" indent="-228600">
              <a:buFont typeface="Arial" panose="020B0604020202020204" pitchFamily="34" charset="0"/>
              <a:buChar char="▫"/>
              <a:defRPr sz="1600"/>
            </a:lvl4pPr>
            <a:lvl5pPr marL="2057400" indent="-228600">
              <a:buFont typeface="Arial" panose="020B0604020202020204" pitchFamily="34" charset="0"/>
              <a:buChar char="▪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038600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▪"/>
              <a:defRPr sz="2400"/>
            </a:lvl1pPr>
            <a:lvl2pPr marL="742950" indent="-285750">
              <a:buFont typeface="Arial" panose="020B0604020202020204" pitchFamily="34" charset="0"/>
              <a:buChar char="▫"/>
              <a:defRPr sz="2000"/>
            </a:lvl2pPr>
            <a:lvl3pPr marL="1143000" indent="-228600">
              <a:buFont typeface="Arial" panose="020B0604020202020204" pitchFamily="34" charset="0"/>
              <a:buChar char="▪"/>
              <a:defRPr sz="1800"/>
            </a:lvl3pPr>
            <a:lvl4pPr marL="1600200" indent="-228600">
              <a:buFont typeface="Arial" panose="020B0604020202020204" pitchFamily="34" charset="0"/>
              <a:buChar char="▫"/>
              <a:defRPr sz="1600"/>
            </a:lvl4pPr>
            <a:lvl5pPr marL="2057400" indent="-228600">
              <a:buFont typeface="Arial" panose="020B0604020202020204" pitchFamily="34" charset="0"/>
              <a:buChar char="▪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58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68562"/>
            <a:ext cx="4040188" cy="33988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288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68562"/>
            <a:ext cx="4041775" cy="33988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92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8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094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0999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81000"/>
            <a:ext cx="511175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43050"/>
            <a:ext cx="3008313" cy="4324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5523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2625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381000"/>
            <a:ext cx="5486400" cy="4038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59363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8687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895600"/>
            <a:ext cx="72390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51375"/>
            <a:ext cx="7239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495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3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05000"/>
            <a:ext cx="74676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37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038725"/>
            <a:ext cx="727551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538538"/>
            <a:ext cx="72755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1127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05000"/>
            <a:ext cx="3505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05000"/>
            <a:ext cx="3505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17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467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05000"/>
            <a:ext cx="3505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44762"/>
            <a:ext cx="3505200" cy="3932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7800" y="1905000"/>
            <a:ext cx="3505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7800" y="2544762"/>
            <a:ext cx="3505200" cy="3932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82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34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1496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80999"/>
            <a:ext cx="22860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381000"/>
            <a:ext cx="4800600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543050"/>
            <a:ext cx="2286000" cy="4933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535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724400"/>
            <a:ext cx="7467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95400" y="381000"/>
            <a:ext cx="7467600" cy="4343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5291138"/>
            <a:ext cx="7467600" cy="1185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0365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03872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385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5421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86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31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25762"/>
            <a:ext cx="4040188" cy="347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860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25762"/>
            <a:ext cx="4041775" cy="347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20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2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7647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1"/>
            <a:ext cx="5111750" cy="5562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00251"/>
            <a:ext cx="3008313" cy="4400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8840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292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413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959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7321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8229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46"/>
          <a:stretch/>
        </p:blipFill>
        <p:spPr>
          <a:xfrm>
            <a:off x="38100" y="35725"/>
            <a:ext cx="762000" cy="56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40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▫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▫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914400" rtl="0" eaLnBrk="1" latinLnBrk="0" hangingPunct="1">
        <a:spcBef>
          <a:spcPct val="20000"/>
        </a:spcBef>
        <a:buFont typeface="Arial" panose="020B0604020202020204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247737"/>
            <a:ext cx="9144000" cy="6096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46"/>
          <a:stretch/>
        </p:blipFill>
        <p:spPr>
          <a:xfrm>
            <a:off x="4191000" y="6284532"/>
            <a:ext cx="762000" cy="56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942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▫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▫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467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05000"/>
            <a:ext cx="74676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-1" y="0"/>
            <a:ext cx="838201" cy="68580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9" r="10947"/>
          <a:stretch/>
        </p:blipFill>
        <p:spPr>
          <a:xfrm>
            <a:off x="84483" y="61329"/>
            <a:ext cx="669233" cy="51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89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▫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▫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239000" cy="3451225"/>
          </a:xfrm>
        </p:spPr>
        <p:txBody>
          <a:bodyPr/>
          <a:lstStyle/>
          <a:p>
            <a:r>
              <a:rPr lang="en-US" dirty="0"/>
              <a:t>How Adapting </a:t>
            </a:r>
            <a:r>
              <a:rPr lang="en-US" dirty="0" smtClean="0"/>
              <a:t>an M&amp;M </a:t>
            </a:r>
            <a:r>
              <a:rPr lang="en-US" dirty="0"/>
              <a:t>Experiment to the Online Classroom Yielded a Useful Messy Data Set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51375"/>
            <a:ext cx="5105400" cy="1752600"/>
          </a:xfrm>
        </p:spPr>
        <p:txBody>
          <a:bodyPr/>
          <a:lstStyle/>
          <a:p>
            <a:r>
              <a:rPr lang="en-US" dirty="0" smtClean="0"/>
              <a:t>Jane Oppenlander</a:t>
            </a:r>
          </a:p>
          <a:p>
            <a:r>
              <a:rPr lang="en-US" dirty="0" smtClean="0"/>
              <a:t>David D. </a:t>
            </a:r>
            <a:r>
              <a:rPr lang="en-US" dirty="0" err="1" smtClean="0"/>
              <a:t>Reh</a:t>
            </a:r>
            <a:r>
              <a:rPr lang="en-US" dirty="0" smtClean="0"/>
              <a:t> School of Business</a:t>
            </a:r>
          </a:p>
          <a:p>
            <a:r>
              <a:rPr lang="en-US" dirty="0" smtClean="0"/>
              <a:t>Clarkson University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80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86"/>
    </mc:Choice>
    <mc:Fallback xmlns="">
      <p:transition spd="slow" advTm="1398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381000"/>
            <a:ext cx="7628709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Cumulative Data Set</a:t>
            </a:r>
            <a:br>
              <a:rPr lang="en-US" sz="3600" dirty="0" smtClean="0"/>
            </a:br>
            <a:r>
              <a:rPr lang="en-US" sz="3600" dirty="0" smtClean="0"/>
              <a:t>Pedagogical Applications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7577" y="1752600"/>
            <a:ext cx="7467600" cy="4876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Offers many possibilities for students to apply statistical methods and data science skills</a:t>
            </a:r>
          </a:p>
          <a:p>
            <a:pPr lvl="1"/>
            <a:r>
              <a:rPr lang="en-US" dirty="0" smtClean="0"/>
              <a:t>Data visualization to identify outliers</a:t>
            </a:r>
          </a:p>
          <a:p>
            <a:pPr lvl="1"/>
            <a:r>
              <a:rPr lang="en-US" dirty="0" smtClean="0"/>
              <a:t>Creating derived data </a:t>
            </a:r>
          </a:p>
          <a:p>
            <a:pPr lvl="1"/>
            <a:r>
              <a:rPr lang="en-US" dirty="0" smtClean="0"/>
              <a:t>Selecting appropriate records for analysis</a:t>
            </a:r>
          </a:p>
          <a:p>
            <a:pPr lvl="1"/>
            <a:r>
              <a:rPr lang="en-US" dirty="0" smtClean="0"/>
              <a:t>Dispositioning missing data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Documenting units and data definitions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Examples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Has the proportion of red M&amp;Ms changed?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Create a data visualization to show to distribution of the total number of M&amp;Ms/package by variety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Use data visualization to identify sharing size </a:t>
            </a:r>
          </a:p>
          <a:p>
            <a:endParaRPr lang="en-US" b="1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59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505"/>
    </mc:Choice>
    <mc:Fallback xmlns="">
      <p:transition spd="slow" advTm="32505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381000"/>
            <a:ext cx="7628709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Lessons Learned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9" y="1524000"/>
            <a:ext cx="7772401" cy="5029200"/>
          </a:xfrm>
        </p:spPr>
        <p:txBody>
          <a:bodyPr/>
          <a:lstStyle/>
          <a:p>
            <a:r>
              <a:rPr lang="en-US" dirty="0" smtClean="0"/>
              <a:t>Students engage with data they have created </a:t>
            </a:r>
          </a:p>
          <a:p>
            <a:pPr lvl="1"/>
            <a:r>
              <a:rPr lang="en-US" dirty="0" smtClean="0"/>
              <a:t>Experiential learning about data collection and management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Good for discussion forums</a:t>
            </a:r>
          </a:p>
          <a:p>
            <a:r>
              <a:rPr lang="en-US" dirty="0" smtClean="0"/>
              <a:t>Cumulative data set is very flexible for classroom or assessment use</a:t>
            </a:r>
          </a:p>
          <a:p>
            <a:r>
              <a:rPr lang="en-US" dirty="0" smtClean="0"/>
              <a:t>Fosters growth in non-statistical skills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Teamwork, communication, decision making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Efficient way to integrate other concepts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Data science, quality control, experimental design</a:t>
            </a:r>
          </a:p>
          <a:p>
            <a:r>
              <a:rPr lang="en-US" dirty="0" smtClean="0"/>
              <a:t>Several iterations were needed until the online activity ran smoothly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Be transparent with students and ask for their feedback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04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444"/>
    </mc:Choice>
    <mc:Fallback xmlns="">
      <p:transition spd="slow" advTm="33444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609600"/>
            <a:ext cx="8229600" cy="1143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953000"/>
          </a:xfrm>
        </p:spPr>
        <p:txBody>
          <a:bodyPr/>
          <a:lstStyle/>
          <a:p>
            <a:pPr lvl="1"/>
            <a:r>
              <a:rPr lang="en-US" sz="1800" dirty="0" err="1" smtClean="0"/>
              <a:t>Dyck</a:t>
            </a:r>
            <a:r>
              <a:rPr lang="en-US" sz="1800" dirty="0" smtClean="0"/>
              <a:t>, Jennifer and Nancy Gee. “A Sweet Way to Teach Students about Sampling Distribution of the Mean.” </a:t>
            </a:r>
            <a:r>
              <a:rPr lang="en-US" sz="1800" i="1" dirty="0" smtClean="0"/>
              <a:t>Teaching of Psychology</a:t>
            </a:r>
            <a:r>
              <a:rPr lang="en-US" sz="1800" dirty="0" smtClean="0"/>
              <a:t>, 25 (1996): 192-195.</a:t>
            </a:r>
          </a:p>
          <a:p>
            <a:pPr lvl="1"/>
            <a:r>
              <a:rPr lang="en-US" sz="1800" dirty="0" err="1" smtClean="0"/>
              <a:t>Froelich</a:t>
            </a:r>
            <a:r>
              <a:rPr lang="en-US" sz="1800" dirty="0" smtClean="0"/>
              <a:t>, Amy and W. R. Stephenson. “How Much do M&amp;M’s Weigh?” </a:t>
            </a:r>
            <a:r>
              <a:rPr lang="en-US" sz="1800" i="1" dirty="0" smtClean="0"/>
              <a:t>Teaching Statistics</a:t>
            </a:r>
            <a:r>
              <a:rPr lang="en-US" sz="1800" dirty="0" smtClean="0"/>
              <a:t>, 35.1 (2013):14-20.</a:t>
            </a:r>
          </a:p>
          <a:p>
            <a:pPr lvl="1"/>
            <a:r>
              <a:rPr lang="en-US" sz="1800" dirty="0"/>
              <a:t>GAISE College Report ASA Revision Committee, “Guidelines for Assessment and Instruction in Statistics Education College Report 2016,” http://</a:t>
            </a:r>
            <a:r>
              <a:rPr lang="en-US" sz="1800" dirty="0" smtClean="0"/>
              <a:t>www.amstat.org/education/gaise.</a:t>
            </a:r>
          </a:p>
          <a:p>
            <a:pPr lvl="1"/>
            <a:r>
              <a:rPr lang="en-US" sz="1800" dirty="0" err="1" smtClean="0"/>
              <a:t>Magel</a:t>
            </a:r>
            <a:r>
              <a:rPr lang="en-US" sz="1800" dirty="0" smtClean="0"/>
              <a:t>, Rhonda. “Increasing Student Participation in Large Introductory Statistics Classes.” </a:t>
            </a:r>
            <a:r>
              <a:rPr lang="en-US" sz="1800" i="1" dirty="0" smtClean="0"/>
              <a:t>The American Statistician, </a:t>
            </a:r>
            <a:r>
              <a:rPr lang="en-US" sz="1800" dirty="0" smtClean="0"/>
              <a:t>50 (1996).</a:t>
            </a:r>
            <a:endParaRPr lang="en-US" sz="1800" dirty="0"/>
          </a:p>
          <a:p>
            <a:pPr lvl="1"/>
            <a:r>
              <a:rPr lang="en-US" sz="1800" dirty="0" err="1"/>
              <a:t>Magel</a:t>
            </a:r>
            <a:r>
              <a:rPr lang="en-US" sz="1800" dirty="0"/>
              <a:t>, Rhonda. </a:t>
            </a:r>
            <a:r>
              <a:rPr lang="en-US" sz="1800" dirty="0" smtClean="0"/>
              <a:t>“Using Cooperative Learning in Large Introductory Statistics Classes.” </a:t>
            </a:r>
            <a:r>
              <a:rPr lang="en-US" sz="1800" i="1" dirty="0"/>
              <a:t>Journal of Statistics Education </a:t>
            </a:r>
            <a:r>
              <a:rPr lang="en-US" sz="1800" i="1" dirty="0" smtClean="0"/>
              <a:t>, </a:t>
            </a:r>
            <a:r>
              <a:rPr lang="en-US" sz="1800" dirty="0" smtClean="0"/>
              <a:t>6.3 </a:t>
            </a:r>
            <a:r>
              <a:rPr lang="en-US" sz="1800" dirty="0"/>
              <a:t>(</a:t>
            </a:r>
            <a:r>
              <a:rPr lang="en-US" sz="1800" dirty="0" smtClean="0"/>
              <a:t>1998).</a:t>
            </a:r>
          </a:p>
          <a:p>
            <a:pPr lvl="1"/>
            <a:r>
              <a:rPr lang="en-US" sz="1800" dirty="0" err="1" smtClean="0"/>
              <a:t>Rossman</a:t>
            </a:r>
            <a:r>
              <a:rPr lang="en-US" sz="1800" dirty="0" smtClean="0"/>
              <a:t>, Allan</a:t>
            </a:r>
            <a:r>
              <a:rPr lang="en-US" sz="1800" i="1" dirty="0" smtClean="0"/>
              <a:t>, Workshop Statistics: Discovery with Data</a:t>
            </a:r>
            <a:r>
              <a:rPr lang="en-US" sz="1800" dirty="0" smtClean="0"/>
              <a:t>. New York:  Springer-</a:t>
            </a:r>
            <a:r>
              <a:rPr lang="en-US" sz="1800" dirty="0" err="1" smtClean="0"/>
              <a:t>Verlag</a:t>
            </a:r>
            <a:r>
              <a:rPr lang="en-US" sz="1800" dirty="0" smtClean="0"/>
              <a:t>, 1996.</a:t>
            </a:r>
            <a:endParaRPr lang="en-US" sz="1800" dirty="0"/>
          </a:p>
          <a:p>
            <a:pPr lvl="1"/>
            <a:r>
              <a:rPr lang="en-US" sz="1800" dirty="0" smtClean="0"/>
              <a:t>Schwartz, Todd. “Teaching Principles of One-Way Analysis of Variance Using M&amp;M’s Candy.” </a:t>
            </a:r>
            <a:r>
              <a:rPr lang="en-US" sz="1800" i="1" dirty="0" smtClean="0"/>
              <a:t>Journal of Statistics Education </a:t>
            </a:r>
            <a:r>
              <a:rPr lang="en-US" sz="1800" dirty="0" smtClean="0"/>
              <a:t>21.1 (2013).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0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3703" y="1752600"/>
            <a:ext cx="7467600" cy="4495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Illustrate the challenges encountered when </a:t>
            </a:r>
            <a:r>
              <a:rPr lang="en-US" dirty="0"/>
              <a:t>adapting a classroom activity to the online </a:t>
            </a:r>
            <a:r>
              <a:rPr lang="en-US" dirty="0" smtClean="0"/>
              <a:t>environment.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Show </a:t>
            </a:r>
            <a:r>
              <a:rPr lang="en-US" dirty="0"/>
              <a:t>how </a:t>
            </a:r>
            <a:r>
              <a:rPr lang="en-US" dirty="0" smtClean="0"/>
              <a:t>the activity </a:t>
            </a:r>
            <a:r>
              <a:rPr lang="en-US" dirty="0"/>
              <a:t>modified </a:t>
            </a:r>
            <a:r>
              <a:rPr lang="en-US" dirty="0" smtClean="0"/>
              <a:t>for online yielded a messy data set that is used to teach </a:t>
            </a:r>
            <a:r>
              <a:rPr lang="en-US" dirty="0"/>
              <a:t>practical data science skills applicable in both learning </a:t>
            </a:r>
            <a:r>
              <a:rPr lang="en-US" dirty="0" smtClean="0"/>
              <a:t>environments.</a:t>
            </a:r>
          </a:p>
          <a:p>
            <a:r>
              <a:rPr lang="en-US" dirty="0" smtClean="0"/>
              <a:t>Motivate you to:</a:t>
            </a:r>
          </a:p>
          <a:p>
            <a:pPr lvl="1"/>
            <a:r>
              <a:rPr lang="en-US" dirty="0" smtClean="0"/>
              <a:t>Adapt your </a:t>
            </a:r>
            <a:r>
              <a:rPr lang="en-US" dirty="0"/>
              <a:t>classroom activities to the online </a:t>
            </a:r>
            <a:r>
              <a:rPr lang="en-US" dirty="0" smtClean="0"/>
              <a:t>environment</a:t>
            </a:r>
          </a:p>
          <a:p>
            <a:pPr lvl="1"/>
            <a:r>
              <a:rPr lang="en-US" dirty="0" smtClean="0"/>
              <a:t>Incorporate data science skills into introductory statistics courses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66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811"/>
    </mc:Choice>
    <mc:Fallback xmlns="">
      <p:transition spd="slow" advTm="2381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152400"/>
            <a:ext cx="7628709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Background</a:t>
            </a:r>
            <a:r>
              <a:rPr lang="en-US" sz="3600" dirty="0"/>
              <a:t>:  Candy Experiments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108" y="1371600"/>
            <a:ext cx="7467600" cy="5334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Candy experiments are used to teach</a:t>
            </a:r>
          </a:p>
          <a:p>
            <a:pPr lvl="1"/>
            <a:r>
              <a:rPr lang="en-US" dirty="0" smtClean="0"/>
              <a:t>Central Limit Theorem and sampling distributions: (</a:t>
            </a:r>
            <a:r>
              <a:rPr lang="en-US" dirty="0" err="1" smtClean="0"/>
              <a:t>Rossman</a:t>
            </a:r>
            <a:r>
              <a:rPr lang="en-US" dirty="0" smtClean="0"/>
              <a:t>, 1996), (</a:t>
            </a:r>
            <a:r>
              <a:rPr lang="en-US" dirty="0" err="1" smtClean="0"/>
              <a:t>Dyck</a:t>
            </a:r>
            <a:r>
              <a:rPr lang="en-US" dirty="0" smtClean="0"/>
              <a:t> and Gee, 1998)</a:t>
            </a:r>
          </a:p>
          <a:p>
            <a:pPr lvl="1"/>
            <a:r>
              <a:rPr lang="en-US" dirty="0" smtClean="0"/>
              <a:t>Probability:  (</a:t>
            </a:r>
            <a:r>
              <a:rPr lang="en-US" dirty="0" err="1" smtClean="0"/>
              <a:t>Rossman</a:t>
            </a:r>
            <a:r>
              <a:rPr lang="en-US" dirty="0" smtClean="0"/>
              <a:t>, 1996), (</a:t>
            </a:r>
            <a:r>
              <a:rPr lang="en-US" dirty="0" err="1" smtClean="0"/>
              <a:t>Magel</a:t>
            </a:r>
            <a:r>
              <a:rPr lang="en-US" dirty="0" smtClean="0"/>
              <a:t>, 1998)</a:t>
            </a:r>
          </a:p>
          <a:p>
            <a:pPr lvl="1"/>
            <a:r>
              <a:rPr lang="en-US" dirty="0" smtClean="0"/>
              <a:t>Chi-squared tests:  </a:t>
            </a:r>
            <a:r>
              <a:rPr lang="en-US" dirty="0" err="1" smtClean="0"/>
              <a:t>Magel</a:t>
            </a:r>
            <a:r>
              <a:rPr lang="en-US" dirty="0" smtClean="0"/>
              <a:t> (1996)</a:t>
            </a:r>
          </a:p>
          <a:p>
            <a:pPr lvl="1"/>
            <a:r>
              <a:rPr lang="en-US" dirty="0" smtClean="0"/>
              <a:t>Simple linear regression and correlation: (</a:t>
            </a:r>
            <a:r>
              <a:rPr lang="en-US" dirty="0" err="1" smtClean="0"/>
              <a:t>Froelich</a:t>
            </a:r>
            <a:r>
              <a:rPr lang="en-US" dirty="0" smtClean="0"/>
              <a:t> and Stephenson, 2013) </a:t>
            </a:r>
          </a:p>
          <a:p>
            <a:pPr lvl="1">
              <a:spcAft>
                <a:spcPts val="1200"/>
              </a:spcAft>
            </a:pPr>
            <a:r>
              <a:rPr lang="en-US" b="1" dirty="0" smtClean="0"/>
              <a:t>One-way ANOVA:  (Schwartz, 2013)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Implements GAISE recommendations</a:t>
            </a:r>
          </a:p>
          <a:p>
            <a:pPr lvl="1"/>
            <a:r>
              <a:rPr lang="en-US" dirty="0" smtClean="0"/>
              <a:t>Foster active learning</a:t>
            </a:r>
          </a:p>
          <a:p>
            <a:pPr lvl="1"/>
            <a:r>
              <a:rPr lang="en-US" dirty="0" smtClean="0"/>
              <a:t>Integrate real data with a context and purpose</a:t>
            </a:r>
          </a:p>
          <a:p>
            <a:pPr lvl="1"/>
            <a:r>
              <a:rPr lang="en-US" dirty="0" smtClean="0"/>
              <a:t>Teach statistical thinking</a:t>
            </a:r>
          </a:p>
          <a:p>
            <a:pPr lvl="2">
              <a:spcAft>
                <a:spcPts val="1200"/>
              </a:spcAft>
            </a:pPr>
            <a:r>
              <a:rPr lang="en-US" dirty="0"/>
              <a:t>Teach statistics as an investigative process of problem-solving and </a:t>
            </a:r>
            <a:r>
              <a:rPr lang="en-US" dirty="0" smtClean="0"/>
              <a:t>decision making.</a:t>
            </a:r>
            <a:endParaRPr lang="en-US" dirty="0"/>
          </a:p>
          <a:p>
            <a:pPr lvl="2">
              <a:spcAft>
                <a:spcPts val="1200"/>
              </a:spcAft>
            </a:pPr>
            <a:endParaRPr lang="en-US" dirty="0" smtClean="0"/>
          </a:p>
          <a:p>
            <a:endParaRPr lang="en-US" b="1" dirty="0" smtClean="0"/>
          </a:p>
          <a:p>
            <a:endParaRPr lang="en-US" b="1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1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700"/>
    </mc:Choice>
    <mc:Fallback xmlns="">
      <p:transition spd="slow" advTm="317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381000"/>
            <a:ext cx="7628709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Setting: Introductory MBA Statistics Course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109" y="1828800"/>
            <a:ext cx="7467600" cy="4953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Required course, class sizes 5-30, 10 week quarter </a:t>
            </a:r>
          </a:p>
          <a:p>
            <a:pPr lvl="1"/>
            <a:r>
              <a:rPr lang="en-US" dirty="0" smtClean="0"/>
              <a:t>Classroom: Evening class, once a week, 3 hours 20 minutes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Online:  Fully asynchronous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Students</a:t>
            </a:r>
          </a:p>
          <a:p>
            <a:pPr lvl="1"/>
            <a:r>
              <a:rPr lang="en-US" dirty="0" smtClean="0"/>
              <a:t>Full-time and part-time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Undergraduate, graduate students, working professionals,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Each class uses their data for a one-way ANOVA</a:t>
            </a:r>
          </a:p>
          <a:p>
            <a:r>
              <a:rPr lang="en-US" dirty="0" smtClean="0"/>
              <a:t>Data file containing results from all previous classes used for other classroom activities (cumulative data set)</a:t>
            </a:r>
          </a:p>
          <a:p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6798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954"/>
    </mc:Choice>
    <mc:Fallback xmlns="">
      <p:transition spd="slow" advTm="2495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628709" cy="1143000"/>
          </a:xfrm>
        </p:spPr>
        <p:txBody>
          <a:bodyPr>
            <a:normAutofit/>
          </a:bodyPr>
          <a:lstStyle/>
          <a:p>
            <a:r>
              <a:rPr lang="en-US" sz="3600" dirty="0"/>
              <a:t>M&amp;M </a:t>
            </a:r>
            <a:r>
              <a:rPr lang="en-US" sz="3600" dirty="0" smtClean="0"/>
              <a:t>Classroom </a:t>
            </a:r>
            <a:r>
              <a:rPr lang="en-US" sz="3600" dirty="0"/>
              <a:t>Activity</a:t>
            </a:r>
            <a:br>
              <a:rPr lang="en-US" sz="3600" dirty="0"/>
            </a:br>
            <a:r>
              <a:rPr lang="en-US" sz="3600" dirty="0" smtClean="0"/>
              <a:t>One-way ANOVA - 1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109" y="1524000"/>
            <a:ext cx="7467600" cy="4876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Brief lecture on basic principles of designing experiments</a:t>
            </a:r>
          </a:p>
          <a:p>
            <a:r>
              <a:rPr lang="en-US" dirty="0" smtClean="0"/>
              <a:t>Instructor provides</a:t>
            </a:r>
          </a:p>
          <a:p>
            <a:pPr lvl="1"/>
            <a:r>
              <a:rPr lang="en-US" dirty="0"/>
              <a:t>Research Question:  Is there a difference in the number of pieces of candy in packages of M&amp;M’s for three different varieties?</a:t>
            </a:r>
          </a:p>
          <a:p>
            <a:pPr lvl="1"/>
            <a:r>
              <a:rPr lang="en-US" dirty="0" smtClean="0"/>
              <a:t>Limited number of fun size packages of M&amp;M’s: plain, peanut, pretzel</a:t>
            </a:r>
          </a:p>
          <a:p>
            <a:pPr lvl="1"/>
            <a:r>
              <a:rPr lang="en-US" dirty="0" smtClean="0"/>
              <a:t>Blank spreadsheet</a:t>
            </a:r>
          </a:p>
          <a:p>
            <a:pPr lvl="1"/>
            <a:r>
              <a:rPr lang="en-US" dirty="0" smtClean="0"/>
              <a:t>Required information to collect</a:t>
            </a:r>
          </a:p>
          <a:p>
            <a:pPr lvl="1"/>
            <a:r>
              <a:rPr lang="en-US" dirty="0" smtClean="0"/>
              <a:t>Activity constraints: time, allergies</a:t>
            </a:r>
          </a:p>
        </p:txBody>
      </p:sp>
    </p:spTree>
    <p:extLst>
      <p:ext uri="{BB962C8B-B14F-4D97-AF65-F5344CB8AC3E}">
        <p14:creationId xmlns:p14="http://schemas.microsoft.com/office/powerpoint/2010/main" val="291277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00"/>
    </mc:Choice>
    <mc:Fallback xmlns="">
      <p:transition spd="slow" advTm="221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628709" cy="1143000"/>
          </a:xfrm>
        </p:spPr>
        <p:txBody>
          <a:bodyPr>
            <a:normAutofit/>
          </a:bodyPr>
          <a:lstStyle/>
          <a:p>
            <a:r>
              <a:rPr lang="en-US" sz="3600" dirty="0"/>
              <a:t>M&amp;M </a:t>
            </a:r>
            <a:r>
              <a:rPr lang="en-US" sz="3600" dirty="0" smtClean="0"/>
              <a:t>Classroom </a:t>
            </a:r>
            <a:r>
              <a:rPr lang="en-US" sz="3600" dirty="0"/>
              <a:t>Activity</a:t>
            </a:r>
            <a:br>
              <a:rPr lang="en-US" sz="3600" dirty="0"/>
            </a:br>
            <a:r>
              <a:rPr lang="en-US" sz="3600" dirty="0" smtClean="0"/>
              <a:t>One-way ANOVA - 2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109" y="1524000"/>
            <a:ext cx="7467600" cy="5181600"/>
          </a:xfrm>
        </p:spPr>
        <p:txBody>
          <a:bodyPr/>
          <a:lstStyle/>
          <a:p>
            <a:r>
              <a:rPr lang="en-US" sz="2000" dirty="0" smtClean="0"/>
              <a:t>Class Discussion</a:t>
            </a:r>
          </a:p>
          <a:p>
            <a:pPr lvl="1"/>
            <a:r>
              <a:rPr lang="en-US" sz="1800" dirty="0" smtClean="0"/>
              <a:t>How many bags should be opened?</a:t>
            </a:r>
          </a:p>
          <a:p>
            <a:pPr lvl="1"/>
            <a:r>
              <a:rPr lang="en-US" sz="1800" dirty="0" smtClean="0"/>
              <a:t>How should students be assigned bags/varieties?</a:t>
            </a:r>
          </a:p>
          <a:p>
            <a:pPr lvl="1"/>
            <a:r>
              <a:rPr lang="en-US" sz="1800" dirty="0" smtClean="0"/>
              <a:t>What other information should be collected?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/>
              <a:t>How should the spreadsheet be constructed?</a:t>
            </a:r>
          </a:p>
          <a:p>
            <a:r>
              <a:rPr lang="en-US" sz="2000" dirty="0" smtClean="0"/>
              <a:t>Activity</a:t>
            </a:r>
          </a:p>
          <a:p>
            <a:pPr lvl="1"/>
            <a:r>
              <a:rPr lang="en-US" sz="1800" dirty="0" smtClean="0"/>
              <a:t>Students each count their M&amp;M’s and record their data</a:t>
            </a:r>
          </a:p>
          <a:p>
            <a:pPr lvl="1"/>
            <a:r>
              <a:rPr lang="en-US" sz="1800" dirty="0" smtClean="0"/>
              <a:t>Resolve issues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/>
              <a:t>Request spreadsheet modification</a:t>
            </a:r>
          </a:p>
          <a:p>
            <a:r>
              <a:rPr lang="en-US" sz="2000" dirty="0" smtClean="0"/>
              <a:t>Class Discussion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/>
              <a:t>What did you learn about collecting data?</a:t>
            </a:r>
          </a:p>
          <a:p>
            <a:r>
              <a:rPr lang="en-US" sz="2000" dirty="0" smtClean="0"/>
              <a:t>Demonstration of One-Way ANOVA with a different data set</a:t>
            </a:r>
          </a:p>
          <a:p>
            <a:r>
              <a:rPr lang="en-US" sz="2000" dirty="0" smtClean="0"/>
              <a:t>Class M&amp;M data is used for their summative assessment </a:t>
            </a:r>
          </a:p>
          <a:p>
            <a:r>
              <a:rPr lang="en-US" sz="2000" dirty="0" smtClean="0"/>
              <a:t>Data added to the Cumulative Data Set</a:t>
            </a:r>
          </a:p>
          <a:p>
            <a:pPr lvl="2">
              <a:spcAft>
                <a:spcPts val="1200"/>
              </a:spcAft>
            </a:pPr>
            <a:endParaRPr lang="en-US" dirty="0" smtClean="0"/>
          </a:p>
          <a:p>
            <a:endParaRPr lang="en-US" b="1" dirty="0" smtClean="0"/>
          </a:p>
          <a:p>
            <a:endParaRPr lang="en-US" b="1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04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12"/>
    </mc:Choice>
    <mc:Fallback xmlns="">
      <p:transition spd="slow" advTm="3551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381000"/>
            <a:ext cx="7628709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Modifications for Online Class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109" y="1828800"/>
            <a:ext cx="7467600" cy="457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Students plan data collection through a synchronous session a week before the ANOVA topic</a:t>
            </a:r>
          </a:p>
          <a:p>
            <a:pPr lvl="1"/>
            <a:r>
              <a:rPr lang="en-US" dirty="0" smtClean="0"/>
              <a:t>Reach consensus on instructions for conducting the experiment and formatting the spreadsheet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Post instructions on course site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Single serving size instead of fun size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Students must acquire their own M&amp;M’s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Online discussion forum for resolving issues</a:t>
            </a:r>
            <a:endParaRPr lang="en-US" b="1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65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180"/>
    </mc:Choice>
    <mc:Fallback xmlns="">
      <p:transition spd="slow" advTm="3518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381000"/>
            <a:ext cx="7628709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Challenges in Online Implementation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109" y="1828800"/>
            <a:ext cx="7467600" cy="457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Based on their geographic location, some students were not able to find single serving size of one of the varieties (usually pretzel)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Communication takes longer in asynchronous online classes compared to synchronous online and classrooms.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Students participation varies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Most difficulties arise from student participation and the asynchronous nature of communication</a:t>
            </a:r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 marL="0" indent="0">
              <a:spcAft>
                <a:spcPts val="600"/>
              </a:spcAft>
              <a:buNone/>
            </a:pPr>
            <a:endParaRPr lang="en-US" dirty="0" smtClean="0"/>
          </a:p>
          <a:p>
            <a:endParaRPr lang="en-US" b="1" dirty="0" smtClean="0"/>
          </a:p>
          <a:p>
            <a:endParaRPr lang="en-US" b="1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26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013"/>
    </mc:Choice>
    <mc:Fallback xmlns="">
      <p:transition spd="slow" advTm="29013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381000"/>
            <a:ext cx="7628709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Characteristics of Cumulative Data Set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109" y="1828800"/>
            <a:ext cx="7467600" cy="457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Mix of package sizes (fun size and single serving)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Outliers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O</a:t>
            </a:r>
            <a:r>
              <a:rPr lang="en-US" dirty="0" smtClean="0"/>
              <a:t>nline students who brought the wrong size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Classroom students sometimes use holiday themed packaged different distribution of colors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Missing data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Both complete records and attributes</a:t>
            </a:r>
          </a:p>
          <a:p>
            <a:endParaRPr lang="en-US" b="1" dirty="0" smtClean="0"/>
          </a:p>
          <a:p>
            <a:endParaRPr lang="en-US" b="1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99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04"/>
    </mc:Choice>
    <mc:Fallback xmlns="">
      <p:transition spd="slow" advTm="22704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 Basic">
  <a:themeElements>
    <a:clrScheme name="Clarkson Theme 1">
      <a:dk1>
        <a:srgbClr val="004D44"/>
      </a:dk1>
      <a:lt1>
        <a:srgbClr val="F2F2F2"/>
      </a:lt1>
      <a:dk2>
        <a:srgbClr val="004D44"/>
      </a:dk2>
      <a:lt2>
        <a:srgbClr val="FFD200"/>
      </a:lt2>
      <a:accent1>
        <a:srgbClr val="FFD200"/>
      </a:accent1>
      <a:accent2>
        <a:srgbClr val="20558A"/>
      </a:accent2>
      <a:accent3>
        <a:srgbClr val="719500"/>
      </a:accent3>
      <a:accent4>
        <a:srgbClr val="FFD200"/>
      </a:accent4>
      <a:accent5>
        <a:srgbClr val="FFCB4F"/>
      </a:accent5>
      <a:accent6>
        <a:srgbClr val="7A4A39"/>
      </a:accent6>
      <a:hlink>
        <a:srgbClr val="FFFFFF"/>
      </a:hlink>
      <a:folHlink>
        <a:srgbClr val="FFFFFF"/>
      </a:folHlink>
    </a:clrScheme>
    <a:fontScheme name="Clarkson University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-2015-minimal-template-4x3" id="{24C1C399-9BEC-2048-8BEF-2130F361C62F}" vid="{5F50D84E-65D7-3B4C-93DB-DB5B81478ECB}"/>
    </a:ext>
  </a:extLst>
</a:theme>
</file>

<file path=ppt/theme/theme2.xml><?xml version="1.0" encoding="utf-8"?>
<a:theme xmlns:a="http://schemas.openxmlformats.org/drawingml/2006/main" name="2 Basic Lower Centered">
  <a:themeElements>
    <a:clrScheme name="Clarkson Theme 1">
      <a:dk1>
        <a:srgbClr val="004D44"/>
      </a:dk1>
      <a:lt1>
        <a:srgbClr val="F2F2F2"/>
      </a:lt1>
      <a:dk2>
        <a:srgbClr val="004D44"/>
      </a:dk2>
      <a:lt2>
        <a:srgbClr val="FFD200"/>
      </a:lt2>
      <a:accent1>
        <a:srgbClr val="FFD200"/>
      </a:accent1>
      <a:accent2>
        <a:srgbClr val="20558A"/>
      </a:accent2>
      <a:accent3>
        <a:srgbClr val="719500"/>
      </a:accent3>
      <a:accent4>
        <a:srgbClr val="FFD200"/>
      </a:accent4>
      <a:accent5>
        <a:srgbClr val="FFCB4F"/>
      </a:accent5>
      <a:accent6>
        <a:srgbClr val="7A4A39"/>
      </a:accent6>
      <a:hlink>
        <a:srgbClr val="FFFFFF"/>
      </a:hlink>
      <a:folHlink>
        <a:srgbClr val="FFFFFF"/>
      </a:folHlink>
    </a:clrScheme>
    <a:fontScheme name="Clarkson University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-2015-minimal-template-4x3" id="{24C1C399-9BEC-2048-8BEF-2130F361C62F}" vid="{6E162EB1-4BB4-3342-943E-8607CC3FC354}"/>
    </a:ext>
  </a:extLst>
</a:theme>
</file>

<file path=ppt/theme/theme3.xml><?xml version="1.0" encoding="utf-8"?>
<a:theme xmlns:a="http://schemas.openxmlformats.org/drawingml/2006/main" name="3 Basic Vertical">
  <a:themeElements>
    <a:clrScheme name="Clarkson Theme 1">
      <a:dk1>
        <a:srgbClr val="004D44"/>
      </a:dk1>
      <a:lt1>
        <a:srgbClr val="F2F2F2"/>
      </a:lt1>
      <a:dk2>
        <a:srgbClr val="004D44"/>
      </a:dk2>
      <a:lt2>
        <a:srgbClr val="FFD200"/>
      </a:lt2>
      <a:accent1>
        <a:srgbClr val="FFD200"/>
      </a:accent1>
      <a:accent2>
        <a:srgbClr val="20558A"/>
      </a:accent2>
      <a:accent3>
        <a:srgbClr val="719500"/>
      </a:accent3>
      <a:accent4>
        <a:srgbClr val="FFD200"/>
      </a:accent4>
      <a:accent5>
        <a:srgbClr val="FFCB4F"/>
      </a:accent5>
      <a:accent6>
        <a:srgbClr val="7A4A39"/>
      </a:accent6>
      <a:hlink>
        <a:srgbClr val="FFFFFF"/>
      </a:hlink>
      <a:folHlink>
        <a:srgbClr val="FFFFFF"/>
      </a:folHlink>
    </a:clrScheme>
    <a:fontScheme name="Clarkson University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-2015-minimal-template-4x3" id="{24C1C399-9BEC-2048-8BEF-2130F361C62F}" vid="{E02EDBAF-79AA-7143-92CF-F80676EC76E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2015-CUminimal-ppt-square</Template>
  <TotalTime>1421</TotalTime>
  <Words>871</Words>
  <Application>Microsoft Office PowerPoint</Application>
  <PresentationFormat>On-screen Show (4:3)</PresentationFormat>
  <Paragraphs>117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Wingdings</vt:lpstr>
      <vt:lpstr>1 Basic</vt:lpstr>
      <vt:lpstr>2 Basic Lower Centered</vt:lpstr>
      <vt:lpstr>3 Basic Vertical</vt:lpstr>
      <vt:lpstr>How Adapting an M&amp;M Experiment to the Online Classroom Yielded a Useful Messy Data Set</vt:lpstr>
      <vt:lpstr>Goals</vt:lpstr>
      <vt:lpstr>Background:  Candy Experiments</vt:lpstr>
      <vt:lpstr>Setting: Introductory MBA Statistics Course</vt:lpstr>
      <vt:lpstr>M&amp;M Classroom Activity One-way ANOVA - 1</vt:lpstr>
      <vt:lpstr>M&amp;M Classroom Activity One-way ANOVA - 2</vt:lpstr>
      <vt:lpstr>Modifications for Online Class</vt:lpstr>
      <vt:lpstr>Challenges in Online Implementation</vt:lpstr>
      <vt:lpstr>Characteristics of Cumulative Data Set</vt:lpstr>
      <vt:lpstr>Cumulative Data Set Pedagogical Applications</vt:lpstr>
      <vt:lpstr>Lessons Learned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Clarkson University</dc:title>
  <dc:creator>Jane Oppenlander - joppenla</dc:creator>
  <cp:lastModifiedBy>Jane Oppenlander - joppenla</cp:lastModifiedBy>
  <cp:revision>70</cp:revision>
  <dcterms:created xsi:type="dcterms:W3CDTF">2018-05-09T19:38:42Z</dcterms:created>
  <dcterms:modified xsi:type="dcterms:W3CDTF">2018-05-18T02:36:08Z</dcterms:modified>
</cp:coreProperties>
</file>