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16"/>
  </p:handoutMasterIdLst>
  <p:sldIdLst>
    <p:sldId id="256" r:id="rId2"/>
    <p:sldId id="267" r:id="rId3"/>
    <p:sldId id="266" r:id="rId4"/>
    <p:sldId id="268" r:id="rId5"/>
    <p:sldId id="269" r:id="rId6"/>
    <p:sldId id="270" r:id="rId7"/>
    <p:sldId id="272" r:id="rId8"/>
    <p:sldId id="271" r:id="rId9"/>
    <p:sldId id="273" r:id="rId10"/>
    <p:sldId id="274" r:id="rId11"/>
    <p:sldId id="275" r:id="rId12"/>
    <p:sldId id="276" r:id="rId13"/>
    <p:sldId id="279" r:id="rId14"/>
    <p:sldId id="277" r:id="rId15"/>
  </p:sldIdLst>
  <p:sldSz cx="12192000" cy="6858000"/>
  <p:notesSz cx="68580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3889" autoAdjust="0"/>
    <p:restoredTop sz="94660"/>
  </p:normalViewPr>
  <p:slideViewPr>
    <p:cSldViewPr snapToGrid="0">
      <p:cViewPr varScale="1">
        <p:scale>
          <a:sx n="79" d="100"/>
          <a:sy n="79" d="100"/>
        </p:scale>
        <p:origin x="48" y="4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643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6643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92536A-2477-4404-A94E-FB016F9BE56D}" type="datetimeFigureOut">
              <a:rPr lang="en-US" smtClean="0"/>
              <a:t>5/25/2018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2971800" cy="4664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829967"/>
            <a:ext cx="2971800" cy="4664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FE2E9D-3A34-424B-9F61-49FD7479FB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599524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BE3219-6317-46C4-BC1A-18F1035F3D2C}" type="datetimeFigureOut">
              <a:rPr lang="en-US" smtClean="0"/>
              <a:t>5/25/2018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69BFCA-0618-44A1-9111-2FE1CE4DD0E7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15377" y="154868"/>
            <a:ext cx="5028403" cy="1141770"/>
          </a:xfrm>
          <a:prstGeom prst="rect">
            <a:avLst/>
          </a:prstGeom>
        </p:spPr>
      </p:pic>
      <p:pic>
        <p:nvPicPr>
          <p:cNvPr id="15" name="Picture 2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071" y="4844504"/>
            <a:ext cx="1528158" cy="1843940"/>
          </a:xfrm>
          <a:prstGeom prst="rect">
            <a:avLst/>
          </a:prstGeom>
          <a:solidFill>
            <a:srgbClr val="00206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432519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BE3219-6317-46C4-BC1A-18F1035F3D2C}" type="datetimeFigureOut">
              <a:rPr lang="en-US" smtClean="0"/>
              <a:t>5/25/2018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69BFCA-0618-44A1-9111-2FE1CE4DD0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26673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BE3219-6317-46C4-BC1A-18F1035F3D2C}" type="datetimeFigureOut">
              <a:rPr lang="en-US" smtClean="0"/>
              <a:t>5/25/2018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69BFCA-0618-44A1-9111-2FE1CE4DD0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69580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BE3219-6317-46C4-BC1A-18F1035F3D2C}" type="datetimeFigureOut">
              <a:rPr lang="en-US" smtClean="0"/>
              <a:t>5/25/2018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69BFCA-0618-44A1-9111-2FE1CE4DD0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648705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BE3219-6317-46C4-BC1A-18F1035F3D2C}" type="datetimeFigureOut">
              <a:rPr lang="en-US" smtClean="0"/>
              <a:t>5/25/2018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69BFCA-0618-44A1-9111-2FE1CE4DD0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159840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BE3219-6317-46C4-BC1A-18F1035F3D2C}" type="datetimeFigureOut">
              <a:rPr lang="en-US" smtClean="0"/>
              <a:t>5/25/2018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69BFCA-0618-44A1-9111-2FE1CE4DD0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151719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BE3219-6317-46C4-BC1A-18F1035F3D2C}" type="datetimeFigureOut">
              <a:rPr lang="en-US" smtClean="0"/>
              <a:t>5/25/2018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69BFCA-0618-44A1-9111-2FE1CE4DD0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388931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BE3219-6317-46C4-BC1A-18F1035F3D2C}" type="datetimeFigureOut">
              <a:rPr lang="en-US" smtClean="0"/>
              <a:t>5/25/2018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69BFCA-0618-44A1-9111-2FE1CE4DD0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554815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BE3219-6317-46C4-BC1A-18F1035F3D2C}" type="datetimeFigureOut">
              <a:rPr lang="en-US" smtClean="0"/>
              <a:t>5/25/2018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69BFCA-0618-44A1-9111-2FE1CE4DD0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33174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BE3219-6317-46C4-BC1A-18F1035F3D2C}" type="datetimeFigureOut">
              <a:rPr lang="en-US" smtClean="0"/>
              <a:t>5/25/2018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2A69BFCA-0618-44A1-9111-2FE1CE4DD0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19446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BE3219-6317-46C4-BC1A-18F1035F3D2C}" type="datetimeFigureOut">
              <a:rPr lang="en-US" smtClean="0"/>
              <a:t>5/25/2018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69BFCA-0618-44A1-9111-2FE1CE4DD0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61072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BE3219-6317-46C4-BC1A-18F1035F3D2C}" type="datetimeFigureOut">
              <a:rPr lang="en-US" smtClean="0"/>
              <a:t>5/25/2018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69BFCA-0618-44A1-9111-2FE1CE4DD0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81810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BE3219-6317-46C4-BC1A-18F1035F3D2C}" type="datetimeFigureOut">
              <a:rPr lang="en-US" smtClean="0"/>
              <a:t>5/25/2018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69BFCA-0618-44A1-9111-2FE1CE4DD0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92652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BE3219-6317-46C4-BC1A-18F1035F3D2C}" type="datetimeFigureOut">
              <a:rPr lang="en-US" smtClean="0"/>
              <a:t>5/25/2018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69BFCA-0618-44A1-9111-2FE1CE4DD0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74614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BE3219-6317-46C4-BC1A-18F1035F3D2C}" type="datetimeFigureOut">
              <a:rPr lang="en-US" smtClean="0"/>
              <a:t>5/25/2018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69BFCA-0618-44A1-9111-2FE1CE4DD0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05701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BE3219-6317-46C4-BC1A-18F1035F3D2C}" type="datetimeFigureOut">
              <a:rPr lang="en-US" smtClean="0"/>
              <a:t>5/25/2018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69BFCA-0618-44A1-9111-2FE1CE4DD0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81156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BE3219-6317-46C4-BC1A-18F1035F3D2C}" type="datetimeFigureOut">
              <a:rPr lang="en-US" smtClean="0"/>
              <a:t>5/25/2018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69BFCA-0618-44A1-9111-2FE1CE4DD0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480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13BE3219-6317-46C4-BC1A-18F1035F3D2C}" type="datetimeFigureOut">
              <a:rPr lang="en-US" smtClean="0"/>
              <a:t>5/25/2018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2A69BFCA-0618-44A1-9111-2FE1CE4DD0E7}" type="slidenum">
              <a:rPr lang="en-US" smtClean="0"/>
              <a:t>‹#›</a:t>
            </a:fld>
            <a:endParaRPr lang="en-US"/>
          </a:p>
        </p:txBody>
      </p:sp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38273" y="78724"/>
            <a:ext cx="3378552" cy="767148"/>
          </a:xfrm>
          <a:prstGeom prst="rect">
            <a:avLst/>
          </a:prstGeom>
        </p:spPr>
      </p:pic>
      <p:pic>
        <p:nvPicPr>
          <p:cNvPr id="15" name="Picture 2"/>
          <p:cNvPicPr>
            <a:picLocks noChangeAspect="1"/>
          </p:cNvPicPr>
          <p:nvPr userDrawn="1"/>
        </p:nvPicPr>
        <p:blipFill>
          <a:blip r:embed="rId2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6335" y="1"/>
            <a:ext cx="859901" cy="1037592"/>
          </a:xfrm>
          <a:prstGeom prst="rect">
            <a:avLst/>
          </a:prstGeom>
          <a:solidFill>
            <a:srgbClr val="00206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940300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iming>
    <p:tnLst>
      <p:par>
        <p:cTn id="1" dur="indefinite" restart="never" nodeType="tmRoot"/>
      </p:par>
    </p:tnLst>
  </p:timing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elindahiggins2000.github.io/N741bigdata/syllabus.html" TargetMode="Externa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74135" y="1380068"/>
            <a:ext cx="9528888" cy="2616199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Overcoming Fears (my own) Teaching Reproducible Research, Big Data and Data Mining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4317664"/>
            <a:ext cx="6987645" cy="2540336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Melinda </a:t>
            </a:r>
            <a:r>
              <a:rPr lang="en-US" dirty="0" smtClean="0"/>
              <a:t>Higgins, </a:t>
            </a:r>
            <a:r>
              <a:rPr lang="en-US" dirty="0" smtClean="0"/>
              <a:t>PhD</a:t>
            </a:r>
          </a:p>
          <a:p>
            <a:r>
              <a:rPr lang="en-US" dirty="0" smtClean="0"/>
              <a:t>Associate Research Professor</a:t>
            </a:r>
            <a:endParaRPr lang="en-US" dirty="0" smtClean="0"/>
          </a:p>
          <a:p>
            <a:r>
              <a:rPr lang="en-US" dirty="0" smtClean="0"/>
              <a:t>Emory University, School of </a:t>
            </a:r>
            <a:r>
              <a:rPr lang="en-US" dirty="0" smtClean="0"/>
              <a:t>Nursing</a:t>
            </a:r>
          </a:p>
          <a:p>
            <a:r>
              <a:rPr lang="en-US" dirty="0" smtClean="0"/>
              <a:t>Office </a:t>
            </a:r>
            <a:r>
              <a:rPr lang="en-US" dirty="0" smtClean="0"/>
              <a:t>of Nursing </a:t>
            </a:r>
            <a:r>
              <a:rPr lang="en-US" dirty="0" smtClean="0"/>
              <a:t>Research</a:t>
            </a:r>
          </a:p>
          <a:p>
            <a:endParaRPr lang="en-US" dirty="0" smtClean="0"/>
          </a:p>
          <a:p>
            <a:r>
              <a:rPr lang="en-US" dirty="0" smtClean="0"/>
              <a:t>[Acknowledgement: Vicki Hertzberg, PhD, Professor]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833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Reproducible Research Workflow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1"/>
          </p:nvPr>
        </p:nvSpPr>
        <p:spPr>
          <a:xfrm>
            <a:off x="1205753" y="1816688"/>
            <a:ext cx="4895055" cy="5041311"/>
          </a:xfrm>
        </p:spPr>
        <p:txBody>
          <a:bodyPr>
            <a:noAutofit/>
          </a:bodyPr>
          <a:lstStyle/>
          <a:p>
            <a:r>
              <a:rPr lang="en-US" sz="2800" dirty="0" smtClean="0"/>
              <a:t>Projects</a:t>
            </a:r>
          </a:p>
          <a:p>
            <a:pPr lvl="1"/>
            <a:r>
              <a:rPr lang="en-US" sz="2400" dirty="0" smtClean="0"/>
              <a:t>Keep code, </a:t>
            </a:r>
            <a:r>
              <a:rPr lang="en-US" sz="2400" dirty="0" err="1" smtClean="0"/>
              <a:t>Rmarkdown</a:t>
            </a:r>
            <a:r>
              <a:rPr lang="en-US" sz="2400" dirty="0" smtClean="0"/>
              <a:t>, data, outputs, </a:t>
            </a:r>
            <a:r>
              <a:rPr lang="en-US" sz="2400" dirty="0" err="1" smtClean="0"/>
              <a:t>etc</a:t>
            </a:r>
            <a:r>
              <a:rPr lang="en-US" sz="2400" dirty="0" smtClean="0"/>
              <a:t> – all files in 1 place</a:t>
            </a:r>
          </a:p>
          <a:p>
            <a:pPr lvl="1"/>
            <a:r>
              <a:rPr lang="en-US" sz="2400" dirty="0" smtClean="0"/>
              <a:t>Had to learn file management with their computers</a:t>
            </a:r>
          </a:p>
          <a:p>
            <a:r>
              <a:rPr lang="en-US" sz="2800" dirty="0" smtClean="0"/>
              <a:t>Code (R)</a:t>
            </a:r>
            <a:endParaRPr lang="en-US" sz="2800" dirty="0" smtClean="0"/>
          </a:p>
          <a:p>
            <a:pPr lvl="1"/>
            <a:r>
              <a:rPr lang="en-US" sz="2400" dirty="0" smtClean="0"/>
              <a:t>Covered both base R and </a:t>
            </a:r>
            <a:r>
              <a:rPr lang="en-US" sz="2400" dirty="0" err="1" smtClean="0"/>
              <a:t>tidyverse</a:t>
            </a:r>
            <a:r>
              <a:rPr lang="en-US" sz="2400" dirty="0" smtClean="0"/>
              <a:t> </a:t>
            </a:r>
            <a:r>
              <a:rPr lang="en-US" sz="2400" dirty="0" smtClean="0"/>
              <a:t>approaches</a:t>
            </a:r>
          </a:p>
          <a:p>
            <a:pPr lvl="1"/>
            <a:endParaRPr lang="en-US" sz="2400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5886072" y="1816689"/>
            <a:ext cx="6007183" cy="5041311"/>
          </a:xfrm>
        </p:spPr>
        <p:txBody>
          <a:bodyPr>
            <a:noAutofit/>
          </a:bodyPr>
          <a:lstStyle/>
          <a:p>
            <a:r>
              <a:rPr lang="en-US" sz="2800" dirty="0"/>
              <a:t>Text (RMD)</a:t>
            </a:r>
          </a:p>
          <a:p>
            <a:pPr lvl="1"/>
            <a:r>
              <a:rPr lang="en-US" sz="2400" dirty="0"/>
              <a:t>Simple </a:t>
            </a:r>
            <a:r>
              <a:rPr lang="en-US" sz="2400" dirty="0" smtClean="0"/>
              <a:t>formatting </a:t>
            </a:r>
            <a:r>
              <a:rPr lang="en-US" sz="2400" dirty="0" err="1"/>
              <a:t>R</a:t>
            </a:r>
            <a:r>
              <a:rPr lang="en-US" sz="2400" dirty="0" err="1" smtClean="0"/>
              <a:t>markdown</a:t>
            </a:r>
            <a:endParaRPr lang="en-US" sz="2400" dirty="0"/>
          </a:p>
          <a:p>
            <a:pPr lvl="1"/>
            <a:r>
              <a:rPr lang="en-US" sz="2400" dirty="0"/>
              <a:t>Add code chunks inside documents</a:t>
            </a:r>
          </a:p>
          <a:p>
            <a:pPr lvl="1"/>
            <a:r>
              <a:rPr lang="en-US" sz="2400" dirty="0" smtClean="0"/>
              <a:t>Keep </a:t>
            </a:r>
            <a:r>
              <a:rPr lang="en-US" sz="2400" dirty="0"/>
              <a:t>chunk options simple – </a:t>
            </a:r>
            <a:r>
              <a:rPr lang="en-US" sz="2400" dirty="0" smtClean="0"/>
              <a:t>ECHO </a:t>
            </a:r>
          </a:p>
          <a:p>
            <a:r>
              <a:rPr lang="en-US" sz="2800" dirty="0" smtClean="0"/>
              <a:t>Version Control GIT + </a:t>
            </a:r>
            <a:r>
              <a:rPr lang="en-US" sz="2800" dirty="0" err="1" smtClean="0"/>
              <a:t>Github</a:t>
            </a:r>
            <a:endParaRPr lang="en-US" sz="2800" dirty="0" smtClean="0"/>
          </a:p>
          <a:p>
            <a:pPr lvl="1"/>
            <a:r>
              <a:rPr lang="en-US" sz="2400" dirty="0" smtClean="0"/>
              <a:t>Primarily GIT </a:t>
            </a:r>
            <a:r>
              <a:rPr lang="en-US" sz="2400" dirty="0"/>
              <a:t>through </a:t>
            </a:r>
            <a:r>
              <a:rPr lang="en-US" sz="2400" dirty="0" err="1" smtClean="0"/>
              <a:t>RStudio</a:t>
            </a:r>
            <a:endParaRPr lang="en-US" sz="2400" dirty="0"/>
          </a:p>
          <a:p>
            <a:pPr lvl="1"/>
            <a:r>
              <a:rPr lang="en-US" sz="2400" dirty="0"/>
              <a:t>Did </a:t>
            </a:r>
            <a:r>
              <a:rPr lang="en-US" sz="2400" dirty="0" smtClean="0"/>
              <a:t>demo GIT </a:t>
            </a:r>
            <a:r>
              <a:rPr lang="en-US" sz="2400" dirty="0"/>
              <a:t>Bash (stand alone and through </a:t>
            </a:r>
            <a:r>
              <a:rPr lang="en-US" sz="2400" dirty="0" err="1"/>
              <a:t>RStudio</a:t>
            </a:r>
            <a:r>
              <a:rPr lang="en-US" sz="2400" dirty="0"/>
              <a:t> Terminal</a:t>
            </a:r>
            <a:r>
              <a:rPr lang="en-US" sz="2400" dirty="0" smtClean="0"/>
              <a:t>)</a:t>
            </a:r>
            <a:endParaRPr lang="en-US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1641757" y="16194"/>
            <a:ext cx="716918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Fear: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FF0000"/>
                </a:solidFill>
              </a:rPr>
              <a:t>Would students handle multiple steps and overhead to manage assignments and projects?</a:t>
            </a:r>
          </a:p>
        </p:txBody>
      </p:sp>
    </p:spTree>
    <p:extLst>
      <p:ext uri="{BB962C8B-B14F-4D97-AF65-F5344CB8AC3E}">
        <p14:creationId xmlns:p14="http://schemas.microsoft.com/office/powerpoint/2010/main" val="29790521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899954"/>
          </a:xfrm>
        </p:spPr>
        <p:txBody>
          <a:bodyPr/>
          <a:lstStyle/>
          <a:p>
            <a:r>
              <a:rPr lang="en-US" dirty="0" smtClean="0"/>
              <a:t>Syllabus Topics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10796" y="1825624"/>
            <a:ext cx="4409003" cy="5032375"/>
          </a:xfrm>
        </p:spPr>
        <p:txBody>
          <a:bodyPr>
            <a:normAutofit/>
          </a:bodyPr>
          <a:lstStyle/>
          <a:p>
            <a:r>
              <a:rPr lang="en-US" sz="2400" dirty="0" smtClean="0"/>
              <a:t>R/</a:t>
            </a:r>
            <a:r>
              <a:rPr lang="en-US" sz="2400" dirty="0" err="1" smtClean="0"/>
              <a:t>RStudio</a:t>
            </a:r>
            <a:r>
              <a:rPr lang="en-US" sz="2400" dirty="0" smtClean="0"/>
              <a:t>, GIT/</a:t>
            </a:r>
            <a:r>
              <a:rPr lang="en-US" sz="2400" dirty="0" err="1" smtClean="0"/>
              <a:t>Github</a:t>
            </a:r>
            <a:endParaRPr lang="en-US" sz="2400" dirty="0" smtClean="0"/>
          </a:p>
          <a:p>
            <a:r>
              <a:rPr lang="en-US" sz="2400" dirty="0" smtClean="0"/>
              <a:t>Reproducible Research Workflow and Pipelines</a:t>
            </a:r>
          </a:p>
          <a:p>
            <a:r>
              <a:rPr lang="en-US" sz="2400" dirty="0" smtClean="0"/>
              <a:t>Data Wrangling (1-2 sessions)</a:t>
            </a:r>
          </a:p>
          <a:p>
            <a:r>
              <a:rPr lang="en-US" sz="2400" dirty="0" smtClean="0"/>
              <a:t>Exploratory Data Analysis, Summary Stats, Visualizations</a:t>
            </a:r>
          </a:p>
          <a:p>
            <a:r>
              <a:rPr lang="en-US" sz="2400" dirty="0" smtClean="0"/>
              <a:t>Regular Expressions</a:t>
            </a:r>
          </a:p>
          <a:p>
            <a:r>
              <a:rPr lang="en-US" sz="2400" dirty="0" smtClean="0"/>
              <a:t>Linear and Logistic Regression Models and </a:t>
            </a:r>
            <a:r>
              <a:rPr lang="en-US" sz="2400" dirty="0" smtClean="0"/>
              <a:t>Prediction</a:t>
            </a:r>
          </a:p>
          <a:p>
            <a:endParaRPr lang="en-US" sz="2400" dirty="0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4"/>
            <a:ext cx="6019800" cy="5032375"/>
          </a:xfrm>
        </p:spPr>
        <p:txBody>
          <a:bodyPr>
            <a:normAutofit/>
          </a:bodyPr>
          <a:lstStyle/>
          <a:p>
            <a:r>
              <a:rPr lang="en-US" sz="2400" dirty="0" smtClean="0"/>
              <a:t>Machine Learning – unsupervised (KNN, PCA, SVM, Cluster Analysis, K-means clustering) and supervised (CART (trees), random forests)</a:t>
            </a:r>
          </a:p>
          <a:p>
            <a:r>
              <a:rPr lang="en-US" sz="2400" dirty="0" smtClean="0"/>
              <a:t>Microbiome Data Processing (dada2 package) (2 sessions)</a:t>
            </a:r>
          </a:p>
          <a:p>
            <a:r>
              <a:rPr lang="en-US" sz="2400" dirty="0" smtClean="0"/>
              <a:t>Networks (</a:t>
            </a:r>
            <a:r>
              <a:rPr lang="en-US" sz="2400" dirty="0" err="1" smtClean="0"/>
              <a:t>igraph</a:t>
            </a:r>
            <a:r>
              <a:rPr lang="en-US" sz="2400" dirty="0" smtClean="0"/>
              <a:t>)</a:t>
            </a:r>
            <a:endParaRPr lang="en-US" sz="2400" dirty="0" smtClean="0"/>
          </a:p>
          <a:p>
            <a:r>
              <a:rPr lang="en-US" sz="2400" dirty="0" smtClean="0"/>
              <a:t>Amazon Web Services (guest lecture </a:t>
            </a:r>
            <a:r>
              <a:rPr lang="en-US" sz="2400" dirty="0" smtClean="0"/>
              <a:t>demo)</a:t>
            </a:r>
            <a:endParaRPr lang="en-US" sz="2400" dirty="0" smtClean="0"/>
          </a:p>
          <a:p>
            <a:r>
              <a:rPr lang="en-US" sz="2400" dirty="0" smtClean="0"/>
              <a:t>Web Scraping (guest lecture </a:t>
            </a:r>
            <a:r>
              <a:rPr lang="en-US" sz="2400" dirty="0" smtClean="0"/>
              <a:t>demo)</a:t>
            </a:r>
            <a:endParaRPr lang="en-US" sz="2400" dirty="0" smtClean="0"/>
          </a:p>
          <a:p>
            <a:endParaRPr lang="en-US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1671806" y="59426"/>
            <a:ext cx="734502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Fear: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FF0000"/>
                </a:solidFill>
              </a:rPr>
              <a:t>Would students be handle a lot of topics with little depth, would they enjoy this approach?</a:t>
            </a:r>
          </a:p>
        </p:txBody>
      </p:sp>
    </p:spTree>
    <p:extLst>
      <p:ext uri="{BB962C8B-B14F-4D97-AF65-F5344CB8AC3E}">
        <p14:creationId xmlns:p14="http://schemas.microsoft.com/office/powerpoint/2010/main" val="15124013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1622908"/>
            <a:ext cx="10018713" cy="1053679"/>
          </a:xfrm>
        </p:spPr>
        <p:txBody>
          <a:bodyPr/>
          <a:lstStyle/>
          <a:p>
            <a:r>
              <a:rPr lang="en-US" dirty="0" smtClean="0"/>
              <a:t>Final Projects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878947"/>
            <a:ext cx="5237436" cy="3124201"/>
          </a:xfrm>
        </p:spPr>
        <p:txBody>
          <a:bodyPr>
            <a:normAutofit/>
          </a:bodyPr>
          <a:lstStyle/>
          <a:p>
            <a:r>
              <a:rPr lang="en-US" sz="2400" dirty="0" smtClean="0"/>
              <a:t>Web Scraping</a:t>
            </a:r>
          </a:p>
          <a:p>
            <a:r>
              <a:rPr lang="en-US" sz="2400" dirty="0" smtClean="0"/>
              <a:t>Text Mining</a:t>
            </a:r>
          </a:p>
          <a:p>
            <a:r>
              <a:rPr lang="en-US" sz="2400" dirty="0" smtClean="0"/>
              <a:t>Linear Regression</a:t>
            </a:r>
          </a:p>
          <a:p>
            <a:r>
              <a:rPr lang="en-US" sz="2400" dirty="0" smtClean="0"/>
              <a:t>Logistic Regression</a:t>
            </a:r>
          </a:p>
          <a:p>
            <a:r>
              <a:rPr lang="en-US" sz="2400" dirty="0"/>
              <a:t>S</a:t>
            </a:r>
            <a:r>
              <a:rPr lang="en-US" sz="2400" dirty="0" smtClean="0"/>
              <a:t>upervised data mining (trees, random forests</a:t>
            </a:r>
            <a:r>
              <a:rPr lang="en-US" sz="2400" dirty="0" smtClean="0"/>
              <a:t>)</a:t>
            </a:r>
            <a:endParaRPr lang="en-US" sz="2400" dirty="0"/>
          </a:p>
          <a:p>
            <a:endParaRPr lang="en-US" sz="2400" dirty="0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878948"/>
            <a:ext cx="5466958" cy="3124200"/>
          </a:xfrm>
        </p:spPr>
        <p:txBody>
          <a:bodyPr>
            <a:noAutofit/>
          </a:bodyPr>
          <a:lstStyle/>
          <a:p>
            <a:r>
              <a:rPr lang="en-US" sz="2400" dirty="0" smtClean="0"/>
              <a:t>Classification Trees and/or Random Forests</a:t>
            </a:r>
          </a:p>
          <a:p>
            <a:r>
              <a:rPr lang="en-US" sz="2400" dirty="0" smtClean="0"/>
              <a:t>Microbiome data processing and visualization</a:t>
            </a:r>
          </a:p>
          <a:p>
            <a:r>
              <a:rPr lang="en-US" sz="2400" dirty="0" smtClean="0"/>
              <a:t>Some only simple t-tests or ANOVA</a:t>
            </a:r>
          </a:p>
          <a:p>
            <a:r>
              <a:rPr lang="en-US" sz="2400" dirty="0" smtClean="0"/>
              <a:t>Tons of data pre-processing and data munging</a:t>
            </a:r>
          </a:p>
          <a:p>
            <a:endParaRPr lang="en-US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1611250" y="0"/>
            <a:ext cx="7345025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FEARS DEFEATED!!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FF0000"/>
                </a:solidFill>
              </a:rPr>
              <a:t>I was blown away by the level of the projects undertaken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FF0000"/>
                </a:solidFill>
              </a:rPr>
              <a:t>I was amazed by what they learned on their own initiative</a:t>
            </a:r>
          </a:p>
        </p:txBody>
      </p:sp>
    </p:spTree>
    <p:extLst>
      <p:ext uri="{BB962C8B-B14F-4D97-AF65-F5344CB8AC3E}">
        <p14:creationId xmlns:p14="http://schemas.microsoft.com/office/powerpoint/2010/main" val="23577536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 build="p"/>
      <p:bldP spid="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1"/>
            <a:ext cx="10018713" cy="822052"/>
          </a:xfrm>
        </p:spPr>
        <p:txBody>
          <a:bodyPr/>
          <a:lstStyle/>
          <a:p>
            <a:r>
              <a:rPr lang="en-US" dirty="0" smtClean="0"/>
              <a:t>Actual </a:t>
            </a:r>
            <a:r>
              <a:rPr lang="en-US" dirty="0" smtClean="0"/>
              <a:t>Quotes From Evaluations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3857" y="1392795"/>
            <a:ext cx="10248142" cy="5419788"/>
          </a:xfrm>
        </p:spPr>
        <p:txBody>
          <a:bodyPr>
            <a:noAutofit/>
          </a:bodyPr>
          <a:lstStyle/>
          <a:p>
            <a:r>
              <a:rPr lang="en-US" sz="2800" dirty="0" smtClean="0"/>
              <a:t>R is tough, but strangely fun!</a:t>
            </a:r>
          </a:p>
          <a:p>
            <a:r>
              <a:rPr lang="en-US" sz="2800" dirty="0" smtClean="0"/>
              <a:t>This course was not typical, as it was more about promoting student knowledge base so we could explore and learn relevant techniques outside of class. </a:t>
            </a:r>
          </a:p>
          <a:p>
            <a:r>
              <a:rPr lang="en-US" sz="2800" dirty="0" smtClean="0"/>
              <a:t>I went from an amorphous understanding of how big data is everywhere to a concrete understanding of how it connects to statistics directly.</a:t>
            </a:r>
          </a:p>
          <a:p>
            <a:r>
              <a:rPr lang="en-US" sz="2800" dirty="0" smtClean="0"/>
              <a:t>I think as much as the project kicked my butt, I feel a bit empowered about seeking out help in R and troubleshooting until it works</a:t>
            </a:r>
            <a:r>
              <a:rPr lang="en-US" sz="2800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946787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803885"/>
          </a:xfrm>
        </p:spPr>
        <p:txBody>
          <a:bodyPr/>
          <a:lstStyle/>
          <a:p>
            <a:r>
              <a:rPr lang="en-US" dirty="0"/>
              <a:t>Actual Quotes From Evaluations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2466" y="1350405"/>
            <a:ext cx="10300625" cy="5507595"/>
          </a:xfrm>
        </p:spPr>
        <p:txBody>
          <a:bodyPr>
            <a:noAutofit/>
          </a:bodyPr>
          <a:lstStyle/>
          <a:p>
            <a:r>
              <a:rPr lang="en-US" sz="2800" dirty="0" smtClean="0"/>
              <a:t>I think I will utilize a lot of these skills in analysis of future projects. </a:t>
            </a:r>
          </a:p>
          <a:p>
            <a:r>
              <a:rPr lang="en-US" sz="2800" dirty="0" smtClean="0"/>
              <a:t>All the basic R skills will be used. I will also probably use the microbiome techniques. I also hope to use PCA because I liked the simplicity of it and how it can group like concepts.</a:t>
            </a:r>
          </a:p>
          <a:p>
            <a:r>
              <a:rPr lang="en-US" sz="2800" dirty="0"/>
              <a:t>I</a:t>
            </a:r>
            <a:r>
              <a:rPr lang="en-US" sz="2800" dirty="0" smtClean="0"/>
              <a:t>t's </a:t>
            </a:r>
            <a:r>
              <a:rPr lang="en-US" sz="2800" dirty="0" smtClean="0"/>
              <a:t>overwhelming (before and after), but at least I know where to start</a:t>
            </a:r>
          </a:p>
          <a:p>
            <a:r>
              <a:rPr lang="en-US" sz="2800" dirty="0" smtClean="0"/>
              <a:t>Would like more hands-on exercises with using cloud-based computing.  It was frustrating to learn workflow in R for analyses with big data, only to have the limitations of local </a:t>
            </a:r>
            <a:r>
              <a:rPr lang="en-US" sz="2800" dirty="0" smtClean="0"/>
              <a:t>computing resources</a:t>
            </a:r>
            <a:endParaRPr 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1252545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1"/>
            <a:ext cx="10018713" cy="1040054"/>
          </a:xfrm>
        </p:spPr>
        <p:txBody>
          <a:bodyPr/>
          <a:lstStyle/>
          <a:p>
            <a:r>
              <a:rPr lang="en-US" dirty="0"/>
              <a:t>O</a:t>
            </a:r>
            <a:r>
              <a:rPr lang="en-US" dirty="0" smtClean="0"/>
              <a:t>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30925" y="1507852"/>
            <a:ext cx="8572098" cy="5189673"/>
          </a:xfrm>
        </p:spPr>
        <p:txBody>
          <a:bodyPr>
            <a:normAutofit/>
          </a:bodyPr>
          <a:lstStyle/>
          <a:p>
            <a:r>
              <a:rPr lang="en-US" sz="2800" dirty="0" smtClean="0"/>
              <a:t>Purpose of course</a:t>
            </a:r>
          </a:p>
          <a:p>
            <a:r>
              <a:rPr lang="en-US" sz="2800" dirty="0" smtClean="0"/>
              <a:t>Student makeup (</a:t>
            </a:r>
            <a:r>
              <a:rPr lang="en-US" sz="2800" dirty="0" smtClean="0"/>
              <a:t>fears 1+)</a:t>
            </a:r>
            <a:endParaRPr lang="en-US" sz="2800" dirty="0" smtClean="0"/>
          </a:p>
          <a:p>
            <a:r>
              <a:rPr lang="en-US" sz="2800" dirty="0" smtClean="0"/>
              <a:t>Prerequisites (</a:t>
            </a:r>
            <a:r>
              <a:rPr lang="en-US" sz="2800" dirty="0" smtClean="0"/>
              <a:t>fears 2+)</a:t>
            </a:r>
            <a:endParaRPr lang="en-US" sz="2800" dirty="0" smtClean="0"/>
          </a:p>
          <a:p>
            <a:r>
              <a:rPr lang="en-US" sz="2800" dirty="0" smtClean="0"/>
              <a:t>Software (fears 3+)</a:t>
            </a:r>
          </a:p>
          <a:p>
            <a:r>
              <a:rPr lang="en-US" sz="2800" dirty="0" smtClean="0"/>
              <a:t>Reproducible Research </a:t>
            </a:r>
            <a:r>
              <a:rPr lang="en-US" sz="2800" dirty="0" smtClean="0"/>
              <a:t>Workflow (fears 4+)</a:t>
            </a:r>
            <a:endParaRPr lang="en-US" sz="2800" dirty="0" smtClean="0"/>
          </a:p>
          <a:p>
            <a:r>
              <a:rPr lang="en-US" sz="2800" dirty="0" smtClean="0"/>
              <a:t>Topics Covered (fears </a:t>
            </a:r>
            <a:r>
              <a:rPr lang="en-US" sz="2800" dirty="0"/>
              <a:t>5</a:t>
            </a:r>
            <a:r>
              <a:rPr lang="en-US" sz="2800" dirty="0" smtClean="0"/>
              <a:t>+)</a:t>
            </a:r>
            <a:endParaRPr lang="en-US" sz="2800" dirty="0" smtClean="0"/>
          </a:p>
          <a:p>
            <a:r>
              <a:rPr lang="en-US" sz="2800" dirty="0" smtClean="0"/>
              <a:t>Student </a:t>
            </a:r>
            <a:r>
              <a:rPr lang="en-US" sz="2800" dirty="0" smtClean="0"/>
              <a:t>Projects (fears defeated)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448958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967387"/>
          </a:xfrm>
        </p:spPr>
        <p:txBody>
          <a:bodyPr>
            <a:normAutofit/>
          </a:bodyPr>
          <a:lstStyle/>
          <a:p>
            <a:r>
              <a:rPr lang="en-US" dirty="0" smtClean="0"/>
              <a:t>N741 Big Data Analytics for </a:t>
            </a:r>
            <a:r>
              <a:rPr lang="en-US" dirty="0" smtClean="0"/>
              <a:t>Healthcare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6775" y="1523985"/>
            <a:ext cx="11467033" cy="4846537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7448876" y="2424618"/>
            <a:ext cx="4054148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Purpose </a:t>
            </a:r>
            <a:r>
              <a:rPr lang="en-US" sz="2400" dirty="0">
                <a:solidFill>
                  <a:srgbClr val="FF0000"/>
                </a:solidFill>
              </a:rPr>
              <a:t>– Course </a:t>
            </a:r>
            <a:r>
              <a:rPr lang="en-US" sz="2400" dirty="0" smtClean="0">
                <a:solidFill>
                  <a:srgbClr val="FF0000"/>
                </a:solidFill>
              </a:rPr>
              <a:t>was created because the School of Nursing recognized </a:t>
            </a:r>
            <a:r>
              <a:rPr lang="en-US" sz="2400" dirty="0">
                <a:solidFill>
                  <a:srgbClr val="FF0000"/>
                </a:solidFill>
              </a:rPr>
              <a:t>the importance of </a:t>
            </a:r>
            <a:r>
              <a:rPr lang="en-US" sz="2400" dirty="0" smtClean="0">
                <a:solidFill>
                  <a:srgbClr val="FF0000"/>
                </a:solidFill>
              </a:rPr>
              <a:t>“Big Data</a:t>
            </a:r>
            <a:r>
              <a:rPr lang="en-US" sz="2400" dirty="0">
                <a:solidFill>
                  <a:srgbClr val="FF0000"/>
                </a:solidFill>
              </a:rPr>
              <a:t>” for nursing research and the need for nurse scientists to become conversant in this </a:t>
            </a:r>
            <a:r>
              <a:rPr lang="en-US" sz="2400" dirty="0" smtClean="0">
                <a:solidFill>
                  <a:srgbClr val="FF0000"/>
                </a:solidFill>
              </a:rPr>
              <a:t>area.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840091" y="6316021"/>
            <a:ext cx="84490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hlinkClick r:id="rId3"/>
              </a:rPr>
              <a:t>https://melindahiggins2000.github.io/N741bigdata/syllabus.html</a:t>
            </a:r>
            <a:r>
              <a:rPr lang="en-US" sz="24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1419578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Student Makeup (Master’s and above)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34128" y="1974135"/>
            <a:ext cx="8238343" cy="4783947"/>
          </a:xfrm>
        </p:spPr>
        <p:txBody>
          <a:bodyPr>
            <a:noAutofit/>
          </a:bodyPr>
          <a:lstStyle/>
          <a:p>
            <a:r>
              <a:rPr lang="en-US" dirty="0" smtClean="0"/>
              <a:t>Spring 2017: </a:t>
            </a:r>
          </a:p>
          <a:p>
            <a:pPr lvl="1"/>
            <a:r>
              <a:rPr lang="en-US" dirty="0" smtClean="0"/>
              <a:t>8 PHD Nursing; </a:t>
            </a:r>
          </a:p>
          <a:p>
            <a:pPr lvl="1"/>
            <a:r>
              <a:rPr lang="en-US" dirty="0" smtClean="0"/>
              <a:t>1 PHD Sociology; </a:t>
            </a:r>
          </a:p>
          <a:p>
            <a:pPr lvl="1"/>
            <a:r>
              <a:rPr lang="en-US" dirty="0" smtClean="0"/>
              <a:t>1 </a:t>
            </a:r>
            <a:r>
              <a:rPr lang="en-US" dirty="0" err="1" smtClean="0"/>
              <a:t>PostDoc</a:t>
            </a:r>
            <a:r>
              <a:rPr lang="en-US" dirty="0" smtClean="0"/>
              <a:t> Nursing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Spring 2018:</a:t>
            </a:r>
          </a:p>
          <a:p>
            <a:pPr lvl="1"/>
            <a:r>
              <a:rPr lang="en-US" dirty="0" smtClean="0"/>
              <a:t>3 MS Public Health (Health Policy)</a:t>
            </a:r>
          </a:p>
          <a:p>
            <a:pPr lvl="1"/>
            <a:r>
              <a:rPr lang="en-US" dirty="0" smtClean="0"/>
              <a:t>1 MS Public Health (Environmental Health)</a:t>
            </a:r>
          </a:p>
          <a:p>
            <a:pPr lvl="1"/>
            <a:r>
              <a:rPr lang="en-US" dirty="0" smtClean="0"/>
              <a:t>4 PHD Nursing</a:t>
            </a:r>
          </a:p>
          <a:p>
            <a:pPr lvl="1"/>
            <a:r>
              <a:rPr lang="en-US" dirty="0" smtClean="0"/>
              <a:t>3 Assistant Professor Nursing (K-grant career training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237298" y="2057784"/>
            <a:ext cx="5716515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Fears: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FF0000"/>
                </a:solidFill>
              </a:rPr>
              <a:t>Would a mixture of students in different disciplines and at different levels help or hurt?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FF0000"/>
                </a:solidFill>
              </a:rPr>
              <a:t>Would Nursing students embrace a computer and software intensive course and find it useful?</a:t>
            </a:r>
            <a:endParaRPr lang="en-US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01274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Prerequisites/Co-requisites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76917" y="1853023"/>
            <a:ext cx="9226106" cy="4911115"/>
          </a:xfrm>
        </p:spPr>
        <p:txBody>
          <a:bodyPr>
            <a:normAutofit/>
          </a:bodyPr>
          <a:lstStyle/>
          <a:p>
            <a:r>
              <a:rPr lang="en-US" sz="2800" dirty="0" smtClean="0"/>
              <a:t>PRE: 1 semester of biostatistics  (Fall)</a:t>
            </a:r>
          </a:p>
          <a:p>
            <a:pPr lvl="1"/>
            <a:r>
              <a:rPr lang="en-US" sz="2400" dirty="0" smtClean="0"/>
              <a:t>BIOS 500 – Statistical Methods I – univariate, bivariate stats and tests, correlation, simple linear regression and ANOVA – includes Computer Lab course using SAS to do statistical analysis</a:t>
            </a:r>
          </a:p>
          <a:p>
            <a:pPr lvl="1"/>
            <a:endParaRPr lang="en-US" sz="2400" dirty="0" smtClean="0"/>
          </a:p>
          <a:p>
            <a:r>
              <a:rPr lang="en-US" sz="2800" dirty="0" smtClean="0"/>
              <a:t>CO: 2</a:t>
            </a:r>
            <a:r>
              <a:rPr lang="en-US" sz="2800" baseline="30000" dirty="0" smtClean="0"/>
              <a:t>nd</a:t>
            </a:r>
            <a:r>
              <a:rPr lang="en-US" sz="2800" dirty="0" smtClean="0"/>
              <a:t> semester of biostatistics (Spring)</a:t>
            </a:r>
          </a:p>
          <a:p>
            <a:pPr lvl="1"/>
            <a:r>
              <a:rPr lang="en-US" sz="2400" dirty="0" smtClean="0"/>
              <a:t>BIOS 501 – Statistical Methods II – continues model building using regression and ANOVA methods, include multivariate linear regression, logistic regression, and survival analysis. </a:t>
            </a:r>
            <a:endParaRPr lang="en-US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1671806" y="59426"/>
            <a:ext cx="734502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Fear: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FF0000"/>
                </a:solidFill>
              </a:rPr>
              <a:t>Would students be able to handle more “advanced” data mining with only 1 stats course?</a:t>
            </a:r>
          </a:p>
        </p:txBody>
      </p:sp>
    </p:spTree>
    <p:extLst>
      <p:ext uri="{BB962C8B-B14F-4D97-AF65-F5344CB8AC3E}">
        <p14:creationId xmlns:p14="http://schemas.microsoft.com/office/powerpoint/2010/main" val="26344913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1"/>
            <a:ext cx="10018713" cy="1139824"/>
          </a:xfrm>
        </p:spPr>
        <p:txBody>
          <a:bodyPr/>
          <a:lstStyle/>
          <a:p>
            <a:r>
              <a:rPr lang="en-US" dirty="0" smtClean="0"/>
              <a:t>Computer Resources/Requirements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61860" y="1825624"/>
            <a:ext cx="9985732" cy="5032376"/>
          </a:xfrm>
        </p:spPr>
        <p:txBody>
          <a:bodyPr>
            <a:noAutofit/>
          </a:bodyPr>
          <a:lstStyle/>
          <a:p>
            <a:r>
              <a:rPr lang="en-US" sz="2800" dirty="0" smtClean="0"/>
              <a:t>Spring 2017</a:t>
            </a:r>
          </a:p>
          <a:p>
            <a:pPr lvl="1"/>
            <a:r>
              <a:rPr lang="en-US" sz="2400" dirty="0" smtClean="0"/>
              <a:t>Computer Lab was available with R, </a:t>
            </a:r>
            <a:r>
              <a:rPr lang="en-US" sz="2400" dirty="0" err="1" smtClean="0"/>
              <a:t>RStudio</a:t>
            </a:r>
            <a:r>
              <a:rPr lang="en-US" sz="2400" dirty="0" smtClean="0"/>
              <a:t>, and </a:t>
            </a:r>
            <a:r>
              <a:rPr lang="en-US" sz="2400" dirty="0" err="1" smtClean="0"/>
              <a:t>Git</a:t>
            </a:r>
            <a:r>
              <a:rPr lang="en-US" sz="2400" dirty="0" smtClean="0"/>
              <a:t> installed</a:t>
            </a:r>
          </a:p>
          <a:p>
            <a:pPr lvl="1"/>
            <a:r>
              <a:rPr lang="en-US" sz="2400" dirty="0" smtClean="0"/>
              <a:t>But most students used their own laptops and installed their own software</a:t>
            </a:r>
          </a:p>
          <a:p>
            <a:endParaRPr lang="en-US" sz="2800" dirty="0" smtClean="0"/>
          </a:p>
          <a:p>
            <a:r>
              <a:rPr lang="en-US" sz="2800" dirty="0" smtClean="0"/>
              <a:t>Spring 2018</a:t>
            </a:r>
          </a:p>
          <a:p>
            <a:pPr lvl="1"/>
            <a:r>
              <a:rPr lang="en-US" sz="2400" b="1" dirty="0" smtClean="0">
                <a:solidFill>
                  <a:srgbClr val="FF0000"/>
                </a:solidFill>
              </a:rPr>
              <a:t>Computer Lab gone</a:t>
            </a:r>
          </a:p>
          <a:p>
            <a:pPr lvl="1"/>
            <a:r>
              <a:rPr lang="en-US" sz="2400" dirty="0" smtClean="0"/>
              <a:t>Students required to have laptops</a:t>
            </a:r>
          </a:p>
          <a:p>
            <a:pPr lvl="1"/>
            <a:r>
              <a:rPr lang="en-US" sz="2400" dirty="0" smtClean="0"/>
              <a:t>Had to have/Assumed to have admin rights to install and configure software on their own computers (actually an issue for our junior faculty</a:t>
            </a:r>
            <a:r>
              <a:rPr lang="en-US" sz="2400" dirty="0" smtClean="0"/>
              <a:t>)</a:t>
            </a:r>
            <a:endParaRPr lang="en-US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5692292" y="3626193"/>
            <a:ext cx="606168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Fear: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FF0000"/>
                </a:solidFill>
              </a:rPr>
              <a:t>Would students be able to install and configure software on their own?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FF0000"/>
                </a:solidFill>
              </a:rPr>
              <a:t>No safety net Spring 2018</a:t>
            </a:r>
          </a:p>
        </p:txBody>
      </p:sp>
    </p:spTree>
    <p:extLst>
      <p:ext uri="{BB962C8B-B14F-4D97-AF65-F5344CB8AC3E}">
        <p14:creationId xmlns:p14="http://schemas.microsoft.com/office/powerpoint/2010/main" val="40487462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96423" y="564688"/>
            <a:ext cx="10018713" cy="906830"/>
          </a:xfrm>
        </p:spPr>
        <p:txBody>
          <a:bodyPr/>
          <a:lstStyle/>
          <a:p>
            <a:r>
              <a:rPr lang="en-US" dirty="0" smtClean="0"/>
              <a:t>Computer Platforms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64206" y="1943857"/>
            <a:ext cx="10427794" cy="4966609"/>
          </a:xfrm>
        </p:spPr>
        <p:txBody>
          <a:bodyPr>
            <a:noAutofit/>
          </a:bodyPr>
          <a:lstStyle/>
          <a:p>
            <a:r>
              <a:rPr lang="en-US" sz="2800" dirty="0" smtClean="0"/>
              <a:t>Mixture of PCs and Macs</a:t>
            </a:r>
          </a:p>
          <a:p>
            <a:pPr lvl="1"/>
            <a:r>
              <a:rPr lang="en-US" sz="2400" dirty="0" smtClean="0"/>
              <a:t>multiple operating </a:t>
            </a:r>
            <a:r>
              <a:rPr lang="en-US" sz="2400" dirty="0" smtClean="0"/>
              <a:t>systems</a:t>
            </a:r>
            <a:endParaRPr lang="en-US" sz="2800" dirty="0" smtClean="0"/>
          </a:p>
          <a:p>
            <a:r>
              <a:rPr lang="en-US" sz="2800" dirty="0" smtClean="0">
                <a:solidFill>
                  <a:srgbClr val="FF0000"/>
                </a:solidFill>
              </a:rPr>
              <a:t>Fears</a:t>
            </a:r>
            <a:endParaRPr lang="en-US" sz="2800" dirty="0" smtClean="0">
              <a:solidFill>
                <a:srgbClr val="FF0000"/>
              </a:solidFill>
            </a:endParaRPr>
          </a:p>
          <a:p>
            <a:pPr lvl="1"/>
            <a:r>
              <a:rPr lang="en-US" sz="2400" dirty="0" smtClean="0">
                <a:solidFill>
                  <a:srgbClr val="FF0000"/>
                </a:solidFill>
              </a:rPr>
              <a:t>Have to be able to support and field questions and problems for multiple operating systems</a:t>
            </a:r>
          </a:p>
          <a:p>
            <a:pPr lvl="1"/>
            <a:r>
              <a:rPr lang="en-US" sz="2400" dirty="0" smtClean="0">
                <a:solidFill>
                  <a:srgbClr val="FF0000"/>
                </a:solidFill>
              </a:rPr>
              <a:t>I was a PC person and my co-instructor was a MAC </a:t>
            </a:r>
            <a:r>
              <a:rPr lang="en-US" sz="2400" dirty="0" smtClean="0">
                <a:solidFill>
                  <a:srgbClr val="FF0000"/>
                </a:solidFill>
              </a:rPr>
              <a:t>person</a:t>
            </a:r>
            <a:endParaRPr lang="en-US" sz="2400" dirty="0">
              <a:solidFill>
                <a:srgbClr val="FF0000"/>
              </a:solidFill>
            </a:endParaRPr>
          </a:p>
          <a:p>
            <a:r>
              <a:rPr lang="en-US" sz="2800" dirty="0" smtClean="0"/>
              <a:t>Advantages</a:t>
            </a:r>
          </a:p>
          <a:p>
            <a:pPr lvl="1"/>
            <a:r>
              <a:rPr lang="en-US" sz="2400" dirty="0" smtClean="0"/>
              <a:t>Gave students perspective of working in teams with multiple people on different operating systems</a:t>
            </a:r>
          </a:p>
          <a:p>
            <a:pPr lvl="1"/>
            <a:r>
              <a:rPr lang="en-US" sz="2400" dirty="0" smtClean="0"/>
              <a:t>And importance of always documenting computer platform and operating system for diagnostic purposes and reproducible research pipelines</a:t>
            </a:r>
          </a:p>
          <a:p>
            <a:pPr lvl="1"/>
            <a:endParaRPr lang="en-US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6751389" y="1653186"/>
            <a:ext cx="476374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</a:rPr>
              <a:t>May consider </a:t>
            </a:r>
            <a:r>
              <a:rPr lang="en-US" sz="2400" dirty="0" err="1" smtClean="0">
                <a:solidFill>
                  <a:schemeClr val="accent6">
                    <a:lumMod val="75000"/>
                  </a:schemeClr>
                </a:solidFill>
              </a:rPr>
              <a:t>RStudio</a:t>
            </a:r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</a:rPr>
              <a:t> Server or AWS platform solutions in future – pros and cons</a:t>
            </a:r>
            <a:endParaRPr lang="en-US" sz="2400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41979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1919" y="1699956"/>
            <a:ext cx="10018713" cy="1033999"/>
          </a:xfrm>
        </p:spPr>
        <p:txBody>
          <a:bodyPr/>
          <a:lstStyle/>
          <a:p>
            <a:r>
              <a:rPr lang="en-US" dirty="0" smtClean="0"/>
              <a:t>Software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79533" y="2494919"/>
            <a:ext cx="8681099" cy="4317664"/>
          </a:xfrm>
        </p:spPr>
        <p:txBody>
          <a:bodyPr>
            <a:normAutofit/>
          </a:bodyPr>
          <a:lstStyle/>
          <a:p>
            <a:r>
              <a:rPr lang="en-US" sz="2800" dirty="0" smtClean="0"/>
              <a:t>Open Source </a:t>
            </a:r>
            <a:endParaRPr lang="en-US" sz="2800" dirty="0"/>
          </a:p>
          <a:p>
            <a:pPr lvl="1"/>
            <a:r>
              <a:rPr lang="en-US" sz="2400" dirty="0" smtClean="0"/>
              <a:t>Intimidating (at first)</a:t>
            </a:r>
            <a:endParaRPr lang="en-US" sz="2400" dirty="0" smtClean="0"/>
          </a:p>
          <a:p>
            <a:pPr lvl="1"/>
            <a:r>
              <a:rPr lang="en-US" sz="2400" dirty="0" smtClean="0"/>
              <a:t>Have to </a:t>
            </a:r>
            <a:r>
              <a:rPr lang="en-US" sz="2400" dirty="0" smtClean="0"/>
              <a:t>learn/know </a:t>
            </a:r>
            <a:r>
              <a:rPr lang="en-US" sz="2400" dirty="0" smtClean="0"/>
              <a:t>how to install and configure the software (mostly accept defaults</a:t>
            </a:r>
            <a:r>
              <a:rPr lang="en-US" sz="2400" dirty="0" smtClean="0"/>
              <a:t>)</a:t>
            </a:r>
            <a:endParaRPr lang="en-US" sz="2400" dirty="0"/>
          </a:p>
          <a:p>
            <a:r>
              <a:rPr lang="en-US" sz="2800" dirty="0" smtClean="0"/>
              <a:t>R</a:t>
            </a:r>
          </a:p>
          <a:p>
            <a:r>
              <a:rPr lang="en-US" sz="2800" dirty="0" err="1" smtClean="0"/>
              <a:t>RStudio</a:t>
            </a:r>
            <a:r>
              <a:rPr lang="en-US" sz="2800" dirty="0" smtClean="0"/>
              <a:t> – primary </a:t>
            </a:r>
            <a:r>
              <a:rPr lang="en-US" sz="2800" dirty="0" smtClean="0"/>
              <a:t>IDE</a:t>
            </a:r>
            <a:endParaRPr lang="en-US" sz="2800" dirty="0" smtClean="0"/>
          </a:p>
          <a:p>
            <a:pPr lvl="1"/>
            <a:r>
              <a:rPr lang="en-US" sz="2400" dirty="0" smtClean="0"/>
              <a:t>GUI’s </a:t>
            </a:r>
            <a:r>
              <a:rPr lang="en-US" sz="2400" dirty="0" smtClean="0"/>
              <a:t>- R Commander (</a:t>
            </a:r>
            <a:r>
              <a:rPr lang="en-US" sz="2400" dirty="0" err="1" smtClean="0"/>
              <a:t>rcmdr</a:t>
            </a:r>
            <a:r>
              <a:rPr lang="en-US" sz="2400" dirty="0" smtClean="0"/>
              <a:t>) and rattle</a:t>
            </a:r>
          </a:p>
          <a:p>
            <a:r>
              <a:rPr lang="en-US" sz="2800" dirty="0" smtClean="0"/>
              <a:t>GIT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671354" y="0"/>
            <a:ext cx="715169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Fears: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FF0000"/>
                </a:solidFill>
              </a:rPr>
              <a:t>Would they be willing to embrace open source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FF0000"/>
                </a:solidFill>
              </a:rPr>
              <a:t>Would they feel like they are flying blind?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FF0000"/>
                </a:solidFill>
              </a:rPr>
              <a:t>Would they trust the software?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FF0000"/>
                </a:solidFill>
              </a:rPr>
              <a:t>Too many new tools all at once?</a:t>
            </a:r>
          </a:p>
        </p:txBody>
      </p:sp>
    </p:spTree>
    <p:extLst>
      <p:ext uri="{BB962C8B-B14F-4D97-AF65-F5344CB8AC3E}">
        <p14:creationId xmlns:p14="http://schemas.microsoft.com/office/powerpoint/2010/main" val="5914037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1"/>
            <a:ext cx="10018713" cy="943164"/>
          </a:xfrm>
        </p:spPr>
        <p:txBody>
          <a:bodyPr/>
          <a:lstStyle/>
          <a:p>
            <a:r>
              <a:rPr lang="en-US" dirty="0" smtClean="0"/>
              <a:t>Cloud Resources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67587" y="1477574"/>
            <a:ext cx="8935436" cy="5380425"/>
          </a:xfrm>
        </p:spPr>
        <p:txBody>
          <a:bodyPr>
            <a:normAutofit/>
          </a:bodyPr>
          <a:lstStyle/>
          <a:p>
            <a:r>
              <a:rPr lang="en-US" sz="2800" dirty="0" err="1" smtClean="0"/>
              <a:t>Github</a:t>
            </a:r>
            <a:r>
              <a:rPr lang="en-US" sz="2800" dirty="0" smtClean="0"/>
              <a:t> Account</a:t>
            </a:r>
          </a:p>
          <a:p>
            <a:pPr lvl="1"/>
            <a:r>
              <a:rPr lang="en-US" sz="2400" dirty="0" smtClean="0"/>
              <a:t>Each student created their own public account</a:t>
            </a:r>
          </a:p>
          <a:p>
            <a:pPr lvl="1"/>
            <a:endParaRPr lang="en-US" sz="2400" dirty="0"/>
          </a:p>
          <a:p>
            <a:r>
              <a:rPr lang="en-US" sz="2800" dirty="0" err="1" smtClean="0"/>
              <a:t>Github</a:t>
            </a:r>
            <a:r>
              <a:rPr lang="en-US" sz="2800" dirty="0" smtClean="0"/>
              <a:t> Education</a:t>
            </a:r>
          </a:p>
          <a:p>
            <a:pPr lvl="1"/>
            <a:r>
              <a:rPr lang="en-US" sz="2400" dirty="0" smtClean="0"/>
              <a:t>Created an organization for the course – each student had a private account within this organization </a:t>
            </a:r>
          </a:p>
          <a:p>
            <a:pPr lvl="1"/>
            <a:endParaRPr lang="en-US" sz="2400" dirty="0"/>
          </a:p>
          <a:p>
            <a:r>
              <a:rPr lang="en-US" sz="2800" dirty="0" err="1" smtClean="0"/>
              <a:t>Datacamp</a:t>
            </a:r>
            <a:r>
              <a:rPr lang="en-US" sz="2800" dirty="0" smtClean="0"/>
              <a:t> (Spring </a:t>
            </a:r>
            <a:r>
              <a:rPr lang="en-US" sz="2800" dirty="0" smtClean="0"/>
              <a:t>2018)</a:t>
            </a:r>
          </a:p>
          <a:p>
            <a:pPr lvl="1"/>
            <a:r>
              <a:rPr lang="en-US" sz="2400" dirty="0" smtClean="0"/>
              <a:t>Student accounts get access for 6 months </a:t>
            </a:r>
          </a:p>
          <a:p>
            <a:pPr lvl="1"/>
            <a:r>
              <a:rPr lang="en-US" sz="2400" dirty="0" smtClean="0"/>
              <a:t>Assigned </a:t>
            </a:r>
            <a:r>
              <a:rPr lang="en-US" sz="2400" dirty="0" smtClean="0"/>
              <a:t>suggested </a:t>
            </a:r>
            <a:r>
              <a:rPr lang="en-US" sz="2400" dirty="0" smtClean="0"/>
              <a:t>exercises</a:t>
            </a:r>
            <a:endParaRPr lang="en-US" sz="2800" dirty="0"/>
          </a:p>
        </p:txBody>
      </p:sp>
      <p:sp>
        <p:nvSpPr>
          <p:cNvPr id="4" name="TextBox 3"/>
          <p:cNvSpPr txBox="1"/>
          <p:nvPr/>
        </p:nvSpPr>
        <p:spPr>
          <a:xfrm>
            <a:off x="5892127" y="2602789"/>
            <a:ext cx="613435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Fear: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FF0000"/>
                </a:solidFill>
              </a:rPr>
              <a:t>Would students be willing to embrace the </a:t>
            </a:r>
            <a:r>
              <a:rPr lang="en-US" sz="2400" dirty="0" err="1" smtClean="0">
                <a:solidFill>
                  <a:srgbClr val="FF0000"/>
                </a:solidFill>
              </a:rPr>
              <a:t>Github</a:t>
            </a:r>
            <a:r>
              <a:rPr lang="en-US" sz="2400" dirty="0" smtClean="0">
                <a:solidFill>
                  <a:srgbClr val="FF0000"/>
                </a:solidFill>
              </a:rPr>
              <a:t> interface and use it?</a:t>
            </a:r>
          </a:p>
        </p:txBody>
      </p:sp>
    </p:spTree>
    <p:extLst>
      <p:ext uri="{BB962C8B-B14F-4D97-AF65-F5344CB8AC3E}">
        <p14:creationId xmlns:p14="http://schemas.microsoft.com/office/powerpoint/2010/main" val="30055553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TM03457496[[fn=Parallax]]</Template>
  <TotalTime>1032</TotalTime>
  <Words>1073</Words>
  <Application>Microsoft Office PowerPoint</Application>
  <PresentationFormat>Widescreen</PresentationFormat>
  <Paragraphs>139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Calibri</vt:lpstr>
      <vt:lpstr>Corbel</vt:lpstr>
      <vt:lpstr>Parallax</vt:lpstr>
      <vt:lpstr>Overcoming Fears (my own) Teaching Reproducible Research, Big Data and Data Mining</vt:lpstr>
      <vt:lpstr>Outline</vt:lpstr>
      <vt:lpstr>N741 Big Data Analytics for Healthcare</vt:lpstr>
      <vt:lpstr>Student Makeup (Master’s and above)</vt:lpstr>
      <vt:lpstr>Prerequisites/Co-requisites</vt:lpstr>
      <vt:lpstr>Computer Resources/Requirements</vt:lpstr>
      <vt:lpstr>Computer Platforms</vt:lpstr>
      <vt:lpstr>Software</vt:lpstr>
      <vt:lpstr>Cloud Resources</vt:lpstr>
      <vt:lpstr>Reproducible Research Workflow</vt:lpstr>
      <vt:lpstr>Syllabus Topics</vt:lpstr>
      <vt:lpstr>Final Projects</vt:lpstr>
      <vt:lpstr>Actual Quotes From Evaluations</vt:lpstr>
      <vt:lpstr>Actual Quotes From Evaluations</vt:lpstr>
    </vt:vector>
  </TitlesOfParts>
  <Company>SON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Ecots 2018</dc:title>
  <dc:creator>Higgins, Melinda K</dc:creator>
  <cp:lastModifiedBy>Higgins, Melinda K</cp:lastModifiedBy>
  <cp:revision>25</cp:revision>
  <cp:lastPrinted>2018-05-25T13:10:42Z</cp:lastPrinted>
  <dcterms:created xsi:type="dcterms:W3CDTF">2018-05-24T10:20:44Z</dcterms:created>
  <dcterms:modified xsi:type="dcterms:W3CDTF">2018-05-25T13:37:37Z</dcterms:modified>
</cp:coreProperties>
</file>