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tags/tag4.xml" ContentType="application/vnd.openxmlformats-officedocument.presentationml.tags+xml"/>
  <Override PartName="/ppt/notesSlides/notesSlide2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0.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56" r:id="rId2"/>
    <p:sldId id="557" r:id="rId3"/>
    <p:sldId id="411" r:id="rId4"/>
    <p:sldId id="417" r:id="rId5"/>
    <p:sldId id="492" r:id="rId6"/>
    <p:sldId id="388" r:id="rId7"/>
    <p:sldId id="493" r:id="rId8"/>
    <p:sldId id="537" r:id="rId9"/>
    <p:sldId id="396" r:id="rId10"/>
    <p:sldId id="538" r:id="rId11"/>
    <p:sldId id="540" r:id="rId12"/>
    <p:sldId id="541" r:id="rId13"/>
    <p:sldId id="543" r:id="rId14"/>
    <p:sldId id="545" r:id="rId15"/>
    <p:sldId id="544" r:id="rId16"/>
    <p:sldId id="467" r:id="rId17"/>
    <p:sldId id="393" r:id="rId18"/>
    <p:sldId id="333" r:id="rId19"/>
    <p:sldId id="334" r:id="rId20"/>
    <p:sldId id="335" r:id="rId21"/>
    <p:sldId id="336" r:id="rId22"/>
    <p:sldId id="558" r:id="rId23"/>
    <p:sldId id="471" r:id="rId24"/>
    <p:sldId id="578" r:id="rId25"/>
    <p:sldId id="563" r:id="rId26"/>
    <p:sldId id="373" r:id="rId27"/>
    <p:sldId id="565" r:id="rId28"/>
    <p:sldId id="375" r:id="rId29"/>
    <p:sldId id="567" r:id="rId30"/>
    <p:sldId id="568" r:id="rId31"/>
    <p:sldId id="378" r:id="rId32"/>
    <p:sldId id="409" r:id="rId33"/>
    <p:sldId id="431" r:id="rId34"/>
    <p:sldId id="421" r:id="rId35"/>
    <p:sldId id="546" r:id="rId36"/>
    <p:sldId id="548" r:id="rId37"/>
    <p:sldId id="337" r:id="rId38"/>
    <p:sldId id="338" r:id="rId39"/>
    <p:sldId id="569" r:id="rId40"/>
    <p:sldId id="532" r:id="rId41"/>
    <p:sldId id="533" r:id="rId42"/>
    <p:sldId id="534" r:id="rId43"/>
    <p:sldId id="535" r:id="rId44"/>
    <p:sldId id="536" r:id="rId45"/>
    <p:sldId id="570" r:id="rId46"/>
    <p:sldId id="571" r:id="rId47"/>
    <p:sldId id="539" r:id="rId48"/>
    <p:sldId id="572" r:id="rId49"/>
    <p:sldId id="573" r:id="rId50"/>
    <p:sldId id="556" r:id="rId51"/>
    <p:sldId id="542" r:id="rId52"/>
    <p:sldId id="574" r:id="rId53"/>
    <p:sldId id="549" r:id="rId54"/>
    <p:sldId id="550" r:id="rId55"/>
    <p:sldId id="579" r:id="rId56"/>
    <p:sldId id="547" r:id="rId57"/>
    <p:sldId id="551" r:id="rId58"/>
    <p:sldId id="382" r:id="rId59"/>
    <p:sldId id="575" r:id="rId60"/>
    <p:sldId id="576" r:id="rId61"/>
    <p:sldId id="462" r:id="rId62"/>
    <p:sldId id="463" r:id="rId63"/>
    <p:sldId id="425" r:id="rId64"/>
    <p:sldId id="577" r:id="rId65"/>
    <p:sldId id="360" r:id="rId66"/>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422" autoAdjust="0"/>
  </p:normalViewPr>
  <p:slideViewPr>
    <p:cSldViewPr>
      <p:cViewPr varScale="1">
        <p:scale>
          <a:sx n="121" d="100"/>
          <a:sy n="121" d="100"/>
        </p:scale>
        <p:origin x="704" y="168"/>
      </p:cViewPr>
      <p:guideLst>
        <p:guide orient="horz" pos="2160"/>
        <p:guide pos="3840"/>
      </p:guideLst>
    </p:cSldViewPr>
  </p:slideViewPr>
  <p:outlineViewPr>
    <p:cViewPr>
      <p:scale>
        <a:sx n="33" d="100"/>
        <a:sy n="33" d="100"/>
      </p:scale>
      <p:origin x="0" y="5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4"/>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6554"/>
            <a:ext cx="2971800" cy="4656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5694"/>
          </a:xfrm>
          <a:prstGeom prst="rect">
            <a:avLst/>
          </a:prstGeom>
        </p:spPr>
        <p:txBody>
          <a:bodyPr vert="horz" lIns="91440" tIns="45720" rIns="91440" bIns="45720" rtlCol="0" anchor="b"/>
          <a:lstStyle>
            <a:lvl1pPr algn="r">
              <a:defRPr sz="1200"/>
            </a:lvl1pPr>
          </a:lstStyle>
          <a:p>
            <a:fld id="{77682825-CB27-4439-B919-408EBC76C20A}" type="slidenum">
              <a:rPr lang="en-US" smtClean="0"/>
              <a:pPr/>
              <a:t>‹#›</a:t>
            </a:fld>
            <a:endParaRPr lang="en-US"/>
          </a:p>
        </p:txBody>
      </p:sp>
    </p:spTree>
    <p:extLst>
      <p:ext uri="{BB962C8B-B14F-4D97-AF65-F5344CB8AC3E}">
        <p14:creationId xmlns:p14="http://schemas.microsoft.com/office/powerpoint/2010/main" val="40825449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4"/>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327025" y="700088"/>
            <a:ext cx="6203950" cy="34909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6"/>
            <a:ext cx="5486400" cy="4191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56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5694"/>
          </a:xfrm>
          <a:prstGeom prst="rect">
            <a:avLst/>
          </a:prstGeom>
        </p:spPr>
        <p:txBody>
          <a:bodyPr vert="horz" lIns="91440" tIns="45720" rIns="91440" bIns="45720" rtlCol="0" anchor="b"/>
          <a:lstStyle>
            <a:lvl1pPr algn="r">
              <a:defRPr sz="1200"/>
            </a:lvl1pPr>
          </a:lstStyle>
          <a:p>
            <a:fld id="{5A1F48E1-058B-4963-8D55-C60E043110E3}" type="slidenum">
              <a:rPr lang="en-US" smtClean="0"/>
              <a:pPr/>
              <a:t>‹#›</a:t>
            </a:fld>
            <a:endParaRPr lang="en-US"/>
          </a:p>
        </p:txBody>
      </p:sp>
    </p:spTree>
    <p:extLst>
      <p:ext uri="{BB962C8B-B14F-4D97-AF65-F5344CB8AC3E}">
        <p14:creationId xmlns:p14="http://schemas.microsoft.com/office/powerpoint/2010/main" val="24298998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Dennis</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a:t>
            </a:fld>
            <a:endParaRPr lang="en-US"/>
          </a:p>
        </p:txBody>
      </p:sp>
    </p:spTree>
    <p:extLst>
      <p:ext uri="{BB962C8B-B14F-4D97-AF65-F5344CB8AC3E}">
        <p14:creationId xmlns:p14="http://schemas.microsoft.com/office/powerpoint/2010/main" val="2307700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Patti</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12</a:t>
            </a:fld>
            <a:endParaRPr lang="en-US"/>
          </a:p>
        </p:txBody>
      </p:sp>
    </p:spTree>
    <p:extLst>
      <p:ext uri="{BB962C8B-B14F-4D97-AF65-F5344CB8AC3E}">
        <p14:creationId xmlns:p14="http://schemas.microsoft.com/office/powerpoint/2010/main" val="2768030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Patti</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13</a:t>
            </a:fld>
            <a:endParaRPr lang="en-US"/>
          </a:p>
        </p:txBody>
      </p:sp>
    </p:spTree>
    <p:extLst>
      <p:ext uri="{BB962C8B-B14F-4D97-AF65-F5344CB8AC3E}">
        <p14:creationId xmlns:p14="http://schemas.microsoft.com/office/powerpoint/2010/main" val="4148029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Patti</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15</a:t>
            </a:fld>
            <a:endParaRPr lang="en-US"/>
          </a:p>
        </p:txBody>
      </p:sp>
    </p:spTree>
    <p:extLst>
      <p:ext uri="{BB962C8B-B14F-4D97-AF65-F5344CB8AC3E}">
        <p14:creationId xmlns:p14="http://schemas.microsoft.com/office/powerpoint/2010/main" val="2472021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16</a:t>
            </a:fld>
            <a:endParaRPr lang="en-US"/>
          </a:p>
        </p:txBody>
      </p:sp>
    </p:spTree>
    <p:extLst>
      <p:ext uri="{BB962C8B-B14F-4D97-AF65-F5344CB8AC3E}">
        <p14:creationId xmlns:p14="http://schemas.microsoft.com/office/powerpoint/2010/main" val="347102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Patti</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18</a:t>
            </a:fld>
            <a:endParaRPr lang="en-US"/>
          </a:p>
        </p:txBody>
      </p:sp>
    </p:spTree>
    <p:extLst>
      <p:ext uri="{BB962C8B-B14F-4D97-AF65-F5344CB8AC3E}">
        <p14:creationId xmlns:p14="http://schemas.microsoft.com/office/powerpoint/2010/main" val="2701915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Patti</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19</a:t>
            </a:fld>
            <a:endParaRPr lang="en-US"/>
          </a:p>
        </p:txBody>
      </p:sp>
    </p:spTree>
    <p:extLst>
      <p:ext uri="{BB962C8B-B14F-4D97-AF65-F5344CB8AC3E}">
        <p14:creationId xmlns:p14="http://schemas.microsoft.com/office/powerpoint/2010/main" val="3783081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Patti</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20</a:t>
            </a:fld>
            <a:endParaRPr lang="en-US"/>
          </a:p>
        </p:txBody>
      </p:sp>
    </p:spTree>
    <p:extLst>
      <p:ext uri="{BB962C8B-B14F-4D97-AF65-F5344CB8AC3E}">
        <p14:creationId xmlns:p14="http://schemas.microsoft.com/office/powerpoint/2010/main" val="2269909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22</a:t>
            </a:fld>
            <a:endParaRPr lang="en-US"/>
          </a:p>
        </p:txBody>
      </p:sp>
    </p:spTree>
    <p:extLst>
      <p:ext uri="{BB962C8B-B14F-4D97-AF65-F5344CB8AC3E}">
        <p14:creationId xmlns:p14="http://schemas.microsoft.com/office/powerpoint/2010/main" val="3766381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r>
              <a:rPr lang="en-US" dirty="0"/>
              <a:t>Robin</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23</a:t>
            </a:fld>
            <a:endParaRPr lang="en-US"/>
          </a:p>
        </p:txBody>
      </p:sp>
    </p:spTree>
    <p:extLst>
      <p:ext uri="{BB962C8B-B14F-4D97-AF65-F5344CB8AC3E}">
        <p14:creationId xmlns:p14="http://schemas.microsoft.com/office/powerpoint/2010/main" val="1824193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25</a:t>
            </a:fld>
            <a:endParaRPr lang="en-US"/>
          </a:p>
        </p:txBody>
      </p:sp>
    </p:spTree>
    <p:extLst>
      <p:ext uri="{BB962C8B-B14F-4D97-AF65-F5344CB8AC3E}">
        <p14:creationId xmlns:p14="http://schemas.microsoft.com/office/powerpoint/2010/main" val="95977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a:t>
            </a:fld>
            <a:endParaRPr lang="en-US"/>
          </a:p>
        </p:txBody>
      </p:sp>
    </p:spTree>
    <p:extLst>
      <p:ext uri="{BB962C8B-B14F-4D97-AF65-F5344CB8AC3E}">
        <p14:creationId xmlns:p14="http://schemas.microsoft.com/office/powerpoint/2010/main" val="1241250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27</a:t>
            </a:fld>
            <a:endParaRPr lang="en-US"/>
          </a:p>
        </p:txBody>
      </p:sp>
    </p:spTree>
    <p:extLst>
      <p:ext uri="{BB962C8B-B14F-4D97-AF65-F5344CB8AC3E}">
        <p14:creationId xmlns:p14="http://schemas.microsoft.com/office/powerpoint/2010/main" val="2613819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29</a:t>
            </a:fld>
            <a:endParaRPr lang="en-US"/>
          </a:p>
        </p:txBody>
      </p:sp>
    </p:spTree>
    <p:extLst>
      <p:ext uri="{BB962C8B-B14F-4D97-AF65-F5344CB8AC3E}">
        <p14:creationId xmlns:p14="http://schemas.microsoft.com/office/powerpoint/2010/main" val="216971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30</a:t>
            </a:fld>
            <a:endParaRPr lang="en-US"/>
          </a:p>
        </p:txBody>
      </p:sp>
    </p:spTree>
    <p:extLst>
      <p:ext uri="{BB962C8B-B14F-4D97-AF65-F5344CB8AC3E}">
        <p14:creationId xmlns:p14="http://schemas.microsoft.com/office/powerpoint/2010/main" val="3019417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31</a:t>
            </a:fld>
            <a:endParaRPr lang="en-US"/>
          </a:p>
        </p:txBody>
      </p:sp>
    </p:spTree>
    <p:extLst>
      <p:ext uri="{BB962C8B-B14F-4D97-AF65-F5344CB8AC3E}">
        <p14:creationId xmlns:p14="http://schemas.microsoft.com/office/powerpoint/2010/main" val="3982126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32</a:t>
            </a:fld>
            <a:endParaRPr lang="en-US"/>
          </a:p>
        </p:txBody>
      </p:sp>
    </p:spTree>
    <p:extLst>
      <p:ext uri="{BB962C8B-B14F-4D97-AF65-F5344CB8AC3E}">
        <p14:creationId xmlns:p14="http://schemas.microsoft.com/office/powerpoint/2010/main" val="971289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err="1"/>
              <a:t>Rups</a:t>
            </a:r>
            <a:r>
              <a:rPr lang="en-US" dirty="0"/>
              <a:t> introduces</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33</a:t>
            </a:fld>
            <a:endParaRPr lang="en-US"/>
          </a:p>
        </p:txBody>
      </p:sp>
    </p:spTree>
    <p:extLst>
      <p:ext uri="{BB962C8B-B14F-4D97-AF65-F5344CB8AC3E}">
        <p14:creationId xmlns:p14="http://schemas.microsoft.com/office/powerpoint/2010/main" val="254393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39</a:t>
            </a:fld>
            <a:endParaRPr lang="en-US"/>
          </a:p>
        </p:txBody>
      </p:sp>
    </p:spTree>
    <p:extLst>
      <p:ext uri="{BB962C8B-B14F-4D97-AF65-F5344CB8AC3E}">
        <p14:creationId xmlns:p14="http://schemas.microsoft.com/office/powerpoint/2010/main" val="2744857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987871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167370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47</a:t>
            </a:fld>
            <a:endParaRPr lang="en-US"/>
          </a:p>
        </p:txBody>
      </p:sp>
    </p:spTree>
    <p:extLst>
      <p:ext uri="{BB962C8B-B14F-4D97-AF65-F5344CB8AC3E}">
        <p14:creationId xmlns:p14="http://schemas.microsoft.com/office/powerpoint/2010/main" val="1562722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Dennis</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a:t>
            </a:fld>
            <a:endParaRPr lang="en-US"/>
          </a:p>
        </p:txBody>
      </p:sp>
    </p:spTree>
    <p:extLst>
      <p:ext uri="{BB962C8B-B14F-4D97-AF65-F5344CB8AC3E}">
        <p14:creationId xmlns:p14="http://schemas.microsoft.com/office/powerpoint/2010/main" val="3988898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49</a:t>
            </a:fld>
            <a:endParaRPr lang="en-US"/>
          </a:p>
        </p:txBody>
      </p:sp>
    </p:spTree>
    <p:extLst>
      <p:ext uri="{BB962C8B-B14F-4D97-AF65-F5344CB8AC3E}">
        <p14:creationId xmlns:p14="http://schemas.microsoft.com/office/powerpoint/2010/main" val="1386881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err="1"/>
              <a:t>Rups</a:t>
            </a:r>
            <a:r>
              <a:rPr lang="en-US" dirty="0"/>
              <a:t> introduces</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52</a:t>
            </a:fld>
            <a:endParaRPr lang="en-US"/>
          </a:p>
        </p:txBody>
      </p:sp>
    </p:spTree>
    <p:extLst>
      <p:ext uri="{BB962C8B-B14F-4D97-AF65-F5344CB8AC3E}">
        <p14:creationId xmlns:p14="http://schemas.microsoft.com/office/powerpoint/2010/main" val="3024257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936084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M Lock</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59</a:t>
            </a:fld>
            <a:endParaRPr lang="en-US"/>
          </a:p>
        </p:txBody>
      </p:sp>
    </p:spTree>
    <p:extLst>
      <p:ext uri="{BB962C8B-B14F-4D97-AF65-F5344CB8AC3E}">
        <p14:creationId xmlns:p14="http://schemas.microsoft.com/office/powerpoint/2010/main" val="385897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M Lock</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60</a:t>
            </a:fld>
            <a:endParaRPr lang="en-US"/>
          </a:p>
        </p:txBody>
      </p:sp>
    </p:spTree>
    <p:extLst>
      <p:ext uri="{BB962C8B-B14F-4D97-AF65-F5344CB8AC3E}">
        <p14:creationId xmlns:p14="http://schemas.microsoft.com/office/powerpoint/2010/main" val="3683184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M Lock</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61</a:t>
            </a:fld>
            <a:endParaRPr lang="en-US"/>
          </a:p>
        </p:txBody>
      </p:sp>
    </p:spTree>
    <p:extLst>
      <p:ext uri="{BB962C8B-B14F-4D97-AF65-F5344CB8AC3E}">
        <p14:creationId xmlns:p14="http://schemas.microsoft.com/office/powerpoint/2010/main" val="2036396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62</a:t>
            </a:fld>
            <a:endParaRPr lang="en-US"/>
          </a:p>
        </p:txBody>
      </p:sp>
    </p:spTree>
    <p:extLst>
      <p:ext uri="{BB962C8B-B14F-4D97-AF65-F5344CB8AC3E}">
        <p14:creationId xmlns:p14="http://schemas.microsoft.com/office/powerpoint/2010/main" val="3659226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err="1"/>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63</a:t>
            </a:fld>
            <a:endParaRPr lang="en-US"/>
          </a:p>
        </p:txBody>
      </p:sp>
    </p:spTree>
    <p:extLst>
      <p:ext uri="{BB962C8B-B14F-4D97-AF65-F5344CB8AC3E}">
        <p14:creationId xmlns:p14="http://schemas.microsoft.com/office/powerpoint/2010/main" val="2088347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err="1"/>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a:t>
            </a:fld>
            <a:endParaRPr lang="en-US"/>
          </a:p>
        </p:txBody>
      </p:sp>
    </p:spTree>
    <p:extLst>
      <p:ext uri="{BB962C8B-B14F-4D97-AF65-F5344CB8AC3E}">
        <p14:creationId xmlns:p14="http://schemas.microsoft.com/office/powerpoint/2010/main" val="30211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err="1"/>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a:t>
            </a:fld>
            <a:endParaRPr lang="en-US"/>
          </a:p>
        </p:txBody>
      </p:sp>
    </p:spTree>
    <p:extLst>
      <p:ext uri="{BB962C8B-B14F-4D97-AF65-F5344CB8AC3E}">
        <p14:creationId xmlns:p14="http://schemas.microsoft.com/office/powerpoint/2010/main" val="290208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err="1"/>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a:t>
            </a:fld>
            <a:endParaRPr lang="en-US"/>
          </a:p>
        </p:txBody>
      </p:sp>
    </p:spTree>
    <p:extLst>
      <p:ext uri="{BB962C8B-B14F-4D97-AF65-F5344CB8AC3E}">
        <p14:creationId xmlns:p14="http://schemas.microsoft.com/office/powerpoint/2010/main" val="3051997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Patti</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9</a:t>
            </a:fld>
            <a:endParaRPr lang="en-US"/>
          </a:p>
        </p:txBody>
      </p:sp>
    </p:spTree>
    <p:extLst>
      <p:ext uri="{BB962C8B-B14F-4D97-AF65-F5344CB8AC3E}">
        <p14:creationId xmlns:p14="http://schemas.microsoft.com/office/powerpoint/2010/main" val="249034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a:t>Patti</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10</a:t>
            </a:fld>
            <a:endParaRPr lang="en-US"/>
          </a:p>
        </p:txBody>
      </p:sp>
    </p:spTree>
    <p:extLst>
      <p:ext uri="{BB962C8B-B14F-4D97-AF65-F5344CB8AC3E}">
        <p14:creationId xmlns:p14="http://schemas.microsoft.com/office/powerpoint/2010/main" val="3201963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 y="700088"/>
            <a:ext cx="6203950" cy="3490912"/>
          </a:xfrm>
        </p:spPr>
      </p:sp>
      <p:sp>
        <p:nvSpPr>
          <p:cNvPr id="3" name="Notes Placeholder 2"/>
          <p:cNvSpPr>
            <a:spLocks noGrp="1"/>
          </p:cNvSpPr>
          <p:nvPr>
            <p:ph type="body" idx="1"/>
          </p:nvPr>
        </p:nvSpPr>
        <p:spPr/>
        <p:txBody>
          <a:bodyPr>
            <a:normAutofit/>
          </a:bodyPr>
          <a:lstStyle/>
          <a:p>
            <a:r>
              <a:rPr lang="en-US" dirty="0" err="1"/>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11</a:t>
            </a:fld>
            <a:endParaRPr lang="en-US"/>
          </a:p>
        </p:txBody>
      </p:sp>
    </p:spTree>
    <p:extLst>
      <p:ext uri="{BB962C8B-B14F-4D97-AF65-F5344CB8AC3E}">
        <p14:creationId xmlns:p14="http://schemas.microsoft.com/office/powerpoint/2010/main" val="3575674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B648FE-2D5A-45AB-95EB-9243473478A6}" type="datetimeFigureOut">
              <a:rPr lang="en-US" smtClean="0"/>
              <a:pPr/>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648FE-2D5A-45AB-95EB-9243473478A6}" type="datetimeFigureOut">
              <a:rPr lang="en-US" smtClean="0"/>
              <a:pPr/>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648FE-2D5A-45AB-95EB-9243473478A6}" type="datetimeFigureOut">
              <a:rPr lang="en-US" smtClean="0"/>
              <a:pPr/>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B648FE-2D5A-45AB-95EB-9243473478A6}" type="datetimeFigureOut">
              <a:rPr lang="en-US" smtClean="0"/>
              <a:pPr/>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B648FE-2D5A-45AB-95EB-9243473478A6}" type="datetimeFigureOut">
              <a:rPr lang="en-US" smtClean="0"/>
              <a:pPr/>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B648FE-2D5A-45AB-95EB-9243473478A6}" type="datetimeFigureOut">
              <a:rPr lang="en-US" smtClean="0"/>
              <a:pPr/>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B648FE-2D5A-45AB-95EB-9243473478A6}" type="datetimeFigureOut">
              <a:rPr lang="en-US" smtClean="0"/>
              <a:pPr/>
              <a:t>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B648FE-2D5A-45AB-95EB-9243473478A6}" type="datetimeFigureOut">
              <a:rPr lang="en-US" smtClean="0"/>
              <a:pPr/>
              <a:t>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8FE-2D5A-45AB-95EB-9243473478A6}" type="datetimeFigureOut">
              <a:rPr lang="en-US" smtClean="0"/>
              <a:pPr/>
              <a:t>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8FE-2D5A-45AB-95EB-9243473478A6}" type="datetimeFigureOut">
              <a:rPr lang="en-US" smtClean="0"/>
              <a:pPr/>
              <a:t>5/20/19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9D69-0360-4691-8F93-E287426D22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3.jpeg"/><Relationship Id="rId3" Type="http://schemas.openxmlformats.org/officeDocument/2006/relationships/image" Target="../media/image10.jpeg"/><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notesSlide" Target="../notesSlides/notesSlide17.xml"/><Relationship Id="rId16" Type="http://schemas.openxmlformats.org/officeDocument/2006/relationships/image" Target="../media/image23.jpeg"/><Relationship Id="rId20" Type="http://schemas.openxmlformats.org/officeDocument/2006/relationships/image" Target="../media/image27.jpeg"/><Relationship Id="rId29"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2.jpeg"/><Relationship Id="rId15" Type="http://schemas.openxmlformats.org/officeDocument/2006/relationships/image" Target="../media/image22.jpeg"/><Relationship Id="rId23" Type="http://schemas.openxmlformats.org/officeDocument/2006/relationships/image" Target="../media/image30.jpeg"/><Relationship Id="rId28" Type="http://schemas.openxmlformats.org/officeDocument/2006/relationships/image" Target="../media/image35.emf"/><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eg"/><Relationship Id="rId27" Type="http://schemas.openxmlformats.org/officeDocument/2006/relationships/image" Target="../media/image34.jpeg"/></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10.jpeg"/><Relationship Id="rId18" Type="http://schemas.openxmlformats.org/officeDocument/2006/relationships/image" Target="../media/image19.jpeg"/><Relationship Id="rId26" Type="http://schemas.openxmlformats.org/officeDocument/2006/relationships/image" Target="../media/image23.jpeg"/><Relationship Id="rId3" Type="http://schemas.openxmlformats.org/officeDocument/2006/relationships/image" Target="../media/image33.jpeg"/><Relationship Id="rId21" Type="http://schemas.openxmlformats.org/officeDocument/2006/relationships/image" Target="../media/image24.jpeg"/><Relationship Id="rId7" Type="http://schemas.openxmlformats.org/officeDocument/2006/relationships/image" Target="../media/image13.jpeg"/><Relationship Id="rId12" Type="http://schemas.openxmlformats.org/officeDocument/2006/relationships/image" Target="../media/image11.jpeg"/><Relationship Id="rId17" Type="http://schemas.openxmlformats.org/officeDocument/2006/relationships/image" Target="../media/image20.jpeg"/><Relationship Id="rId25" Type="http://schemas.openxmlformats.org/officeDocument/2006/relationships/image" Target="../media/image22.jpeg"/><Relationship Id="rId2" Type="http://schemas.openxmlformats.org/officeDocument/2006/relationships/notesSlide" Target="../notesSlides/notesSlide18.xml"/><Relationship Id="rId16" Type="http://schemas.openxmlformats.org/officeDocument/2006/relationships/image" Target="../media/image25.jpeg"/><Relationship Id="rId20" Type="http://schemas.openxmlformats.org/officeDocument/2006/relationships/image" Target="../media/image16.jpe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17.jpeg"/><Relationship Id="rId24" Type="http://schemas.openxmlformats.org/officeDocument/2006/relationships/image" Target="../media/image21.jpeg"/><Relationship Id="rId5" Type="http://schemas.openxmlformats.org/officeDocument/2006/relationships/image" Target="../media/image14.jpeg"/><Relationship Id="rId15" Type="http://schemas.openxmlformats.org/officeDocument/2006/relationships/image" Target="../media/image27.jpeg"/><Relationship Id="rId23" Type="http://schemas.openxmlformats.org/officeDocument/2006/relationships/image" Target="../media/image18.jpeg"/><Relationship Id="rId28" Type="http://schemas.openxmlformats.org/officeDocument/2006/relationships/image" Target="../media/image34.jpeg"/><Relationship Id="rId10" Type="http://schemas.openxmlformats.org/officeDocument/2006/relationships/image" Target="../media/image12.jpeg"/><Relationship Id="rId19" Type="http://schemas.openxmlformats.org/officeDocument/2006/relationships/image" Target="../media/image26.jpeg"/><Relationship Id="rId4" Type="http://schemas.openxmlformats.org/officeDocument/2006/relationships/image" Target="../media/image36.jpeg"/><Relationship Id="rId9" Type="http://schemas.openxmlformats.org/officeDocument/2006/relationships/image" Target="../media/image30.jpeg"/><Relationship Id="rId14" Type="http://schemas.openxmlformats.org/officeDocument/2006/relationships/image" Target="../media/image31.jpeg"/><Relationship Id="rId22" Type="http://schemas.openxmlformats.org/officeDocument/2006/relationships/image" Target="../media/image15.jpeg"/><Relationship Id="rId27" Type="http://schemas.openxmlformats.org/officeDocument/2006/relationships/image" Target="../media/image32.jpeg"/><Relationship Id="rId30"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hyperlink" Target="http://www.lock5stat.com/statkey"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45.xml.rels><?xml version="1.0" encoding="UTF-8" standalone="yes"?>
<Relationships xmlns="http://schemas.openxmlformats.org/package/2006/relationships"><Relationship Id="rId2" Type="http://schemas.openxmlformats.org/officeDocument/2006/relationships/hyperlink" Target="http://www.lock5stat.com/statkey"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www.youtube.com/watch?v=p3Uos2fzIJ0" TargetMode="External"/><Relationship Id="rId1" Type="http://schemas.openxmlformats.org/officeDocument/2006/relationships/slideLayout" Target="../slideLayouts/slideLayout6.xml"/><Relationship Id="rId4" Type="http://schemas.openxmlformats.org/officeDocument/2006/relationships/hyperlink" Target="http://ssrn.com/abstract=1592456"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mailto:klm47@psu.edu" TargetMode="External"/><Relationship Id="rId2" Type="http://schemas.openxmlformats.org/officeDocument/2006/relationships/hyperlink" Target="mailto:plock@stlawu.edu" TargetMode="External"/><Relationship Id="rId1" Type="http://schemas.openxmlformats.org/officeDocument/2006/relationships/slideLayout" Target="../slideLayouts/slideLayout7.xml"/><Relationship Id="rId4" Type="http://schemas.openxmlformats.org/officeDocument/2006/relationships/hyperlink" Target="http://www.lock5sta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lock5stat.com/statkey"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533401"/>
            <a:ext cx="8458200" cy="2914651"/>
          </a:xfrm>
        </p:spPr>
        <p:txBody>
          <a:bodyPr>
            <a:noAutofit/>
          </a:bodyPr>
          <a:lstStyle/>
          <a:p>
            <a:r>
              <a:rPr lang="en-US" sz="5400" b="1" dirty="0"/>
              <a:t>Teaching with </a:t>
            </a:r>
            <a:br>
              <a:rPr lang="en-US" sz="5400" b="1" dirty="0"/>
            </a:br>
            <a:r>
              <a:rPr lang="en-US" sz="5400" b="1" dirty="0"/>
              <a:t>Simulation-Based Inference, </a:t>
            </a:r>
            <a:br>
              <a:rPr lang="en-US" sz="5400" b="1" dirty="0"/>
            </a:br>
            <a:r>
              <a:rPr lang="en-US" sz="5400" b="1" dirty="0"/>
              <a:t>for Beginners</a:t>
            </a:r>
          </a:p>
        </p:txBody>
      </p:sp>
      <p:sp>
        <p:nvSpPr>
          <p:cNvPr id="3" name="Subtitle 2"/>
          <p:cNvSpPr>
            <a:spLocks noGrp="1"/>
          </p:cNvSpPr>
          <p:nvPr>
            <p:ph type="subTitle" idx="1"/>
          </p:nvPr>
        </p:nvSpPr>
        <p:spPr>
          <a:xfrm>
            <a:off x="2057400" y="3733800"/>
            <a:ext cx="8382000" cy="2667000"/>
          </a:xfrm>
        </p:spPr>
        <p:txBody>
          <a:bodyPr>
            <a:normAutofit fontScale="92500" lnSpcReduction="10000"/>
          </a:bodyPr>
          <a:lstStyle/>
          <a:p>
            <a:r>
              <a:rPr lang="en-US" sz="2800" dirty="0">
                <a:solidFill>
                  <a:schemeClr val="tx1">
                    <a:lumMod val="85000"/>
                    <a:lumOff val="15000"/>
                  </a:schemeClr>
                </a:solidFill>
              </a:rPr>
              <a:t>Robin H Lock, St. Lawrence University</a:t>
            </a:r>
          </a:p>
          <a:p>
            <a:r>
              <a:rPr lang="en-US" sz="2800" dirty="0">
                <a:solidFill>
                  <a:schemeClr val="tx1">
                    <a:lumMod val="85000"/>
                    <a:lumOff val="15000"/>
                  </a:schemeClr>
                </a:solidFill>
              </a:rPr>
              <a:t>Patti Frazer Lock, St. Lawrence University</a:t>
            </a:r>
          </a:p>
          <a:p>
            <a:r>
              <a:rPr lang="en-US" sz="2800" dirty="0">
                <a:solidFill>
                  <a:schemeClr val="tx1">
                    <a:lumMod val="85000"/>
                    <a:lumOff val="15000"/>
                  </a:schemeClr>
                </a:solidFill>
              </a:rPr>
              <a:t>Kari Lock Morgan, Penn State University</a:t>
            </a:r>
          </a:p>
          <a:p>
            <a:endParaRPr lang="en-US" sz="2800" dirty="0">
              <a:solidFill>
                <a:schemeClr val="tx1">
                  <a:lumMod val="85000"/>
                  <a:lumOff val="15000"/>
                </a:schemeClr>
              </a:solidFill>
            </a:endParaRPr>
          </a:p>
          <a:p>
            <a:r>
              <a:rPr lang="en-US" sz="2800" dirty="0">
                <a:solidFill>
                  <a:schemeClr val="tx1">
                    <a:lumMod val="85000"/>
                    <a:lumOff val="15000"/>
                  </a:schemeClr>
                </a:solidFill>
              </a:rPr>
              <a:t>USCOTS</a:t>
            </a:r>
          </a:p>
          <a:p>
            <a:r>
              <a:rPr lang="en-US" sz="2800" dirty="0">
                <a:solidFill>
                  <a:schemeClr val="tx1">
                    <a:lumMod val="85000"/>
                    <a:lumOff val="15000"/>
                  </a:schemeClr>
                </a:solidFill>
              </a:rPr>
              <a:t>May 2019</a:t>
            </a:r>
          </a:p>
        </p:txBody>
      </p:sp>
      <p:sp>
        <p:nvSpPr>
          <p:cNvPr id="4" name="Rectangle 3"/>
          <p:cNvSpPr/>
          <p:nvPr/>
        </p:nvSpPr>
        <p:spPr>
          <a:xfrm>
            <a:off x="1905000" y="457200"/>
            <a:ext cx="8305800" cy="304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304800"/>
            <a:ext cx="8229600" cy="1219200"/>
          </a:xfrm>
        </p:spPr>
        <p:txBody>
          <a:bodyPr>
            <a:noAutofit/>
          </a:bodyPr>
          <a:lstStyle/>
          <a:p>
            <a:pPr>
              <a:spcBef>
                <a:spcPts val="600"/>
              </a:spcBef>
            </a:pPr>
            <a:r>
              <a:rPr lang="en-US" sz="6600" b="1" dirty="0">
                <a:solidFill>
                  <a:srgbClr val="C00000"/>
                </a:solidFill>
              </a:rPr>
              <a:t>Sampling  Distribution:</a:t>
            </a:r>
          </a:p>
          <a:p>
            <a:pPr>
              <a:spcBef>
                <a:spcPts val="600"/>
              </a:spcBef>
            </a:pPr>
            <a:r>
              <a:rPr lang="en-US" sz="6600" b="1" dirty="0">
                <a:solidFill>
                  <a:srgbClr val="C00000"/>
                </a:solidFill>
              </a:rPr>
              <a:t>Big Problem!!</a:t>
            </a:r>
          </a:p>
        </p:txBody>
      </p:sp>
      <p:sp>
        <p:nvSpPr>
          <p:cNvPr id="5" name="TextBox 4"/>
          <p:cNvSpPr txBox="1"/>
          <p:nvPr/>
        </p:nvSpPr>
        <p:spPr>
          <a:xfrm>
            <a:off x="2133600" y="2550856"/>
            <a:ext cx="8229600" cy="2554545"/>
          </a:xfrm>
          <a:prstGeom prst="rect">
            <a:avLst/>
          </a:prstGeom>
          <a:noFill/>
        </p:spPr>
        <p:txBody>
          <a:bodyPr wrap="square" rtlCol="0">
            <a:spAutoFit/>
          </a:bodyPr>
          <a:lstStyle/>
          <a:p>
            <a:pPr algn="ctr"/>
            <a:r>
              <a:rPr lang="en-US" sz="4000" dirty="0"/>
              <a:t>In order to create a sampling distribution, we need to already know the population parameter or be able to take thousands of samples!</a:t>
            </a:r>
          </a:p>
        </p:txBody>
      </p:sp>
      <p:sp>
        <p:nvSpPr>
          <p:cNvPr id="4" name="TextBox 3">
            <a:extLst>
              <a:ext uri="{FF2B5EF4-FFF2-40B4-BE49-F238E27FC236}">
                <a16:creationId xmlns:a16="http://schemas.microsoft.com/office/drawing/2014/main" id="{F0ECA3D9-DA8E-4C45-BFB4-AC7D97520A91}"/>
              </a:ext>
            </a:extLst>
          </p:cNvPr>
          <p:cNvSpPr txBox="1"/>
          <p:nvPr/>
        </p:nvSpPr>
        <p:spPr>
          <a:xfrm>
            <a:off x="3276600" y="5410201"/>
            <a:ext cx="5943600" cy="830997"/>
          </a:xfrm>
          <a:prstGeom prst="rect">
            <a:avLst/>
          </a:prstGeom>
          <a:noFill/>
        </p:spPr>
        <p:txBody>
          <a:bodyPr wrap="square" rtlCol="0">
            <a:spAutoFit/>
          </a:bodyPr>
          <a:lstStyle/>
          <a:p>
            <a:r>
              <a:rPr lang="en-US" sz="4800" i="1" dirty="0"/>
              <a:t>Not helpful in real life!!</a:t>
            </a:r>
          </a:p>
        </p:txBody>
      </p:sp>
    </p:spTree>
    <p:extLst>
      <p:ext uri="{BB962C8B-B14F-4D97-AF65-F5344CB8AC3E}">
        <p14:creationId xmlns:p14="http://schemas.microsoft.com/office/powerpoint/2010/main" val="312899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762000"/>
            <a:ext cx="7239000" cy="1446550"/>
          </a:xfrm>
          <a:prstGeom prst="rect">
            <a:avLst/>
          </a:prstGeom>
          <a:noFill/>
        </p:spPr>
        <p:txBody>
          <a:bodyPr wrap="square" rtlCol="0">
            <a:spAutoFit/>
          </a:bodyPr>
          <a:lstStyle/>
          <a:p>
            <a:pPr algn="ctr"/>
            <a:r>
              <a:rPr lang="en-US" sz="4400" b="1" u="sng" dirty="0"/>
              <a:t>Key Concept</a:t>
            </a:r>
            <a:r>
              <a:rPr lang="en-US" sz="4400" b="1" dirty="0"/>
              <a:t>:  </a:t>
            </a:r>
          </a:p>
          <a:p>
            <a:pPr algn="ctr"/>
            <a:r>
              <a:rPr lang="en-US" sz="4400" b="1" dirty="0"/>
              <a:t>Variability in Sample Statistics</a:t>
            </a:r>
          </a:p>
        </p:txBody>
      </p:sp>
      <p:sp>
        <p:nvSpPr>
          <p:cNvPr id="3" name="TextBox 2">
            <a:extLst>
              <a:ext uri="{FF2B5EF4-FFF2-40B4-BE49-F238E27FC236}">
                <a16:creationId xmlns:a16="http://schemas.microsoft.com/office/drawing/2014/main" id="{7BE6BA1D-0E04-46F7-8596-347D5F29A473}"/>
              </a:ext>
            </a:extLst>
          </p:cNvPr>
          <p:cNvSpPr txBox="1"/>
          <p:nvPr/>
        </p:nvSpPr>
        <p:spPr>
          <a:xfrm>
            <a:off x="2133600" y="2667000"/>
            <a:ext cx="8077200"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800" b="1" u="sng" dirty="0"/>
              <a:t>Overview for Today</a:t>
            </a:r>
            <a:r>
              <a:rPr lang="en-US" sz="3200" dirty="0"/>
              <a:t>:  </a:t>
            </a:r>
          </a:p>
          <a:p>
            <a:endParaRPr lang="en-US" sz="1200" dirty="0"/>
          </a:p>
          <a:p>
            <a:r>
              <a:rPr lang="en-US" sz="3600" dirty="0"/>
              <a:t>Two </a:t>
            </a:r>
            <a:r>
              <a:rPr lang="en-US" sz="3600" u="sng" dirty="0"/>
              <a:t>simulated</a:t>
            </a:r>
            <a:r>
              <a:rPr lang="en-US" sz="3600" dirty="0"/>
              <a:t> distributions for a statistic</a:t>
            </a:r>
          </a:p>
          <a:p>
            <a:endParaRPr lang="en-US" sz="1200" dirty="0"/>
          </a:p>
          <a:p>
            <a:pPr marL="457200" indent="-457200">
              <a:buFont typeface="Arial" panose="020B0604020202020204" pitchFamily="34" charset="0"/>
              <a:buChar char="•"/>
            </a:pPr>
            <a:r>
              <a:rPr lang="en-US" sz="3600" dirty="0"/>
              <a:t>Emphasize the key concept of variability</a:t>
            </a:r>
          </a:p>
          <a:p>
            <a:endParaRPr lang="en-US" sz="1200" dirty="0"/>
          </a:p>
          <a:p>
            <a:pPr marL="457200" indent="-457200">
              <a:buFont typeface="Arial" panose="020B0604020202020204" pitchFamily="34" charset="0"/>
              <a:buChar char="•"/>
            </a:pPr>
            <a:r>
              <a:rPr lang="en-US" sz="3600" dirty="0"/>
              <a:t>Are extremely useful in doing statistics</a:t>
            </a:r>
          </a:p>
        </p:txBody>
      </p:sp>
    </p:spTree>
    <p:extLst>
      <p:ext uri="{BB962C8B-B14F-4D97-AF65-F5344CB8AC3E}">
        <p14:creationId xmlns:p14="http://schemas.microsoft.com/office/powerpoint/2010/main" val="82410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1295401"/>
            <a:ext cx="8229600" cy="2554545"/>
          </a:xfrm>
          <a:prstGeom prst="rect">
            <a:avLst/>
          </a:prstGeom>
          <a:noFill/>
        </p:spPr>
        <p:txBody>
          <a:bodyPr wrap="square" rtlCol="0">
            <a:spAutoFit/>
          </a:bodyPr>
          <a:lstStyle/>
          <a:p>
            <a:pPr marL="457200" indent="-457200">
              <a:buFont typeface="Arial" panose="020B0604020202020204" pitchFamily="34" charset="0"/>
              <a:buChar char="•"/>
            </a:pPr>
            <a:r>
              <a:rPr lang="en-US" sz="4000" dirty="0"/>
              <a:t>Created using only the sample data</a:t>
            </a:r>
          </a:p>
          <a:p>
            <a:pPr marL="457200" indent="-457200">
              <a:buFont typeface="Arial" panose="020B0604020202020204" pitchFamily="34" charset="0"/>
              <a:buChar char="•"/>
            </a:pPr>
            <a:r>
              <a:rPr lang="en-US" sz="4000" dirty="0"/>
              <a:t>Centered at the sample statistic</a:t>
            </a:r>
          </a:p>
          <a:p>
            <a:pPr marL="457200" indent="-457200">
              <a:buFont typeface="Arial" panose="020B0604020202020204" pitchFamily="34" charset="0"/>
              <a:buChar char="•"/>
            </a:pPr>
            <a:r>
              <a:rPr lang="en-US" sz="4000" dirty="0"/>
              <a:t>Bell-shaped</a:t>
            </a:r>
          </a:p>
          <a:p>
            <a:pPr marL="457200" indent="-457200">
              <a:buFont typeface="Arial" panose="020B0604020202020204" pitchFamily="34" charset="0"/>
              <a:buChar char="•"/>
            </a:pPr>
            <a:r>
              <a:rPr lang="en-US" sz="4000" dirty="0"/>
              <a:t>Same Variability/Standard Error !!!</a:t>
            </a:r>
            <a:endParaRPr lang="en-US" sz="2800" dirty="0"/>
          </a:p>
        </p:txBody>
      </p:sp>
      <p:sp>
        <p:nvSpPr>
          <p:cNvPr id="6" name="TextBox 5">
            <a:extLst>
              <a:ext uri="{FF2B5EF4-FFF2-40B4-BE49-F238E27FC236}">
                <a16:creationId xmlns:a16="http://schemas.microsoft.com/office/drawing/2014/main" id="{27A55FBC-4264-4CB8-8E32-BF1440B3F3B8}"/>
              </a:ext>
            </a:extLst>
          </p:cNvPr>
          <p:cNvSpPr txBox="1"/>
          <p:nvPr/>
        </p:nvSpPr>
        <p:spPr>
          <a:xfrm>
            <a:off x="2209800" y="304801"/>
            <a:ext cx="7620000" cy="830997"/>
          </a:xfrm>
          <a:prstGeom prst="rect">
            <a:avLst/>
          </a:prstGeom>
          <a:noFill/>
        </p:spPr>
        <p:txBody>
          <a:bodyPr wrap="square" rtlCol="0">
            <a:spAutoFit/>
          </a:bodyPr>
          <a:lstStyle/>
          <a:p>
            <a:pPr algn="ctr"/>
            <a:r>
              <a:rPr lang="en-US" sz="4800" b="1" dirty="0">
                <a:solidFill>
                  <a:srgbClr val="C00000"/>
                </a:solidFill>
              </a:rPr>
              <a:t>Simulated Distribution #1</a:t>
            </a:r>
          </a:p>
        </p:txBody>
      </p:sp>
      <p:sp>
        <p:nvSpPr>
          <p:cNvPr id="7" name="TextBox 6">
            <a:extLst>
              <a:ext uri="{FF2B5EF4-FFF2-40B4-BE49-F238E27FC236}">
                <a16:creationId xmlns:a16="http://schemas.microsoft.com/office/drawing/2014/main" id="{47F8380E-222F-4B92-9DF0-A66974FC5A01}"/>
              </a:ext>
            </a:extLst>
          </p:cNvPr>
          <p:cNvSpPr txBox="1"/>
          <p:nvPr/>
        </p:nvSpPr>
        <p:spPr>
          <a:xfrm>
            <a:off x="2133600" y="4114800"/>
            <a:ext cx="7620000" cy="1446550"/>
          </a:xfrm>
          <a:prstGeom prst="rect">
            <a:avLst/>
          </a:prstGeom>
          <a:noFill/>
        </p:spPr>
        <p:txBody>
          <a:bodyPr wrap="square" rtlCol="0">
            <a:spAutoFit/>
          </a:bodyPr>
          <a:lstStyle/>
          <a:p>
            <a:pPr algn="ctr"/>
            <a:r>
              <a:rPr lang="en-US" sz="4800" b="1" dirty="0">
                <a:solidFill>
                  <a:srgbClr val="C00000"/>
                </a:solidFill>
              </a:rPr>
              <a:t>Bootstrap Distribution</a:t>
            </a:r>
          </a:p>
          <a:p>
            <a:pPr algn="ctr"/>
            <a:r>
              <a:rPr lang="en-US" sz="4000" b="1" dirty="0">
                <a:solidFill>
                  <a:srgbClr val="C00000"/>
                </a:solidFill>
              </a:rPr>
              <a:t>(for Confidence Intervals)</a:t>
            </a:r>
            <a:endParaRPr lang="en-US" sz="4000" dirty="0"/>
          </a:p>
        </p:txBody>
      </p:sp>
    </p:spTree>
    <p:extLst>
      <p:ext uri="{BB962C8B-B14F-4D97-AF65-F5344CB8AC3E}">
        <p14:creationId xmlns:p14="http://schemas.microsoft.com/office/powerpoint/2010/main" val="255140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1200" y="1447801"/>
            <a:ext cx="8534400" cy="2800767"/>
          </a:xfrm>
          <a:prstGeom prst="rect">
            <a:avLst/>
          </a:prstGeom>
          <a:noFill/>
        </p:spPr>
        <p:txBody>
          <a:bodyPr wrap="square" rtlCol="0">
            <a:spAutoFit/>
          </a:bodyPr>
          <a:lstStyle/>
          <a:p>
            <a:pPr marL="457200" indent="-457200">
              <a:buFont typeface="Arial" panose="020B0604020202020204" pitchFamily="34" charset="0"/>
              <a:buChar char="•"/>
            </a:pPr>
            <a:r>
              <a:rPr lang="en-US" sz="3600" dirty="0"/>
              <a:t>Created assuming a null hypothesis is true</a:t>
            </a:r>
          </a:p>
          <a:p>
            <a:pPr marL="457200" indent="-457200">
              <a:buFont typeface="Arial" panose="020B0604020202020204" pitchFamily="34" charset="0"/>
              <a:buChar char="•"/>
            </a:pPr>
            <a:r>
              <a:rPr lang="en-US" sz="3600" dirty="0"/>
              <a:t>Centered at the null hypothesis value</a:t>
            </a:r>
          </a:p>
          <a:p>
            <a:pPr marL="457200" indent="-457200">
              <a:buFont typeface="Arial" panose="020B0604020202020204" pitchFamily="34" charset="0"/>
              <a:buChar char="•"/>
            </a:pPr>
            <a:r>
              <a:rPr lang="en-US" sz="3600" dirty="0"/>
              <a:t>Bell-shaped</a:t>
            </a:r>
          </a:p>
          <a:p>
            <a:pPr marL="457200" indent="-457200">
              <a:buFont typeface="Arial" panose="020B0604020202020204" pitchFamily="34" charset="0"/>
              <a:buChar char="•"/>
            </a:pPr>
            <a:r>
              <a:rPr lang="en-US" sz="3600" dirty="0"/>
              <a:t>Same Variability/Standard Error !!! </a:t>
            </a:r>
            <a:r>
              <a:rPr lang="en-US" sz="3200" dirty="0"/>
              <a:t>(assuming the null hypothesis is true)</a:t>
            </a:r>
          </a:p>
        </p:txBody>
      </p:sp>
      <p:sp>
        <p:nvSpPr>
          <p:cNvPr id="6" name="TextBox 5">
            <a:extLst>
              <a:ext uri="{FF2B5EF4-FFF2-40B4-BE49-F238E27FC236}">
                <a16:creationId xmlns:a16="http://schemas.microsoft.com/office/drawing/2014/main" id="{27A55FBC-4264-4CB8-8E32-BF1440B3F3B8}"/>
              </a:ext>
            </a:extLst>
          </p:cNvPr>
          <p:cNvSpPr txBox="1"/>
          <p:nvPr/>
        </p:nvSpPr>
        <p:spPr>
          <a:xfrm>
            <a:off x="2209800" y="304801"/>
            <a:ext cx="7620000" cy="830997"/>
          </a:xfrm>
          <a:prstGeom prst="rect">
            <a:avLst/>
          </a:prstGeom>
          <a:noFill/>
        </p:spPr>
        <p:txBody>
          <a:bodyPr wrap="square" rtlCol="0">
            <a:spAutoFit/>
          </a:bodyPr>
          <a:lstStyle/>
          <a:p>
            <a:pPr algn="ctr"/>
            <a:r>
              <a:rPr lang="en-US" sz="4800" b="1" dirty="0">
                <a:solidFill>
                  <a:srgbClr val="C00000"/>
                </a:solidFill>
              </a:rPr>
              <a:t>Simulated Distribution #2</a:t>
            </a:r>
          </a:p>
        </p:txBody>
      </p:sp>
      <p:sp>
        <p:nvSpPr>
          <p:cNvPr id="4" name="TextBox 3">
            <a:extLst>
              <a:ext uri="{FF2B5EF4-FFF2-40B4-BE49-F238E27FC236}">
                <a16:creationId xmlns:a16="http://schemas.microsoft.com/office/drawing/2014/main" id="{52F98FA0-084E-41A5-834F-59AFA25F2DA4}"/>
              </a:ext>
            </a:extLst>
          </p:cNvPr>
          <p:cNvSpPr txBox="1"/>
          <p:nvPr/>
        </p:nvSpPr>
        <p:spPr>
          <a:xfrm>
            <a:off x="2133600" y="4686925"/>
            <a:ext cx="7620000" cy="1446550"/>
          </a:xfrm>
          <a:prstGeom prst="rect">
            <a:avLst/>
          </a:prstGeom>
          <a:noFill/>
        </p:spPr>
        <p:txBody>
          <a:bodyPr wrap="square" rtlCol="0">
            <a:spAutoFit/>
          </a:bodyPr>
          <a:lstStyle/>
          <a:p>
            <a:pPr algn="ctr"/>
            <a:r>
              <a:rPr lang="en-US" sz="4800" b="1" dirty="0">
                <a:solidFill>
                  <a:srgbClr val="C00000"/>
                </a:solidFill>
              </a:rPr>
              <a:t>Randomization Distribution</a:t>
            </a:r>
          </a:p>
          <a:p>
            <a:pPr algn="ctr"/>
            <a:r>
              <a:rPr lang="en-US" sz="4000" b="1" dirty="0">
                <a:solidFill>
                  <a:srgbClr val="C00000"/>
                </a:solidFill>
              </a:rPr>
              <a:t>(for Hypothesis Tests)</a:t>
            </a:r>
            <a:endParaRPr lang="en-US" sz="4000" dirty="0"/>
          </a:p>
        </p:txBody>
      </p:sp>
    </p:spTree>
    <p:extLst>
      <p:ext uri="{BB962C8B-B14F-4D97-AF65-F5344CB8AC3E}">
        <p14:creationId xmlns:p14="http://schemas.microsoft.com/office/powerpoint/2010/main" val="53122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2E231C-FF7A-4917-ACAF-3FF57CD9E95C}"/>
              </a:ext>
            </a:extLst>
          </p:cNvPr>
          <p:cNvSpPr txBox="1"/>
          <p:nvPr/>
        </p:nvSpPr>
        <p:spPr>
          <a:xfrm>
            <a:off x="3886200" y="1532454"/>
            <a:ext cx="4800600" cy="227754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Aft>
                <a:spcPts val="1200"/>
              </a:spcAft>
            </a:pPr>
            <a:r>
              <a:rPr lang="en-US" sz="3600" b="1" dirty="0">
                <a:solidFill>
                  <a:srgbClr val="C00000"/>
                </a:solidFill>
              </a:rPr>
              <a:t>Sampling Distribution</a:t>
            </a:r>
          </a:p>
          <a:p>
            <a:pPr marL="342900" indent="-342900">
              <a:buFont typeface="Arial" panose="020B0604020202020204" pitchFamily="34" charset="0"/>
              <a:buChar char="•"/>
            </a:pPr>
            <a:r>
              <a:rPr lang="en-US" sz="2400" dirty="0"/>
              <a:t>Created from the population</a:t>
            </a:r>
          </a:p>
          <a:p>
            <a:pPr marL="342900" indent="-342900">
              <a:buFont typeface="Arial" panose="020B0604020202020204" pitchFamily="34" charset="0"/>
              <a:buChar char="•"/>
            </a:pPr>
            <a:r>
              <a:rPr lang="en-US" sz="2400" dirty="0"/>
              <a:t>Centered at population parameter</a:t>
            </a:r>
          </a:p>
          <a:p>
            <a:pPr marL="342900" indent="-342900">
              <a:buFont typeface="Arial" panose="020B0604020202020204" pitchFamily="34" charset="0"/>
              <a:buChar char="•"/>
            </a:pPr>
            <a:r>
              <a:rPr lang="en-US" sz="2400" dirty="0"/>
              <a:t>Bell-shaped</a:t>
            </a:r>
          </a:p>
          <a:p>
            <a:pPr marL="342900" indent="-342900">
              <a:buFont typeface="Arial" panose="020B0604020202020204" pitchFamily="34" charset="0"/>
              <a:buChar char="•"/>
            </a:pPr>
            <a:r>
              <a:rPr lang="en-US" sz="2400" dirty="0"/>
              <a:t>Gives variability/standard error</a:t>
            </a:r>
          </a:p>
        </p:txBody>
      </p:sp>
      <p:sp>
        <p:nvSpPr>
          <p:cNvPr id="3" name="TextBox 2">
            <a:extLst>
              <a:ext uri="{FF2B5EF4-FFF2-40B4-BE49-F238E27FC236}">
                <a16:creationId xmlns:a16="http://schemas.microsoft.com/office/drawing/2014/main" id="{622562B4-4D7F-4304-9542-E46FB83EF568}"/>
              </a:ext>
            </a:extLst>
          </p:cNvPr>
          <p:cNvSpPr txBox="1"/>
          <p:nvPr/>
        </p:nvSpPr>
        <p:spPr>
          <a:xfrm>
            <a:off x="1521230" y="4108610"/>
            <a:ext cx="4498571" cy="22159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Aft>
                <a:spcPts val="1200"/>
              </a:spcAft>
            </a:pPr>
            <a:r>
              <a:rPr lang="en-US" sz="3200" b="1" dirty="0">
                <a:solidFill>
                  <a:srgbClr val="C00000"/>
                </a:solidFill>
              </a:rPr>
              <a:t>Simulated Distribution #1</a:t>
            </a:r>
          </a:p>
          <a:p>
            <a:pPr marL="342900" indent="-342900">
              <a:buFont typeface="Arial" panose="020B0604020202020204" pitchFamily="34" charset="0"/>
              <a:buChar char="•"/>
            </a:pPr>
            <a:r>
              <a:rPr lang="en-US" sz="2400" dirty="0"/>
              <a:t>Created from the sample</a:t>
            </a:r>
          </a:p>
          <a:p>
            <a:pPr marL="342900" indent="-342900">
              <a:buFont typeface="Arial" panose="020B0604020202020204" pitchFamily="34" charset="0"/>
              <a:buChar char="•"/>
            </a:pPr>
            <a:r>
              <a:rPr lang="en-US" sz="2400" dirty="0"/>
              <a:t>Centered at sample statistic</a:t>
            </a:r>
          </a:p>
          <a:p>
            <a:pPr marL="342900" indent="-342900">
              <a:buFont typeface="Arial" panose="020B0604020202020204" pitchFamily="34" charset="0"/>
              <a:buChar char="•"/>
            </a:pPr>
            <a:r>
              <a:rPr lang="en-US" sz="2400" dirty="0"/>
              <a:t>Bell-shaped</a:t>
            </a:r>
          </a:p>
          <a:p>
            <a:pPr marL="342900" indent="-342900">
              <a:buFont typeface="Arial" panose="020B0604020202020204" pitchFamily="34" charset="0"/>
              <a:buChar char="•"/>
            </a:pPr>
            <a:r>
              <a:rPr lang="en-US" sz="2400" dirty="0"/>
              <a:t>Gives variability/standard error</a:t>
            </a:r>
          </a:p>
        </p:txBody>
      </p:sp>
      <p:sp>
        <p:nvSpPr>
          <p:cNvPr id="5" name="TextBox 4">
            <a:extLst>
              <a:ext uri="{FF2B5EF4-FFF2-40B4-BE49-F238E27FC236}">
                <a16:creationId xmlns:a16="http://schemas.microsoft.com/office/drawing/2014/main" id="{696AB6B0-3F46-4C8A-9AFB-D7E72D494B2D}"/>
              </a:ext>
            </a:extLst>
          </p:cNvPr>
          <p:cNvSpPr txBox="1"/>
          <p:nvPr/>
        </p:nvSpPr>
        <p:spPr>
          <a:xfrm>
            <a:off x="6169430" y="4108610"/>
            <a:ext cx="4498571" cy="22159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spcAft>
                <a:spcPts val="1200"/>
              </a:spcAft>
            </a:pPr>
            <a:r>
              <a:rPr lang="en-US" sz="3200" b="1" dirty="0">
                <a:solidFill>
                  <a:srgbClr val="C00000"/>
                </a:solidFill>
              </a:rPr>
              <a:t>Simulated Distribution #2</a:t>
            </a:r>
          </a:p>
          <a:p>
            <a:pPr marL="342900" indent="-342900">
              <a:buFont typeface="Arial" panose="020B0604020202020204" pitchFamily="34" charset="0"/>
              <a:buChar char="•"/>
            </a:pPr>
            <a:r>
              <a:rPr lang="en-US" sz="2400" dirty="0"/>
              <a:t>Created assuming null is true</a:t>
            </a:r>
          </a:p>
          <a:p>
            <a:pPr marL="342900" indent="-342900">
              <a:buFont typeface="Arial" panose="020B0604020202020204" pitchFamily="34" charset="0"/>
              <a:buChar char="•"/>
            </a:pPr>
            <a:r>
              <a:rPr lang="en-US" sz="2400" dirty="0"/>
              <a:t>Centered at null value</a:t>
            </a:r>
          </a:p>
          <a:p>
            <a:pPr marL="342900" indent="-342900">
              <a:buFont typeface="Arial" panose="020B0604020202020204" pitchFamily="34" charset="0"/>
              <a:buChar char="•"/>
            </a:pPr>
            <a:r>
              <a:rPr lang="en-US" sz="2400" dirty="0"/>
              <a:t>Bell-shaped</a:t>
            </a:r>
          </a:p>
          <a:p>
            <a:pPr marL="342900" indent="-342900">
              <a:buFont typeface="Arial" panose="020B0604020202020204" pitchFamily="34" charset="0"/>
              <a:buChar char="•"/>
            </a:pPr>
            <a:r>
              <a:rPr lang="en-US" sz="2400" dirty="0"/>
              <a:t>Gives variability/standard error</a:t>
            </a:r>
          </a:p>
        </p:txBody>
      </p:sp>
      <p:sp>
        <p:nvSpPr>
          <p:cNvPr id="6" name="TextBox 5">
            <a:extLst>
              <a:ext uri="{FF2B5EF4-FFF2-40B4-BE49-F238E27FC236}">
                <a16:creationId xmlns:a16="http://schemas.microsoft.com/office/drawing/2014/main" id="{C0E73B1B-13E5-4B52-B1DE-FF8EEF82C2DE}"/>
              </a:ext>
            </a:extLst>
          </p:cNvPr>
          <p:cNvSpPr txBox="1"/>
          <p:nvPr/>
        </p:nvSpPr>
        <p:spPr>
          <a:xfrm>
            <a:off x="2438400" y="77450"/>
            <a:ext cx="7239000" cy="1446550"/>
          </a:xfrm>
          <a:prstGeom prst="rect">
            <a:avLst/>
          </a:prstGeom>
          <a:noFill/>
        </p:spPr>
        <p:txBody>
          <a:bodyPr wrap="square" rtlCol="0">
            <a:spAutoFit/>
          </a:bodyPr>
          <a:lstStyle/>
          <a:p>
            <a:pPr algn="ctr"/>
            <a:r>
              <a:rPr lang="en-US" sz="4400" b="1" u="sng" dirty="0"/>
              <a:t>Key Concept</a:t>
            </a:r>
            <a:r>
              <a:rPr lang="en-US" sz="4400" b="1" dirty="0"/>
              <a:t>:  </a:t>
            </a:r>
          </a:p>
          <a:p>
            <a:pPr algn="ctr"/>
            <a:r>
              <a:rPr lang="en-US" sz="4400" b="1" dirty="0"/>
              <a:t>Variability in Sample Statistics</a:t>
            </a:r>
          </a:p>
        </p:txBody>
      </p:sp>
      <p:cxnSp>
        <p:nvCxnSpPr>
          <p:cNvPr id="8" name="Straight Connector 7">
            <a:extLst>
              <a:ext uri="{FF2B5EF4-FFF2-40B4-BE49-F238E27FC236}">
                <a16:creationId xmlns:a16="http://schemas.microsoft.com/office/drawing/2014/main" id="{24667032-D643-4081-8C74-BFDEC610D401}"/>
              </a:ext>
            </a:extLst>
          </p:cNvPr>
          <p:cNvCxnSpPr>
            <a:cxnSpLocks/>
          </p:cNvCxnSpPr>
          <p:nvPr/>
        </p:nvCxnSpPr>
        <p:spPr>
          <a:xfrm>
            <a:off x="3124200" y="1447801"/>
            <a:ext cx="6248400" cy="2508409"/>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92783C-288B-49F5-8208-67455419DC3E}"/>
              </a:ext>
            </a:extLst>
          </p:cNvPr>
          <p:cNvCxnSpPr>
            <a:cxnSpLocks/>
          </p:cNvCxnSpPr>
          <p:nvPr/>
        </p:nvCxnSpPr>
        <p:spPr>
          <a:xfrm flipV="1">
            <a:off x="3048000" y="1447800"/>
            <a:ext cx="6400800" cy="25146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38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533400"/>
            <a:ext cx="8229600" cy="1219200"/>
          </a:xfrm>
        </p:spPr>
        <p:txBody>
          <a:bodyPr>
            <a:noAutofit/>
          </a:bodyPr>
          <a:lstStyle/>
          <a:p>
            <a:r>
              <a:rPr lang="en-US" sz="7200" b="1" dirty="0">
                <a:solidFill>
                  <a:srgbClr val="C00000"/>
                </a:solidFill>
              </a:rPr>
              <a:t>Let’s get started…</a:t>
            </a:r>
          </a:p>
        </p:txBody>
      </p:sp>
      <p:sp>
        <p:nvSpPr>
          <p:cNvPr id="2" name="TextBox 1">
            <a:extLst>
              <a:ext uri="{FF2B5EF4-FFF2-40B4-BE49-F238E27FC236}">
                <a16:creationId xmlns:a16="http://schemas.microsoft.com/office/drawing/2014/main" id="{A7A8150C-1A82-43C3-B1CF-D680F44873D2}"/>
              </a:ext>
            </a:extLst>
          </p:cNvPr>
          <p:cNvSpPr txBox="1"/>
          <p:nvPr/>
        </p:nvSpPr>
        <p:spPr>
          <a:xfrm>
            <a:off x="2057400" y="3276600"/>
            <a:ext cx="8077200" cy="1569660"/>
          </a:xfrm>
          <a:prstGeom prst="rect">
            <a:avLst/>
          </a:prstGeom>
          <a:noFill/>
        </p:spPr>
        <p:txBody>
          <a:bodyPr wrap="square" rtlCol="0">
            <a:spAutoFit/>
          </a:bodyPr>
          <a:lstStyle/>
          <a:p>
            <a:pPr algn="ctr"/>
            <a:r>
              <a:rPr lang="en-US" sz="3200" dirty="0"/>
              <a:t>This material can come very early in a course.  </a:t>
            </a:r>
          </a:p>
          <a:p>
            <a:pPr algn="ctr"/>
            <a:r>
              <a:rPr lang="en-US" sz="3200" dirty="0"/>
              <a:t>It requires only basic knowledge of summary statistics and sampling.</a:t>
            </a:r>
          </a:p>
        </p:txBody>
      </p:sp>
    </p:spTree>
    <p:extLst>
      <p:ext uri="{BB962C8B-B14F-4D97-AF65-F5344CB8AC3E}">
        <p14:creationId xmlns:p14="http://schemas.microsoft.com/office/powerpoint/2010/main" val="176567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609600"/>
            <a:ext cx="7924800" cy="2308324"/>
          </a:xfrm>
          <a:prstGeom prst="rect">
            <a:avLst/>
          </a:prstGeom>
          <a:noFill/>
        </p:spPr>
        <p:txBody>
          <a:bodyPr wrap="square" rtlCol="0">
            <a:spAutoFit/>
          </a:bodyPr>
          <a:lstStyle/>
          <a:p>
            <a:pPr algn="ctr"/>
            <a:r>
              <a:rPr lang="en-US" sz="7200" dirty="0">
                <a:solidFill>
                  <a:srgbClr val="C00000"/>
                </a:solidFill>
              </a:rPr>
              <a:t>Bootstrap Confidence Intervals</a:t>
            </a:r>
          </a:p>
        </p:txBody>
      </p:sp>
      <p:sp>
        <p:nvSpPr>
          <p:cNvPr id="3" name="TextBox 2"/>
          <p:cNvSpPr txBox="1"/>
          <p:nvPr/>
        </p:nvSpPr>
        <p:spPr>
          <a:xfrm>
            <a:off x="2667000" y="3579674"/>
            <a:ext cx="7162800" cy="1754326"/>
          </a:xfrm>
          <a:prstGeom prst="rect">
            <a:avLst/>
          </a:prstGeom>
          <a:noFill/>
        </p:spPr>
        <p:txBody>
          <a:bodyPr wrap="square" rtlCol="0">
            <a:spAutoFit/>
          </a:bodyPr>
          <a:lstStyle/>
          <a:p>
            <a:pPr algn="ctr"/>
            <a:r>
              <a:rPr lang="en-US" sz="3600" i="1" dirty="0"/>
              <a:t>How can we estimate the variability of a statistic when we only have </a:t>
            </a:r>
            <a:r>
              <a:rPr lang="en-US" sz="3600" i="1" u="sng" dirty="0"/>
              <a:t>one</a:t>
            </a:r>
            <a:r>
              <a:rPr lang="en-US" sz="3600" i="1" dirty="0"/>
              <a:t> sample? </a:t>
            </a:r>
          </a:p>
        </p:txBody>
      </p:sp>
    </p:spTree>
    <p:extLst>
      <p:ext uri="{BB962C8B-B14F-4D97-AF65-F5344CB8AC3E}">
        <p14:creationId xmlns:p14="http://schemas.microsoft.com/office/powerpoint/2010/main" val="257639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153911"/>
            <a:ext cx="8077200" cy="8263801"/>
          </a:xfrm>
          <a:prstGeom prst="rect">
            <a:avLst/>
          </a:prstGeom>
          <a:noFill/>
        </p:spPr>
        <p:txBody>
          <a:bodyPr wrap="square" rtlCol="0">
            <a:spAutoFit/>
          </a:bodyPr>
          <a:lstStyle/>
          <a:p>
            <a:pPr>
              <a:spcAft>
                <a:spcPts val="1800"/>
              </a:spcAft>
              <a:buFont typeface="Arial" pitchFamily="34" charset="0"/>
              <a:buChar char="•"/>
            </a:pPr>
            <a:r>
              <a:rPr lang="en-US" sz="3200" dirty="0">
                <a:solidFill>
                  <a:prstClr val="black"/>
                </a:solidFill>
                <a:latin typeface="Arial" charset="0"/>
                <a:ea typeface="Arial" charset="0"/>
                <a:cs typeface="Arial" charset="0"/>
              </a:rPr>
              <a:t> </a:t>
            </a:r>
            <a:r>
              <a:rPr lang="en-US" sz="3600" dirty="0">
                <a:solidFill>
                  <a:prstClr val="black"/>
                </a:solidFill>
                <a:latin typeface="Arial" charset="0"/>
                <a:ea typeface="Arial" charset="0"/>
                <a:cs typeface="Arial" charset="0"/>
              </a:rPr>
              <a:t>Key idea:  how much do statistics vary from sample to sample?</a:t>
            </a:r>
          </a:p>
          <a:p>
            <a:pPr>
              <a:spcAft>
                <a:spcPts val="1800"/>
              </a:spcAft>
              <a:buFont typeface="Arial" pitchFamily="34" charset="0"/>
              <a:buChar char="•"/>
            </a:pPr>
            <a:r>
              <a:rPr lang="en-US" sz="3600" dirty="0">
                <a:solidFill>
                  <a:prstClr val="black"/>
                </a:solidFill>
                <a:latin typeface="Arial" charset="0"/>
                <a:ea typeface="Arial" charset="0"/>
                <a:cs typeface="Arial" charset="0"/>
              </a:rPr>
              <a:t> Problem?</a:t>
            </a:r>
          </a:p>
          <a:p>
            <a:pPr lvl="1">
              <a:spcAft>
                <a:spcPts val="1800"/>
              </a:spcAft>
              <a:buFont typeface="Arial" pitchFamily="34" charset="0"/>
              <a:buChar char="•"/>
            </a:pPr>
            <a:r>
              <a:rPr lang="en-US" sz="3600" dirty="0">
                <a:solidFill>
                  <a:prstClr val="black"/>
                </a:solidFill>
                <a:latin typeface="Arial" charset="0"/>
                <a:ea typeface="Arial" charset="0"/>
                <a:cs typeface="Arial" charset="0"/>
              </a:rPr>
              <a:t> </a:t>
            </a:r>
            <a:r>
              <a:rPr lang="en-US" sz="3600" i="1" dirty="0">
                <a:solidFill>
                  <a:srgbClr val="C00000"/>
                </a:solidFill>
                <a:latin typeface="Arial" charset="0"/>
                <a:ea typeface="Arial" charset="0"/>
                <a:cs typeface="Arial" charset="0"/>
              </a:rPr>
              <a:t>We can’t take lots of samples from the population!</a:t>
            </a:r>
          </a:p>
          <a:p>
            <a:pPr>
              <a:spcAft>
                <a:spcPts val="1800"/>
              </a:spcAft>
              <a:buFont typeface="Arial" pitchFamily="34" charset="0"/>
              <a:buChar char="•"/>
            </a:pPr>
            <a:r>
              <a:rPr lang="en-US" sz="3600" dirty="0">
                <a:solidFill>
                  <a:prstClr val="black"/>
                </a:solidFill>
                <a:latin typeface="Arial" charset="0"/>
                <a:ea typeface="Arial" charset="0"/>
                <a:cs typeface="Arial" charset="0"/>
              </a:rPr>
              <a:t> Solution?</a:t>
            </a:r>
          </a:p>
          <a:p>
            <a:pPr lvl="1">
              <a:spcAft>
                <a:spcPts val="1800"/>
              </a:spcAft>
              <a:buFont typeface="Arial" pitchFamily="34" charset="0"/>
              <a:buChar char="•"/>
            </a:pPr>
            <a:r>
              <a:rPr lang="en-US" sz="3600" i="1" dirty="0">
                <a:solidFill>
                  <a:srgbClr val="C00000"/>
                </a:solidFill>
                <a:latin typeface="Arial" charset="0"/>
                <a:ea typeface="Arial" charset="0"/>
                <a:cs typeface="Arial" charset="0"/>
              </a:rPr>
              <a:t> (re)sample from our best guess at the population – the sample itself!</a:t>
            </a:r>
          </a:p>
          <a:p>
            <a:pPr>
              <a:buFont typeface="Arial" pitchFamily="34" charset="0"/>
              <a:buChar char="•"/>
            </a:pPr>
            <a:endParaRPr lang="en-US" sz="2800" dirty="0">
              <a:solidFill>
                <a:prstClr val="black"/>
              </a:solidFill>
              <a:latin typeface="Cambria" pitchFamily="18" charset="0"/>
              <a:cs typeface="Times New Roman" pitchFamily="18" charset="0"/>
            </a:endParaRPr>
          </a:p>
          <a:p>
            <a:endParaRPr lang="en-US" sz="2800" dirty="0">
              <a:solidFill>
                <a:prstClr val="black"/>
              </a:solidFill>
              <a:latin typeface="Cambria" pitchFamily="18" charset="0"/>
              <a:cs typeface="Times New Roman" pitchFamily="18" charset="0"/>
            </a:endParaRPr>
          </a:p>
          <a:p>
            <a:endParaRPr lang="en-US" sz="2800" dirty="0">
              <a:solidFill>
                <a:prstClr val="black"/>
              </a:solidFill>
              <a:cs typeface="Times New Roman" pitchFamily="18" charset="0"/>
            </a:endParaRPr>
          </a:p>
          <a:p>
            <a:pPr>
              <a:buFont typeface="Arial" pitchFamily="34" charset="0"/>
              <a:buChar char="•"/>
            </a:pPr>
            <a:endParaRPr lang="en-US" sz="2800" dirty="0">
              <a:solidFill>
                <a:prstClr val="black"/>
              </a:solidFill>
              <a:cs typeface="Times New Roman" pitchFamily="18" charset="0"/>
            </a:endParaRPr>
          </a:p>
          <a:p>
            <a:pPr>
              <a:buFont typeface="Arial" pitchFamily="34" charset="0"/>
              <a:buChar char="•"/>
            </a:pPr>
            <a:endParaRPr lang="en-US" sz="2800" dirty="0">
              <a:solidFill>
                <a:prstClr val="black"/>
              </a:solidFill>
              <a:cs typeface="Times New Roman" pitchFamily="18" charset="0"/>
            </a:endParaRPr>
          </a:p>
          <a:p>
            <a:endParaRPr lang="en-US" sz="2800" dirty="0">
              <a:solidFill>
                <a:prstClr val="black"/>
              </a:solidFill>
              <a:cs typeface="Times New Roman" pitchFamily="18" charset="0"/>
            </a:endParaRPr>
          </a:p>
        </p:txBody>
      </p:sp>
      <p:sp>
        <p:nvSpPr>
          <p:cNvPr id="5" name="Title 1"/>
          <p:cNvSpPr txBox="1">
            <a:spLocks/>
          </p:cNvSpPr>
          <p:nvPr/>
        </p:nvSpPr>
        <p:spPr>
          <a:xfrm>
            <a:off x="1981200" y="0"/>
            <a:ext cx="8229600" cy="1143000"/>
          </a:xfrm>
          <a:prstGeom prst="rect">
            <a:avLst/>
          </a:prstGeom>
        </p:spPr>
        <p:txBody>
          <a:bodyPr anchor="ctr">
            <a:norm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r>
              <a:rPr lang="en-US" dirty="0"/>
              <a:t>Assessing Uncertainty</a:t>
            </a:r>
          </a:p>
        </p:txBody>
      </p:sp>
    </p:spTree>
    <p:custDataLst>
      <p:tags r:id="rId1"/>
    </p:custDataLst>
    <p:extLst>
      <p:ext uri="{BB962C8B-B14F-4D97-AF65-F5344CB8AC3E}">
        <p14:creationId xmlns:p14="http://schemas.microsoft.com/office/powerpoint/2010/main" val="157215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53" presetClass="entr" presetSubtype="16"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 calcmode="lin" valueType="num">
                                      <p:cBhvr>
                                        <p:cTn id="20"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4">
                                            <p:txEl>
                                              <p:pRg st="3" end="3"/>
                                            </p:txEl>
                                          </p:spTgt>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p:cTn id="2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199138" y="1828800"/>
            <a:ext cx="3429000" cy="4114800"/>
          </a:xfrm>
          <a:prstGeom prst="rect">
            <a:avLst/>
          </a:prstGeom>
          <a:noFill/>
          <a:ln w="9525">
            <a:noFill/>
            <a:miter lim="800000"/>
            <a:headEnd/>
            <a:tailEnd/>
          </a:ln>
        </p:spPr>
      </p:pic>
      <p:sp>
        <p:nvSpPr>
          <p:cNvPr id="3" name="TextBox 2"/>
          <p:cNvSpPr txBox="1"/>
          <p:nvPr/>
        </p:nvSpPr>
        <p:spPr>
          <a:xfrm>
            <a:off x="2057400" y="381001"/>
            <a:ext cx="8001000" cy="1323439"/>
          </a:xfrm>
          <a:prstGeom prst="rect">
            <a:avLst/>
          </a:prstGeom>
          <a:noFill/>
        </p:spPr>
        <p:txBody>
          <a:bodyPr wrap="square" rtlCol="0">
            <a:spAutoFit/>
          </a:bodyPr>
          <a:lstStyle/>
          <a:p>
            <a:r>
              <a:rPr lang="en-US" sz="4000" dirty="0"/>
              <a:t>Suppose we have a random sample of 6 people:</a:t>
            </a:r>
          </a:p>
        </p:txBody>
      </p:sp>
    </p:spTree>
    <p:extLst>
      <p:ext uri="{BB962C8B-B14F-4D97-AF65-F5344CB8AC3E}">
        <p14:creationId xmlns:p14="http://schemas.microsoft.com/office/powerpoint/2010/main" val="163081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981200" y="2438400"/>
            <a:ext cx="1447800" cy="1737360"/>
          </a:xfrm>
          <a:prstGeom prst="rect">
            <a:avLst/>
          </a:prstGeom>
          <a:noFill/>
          <a:ln w="9525">
            <a:noFill/>
            <a:miter lim="800000"/>
            <a:headEnd/>
            <a:tailEnd/>
          </a:ln>
        </p:spPr>
      </p:pic>
      <p:sp>
        <p:nvSpPr>
          <p:cNvPr id="3" name="TextBox 2"/>
          <p:cNvSpPr txBox="1"/>
          <p:nvPr/>
        </p:nvSpPr>
        <p:spPr>
          <a:xfrm>
            <a:off x="1676400" y="4343401"/>
            <a:ext cx="2133600" cy="461665"/>
          </a:xfrm>
          <a:prstGeom prst="rect">
            <a:avLst/>
          </a:prstGeom>
          <a:noFill/>
        </p:spPr>
        <p:txBody>
          <a:bodyPr wrap="square" rtlCol="0">
            <a:spAutoFit/>
          </a:bodyPr>
          <a:lstStyle/>
          <a:p>
            <a:r>
              <a:rPr lang="en-US" sz="2400" dirty="0"/>
              <a:t>Original Sample</a:t>
            </a:r>
          </a:p>
        </p:txBody>
      </p:sp>
      <p:pic>
        <p:nvPicPr>
          <p:cNvPr id="2" name="Picture 2"/>
          <p:cNvPicPr>
            <a:picLocks noChangeAspect="1" noChangeArrowheads="1"/>
          </p:cNvPicPr>
          <p:nvPr/>
        </p:nvPicPr>
        <p:blipFill>
          <a:blip r:embed="rId4" cstate="print"/>
          <a:srcRect/>
          <a:stretch>
            <a:fillRect/>
          </a:stretch>
        </p:blipFill>
        <p:spPr bwMode="auto">
          <a:xfrm>
            <a:off x="3807041" y="228601"/>
            <a:ext cx="6362700" cy="5264377"/>
          </a:xfrm>
          <a:prstGeom prst="rect">
            <a:avLst/>
          </a:prstGeom>
          <a:noFill/>
          <a:ln w="9525">
            <a:noFill/>
            <a:miter lim="800000"/>
            <a:headEnd/>
            <a:tailEnd/>
          </a:ln>
        </p:spPr>
      </p:pic>
      <p:sp>
        <p:nvSpPr>
          <p:cNvPr id="5" name="TextBox 4"/>
          <p:cNvSpPr txBox="1"/>
          <p:nvPr/>
        </p:nvSpPr>
        <p:spPr>
          <a:xfrm>
            <a:off x="3873254" y="5640281"/>
            <a:ext cx="6324600" cy="461665"/>
          </a:xfrm>
          <a:prstGeom prst="rect">
            <a:avLst/>
          </a:prstGeom>
          <a:noFill/>
        </p:spPr>
        <p:txBody>
          <a:bodyPr wrap="square" rtlCol="0">
            <a:spAutoFit/>
          </a:bodyPr>
          <a:lstStyle/>
          <a:p>
            <a:pPr algn="ctr"/>
            <a:r>
              <a:rPr lang="en-US" sz="2400" dirty="0"/>
              <a:t>A simulated “population” to sample from</a:t>
            </a:r>
          </a:p>
        </p:txBody>
      </p:sp>
    </p:spTree>
    <p:extLst>
      <p:ext uri="{BB962C8B-B14F-4D97-AF65-F5344CB8AC3E}">
        <p14:creationId xmlns:p14="http://schemas.microsoft.com/office/powerpoint/2010/main" val="204550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000" t="3724" r="8366"/>
          <a:stretch/>
        </p:blipFill>
        <p:spPr>
          <a:xfrm>
            <a:off x="1981201" y="898790"/>
            <a:ext cx="7921869" cy="5859090"/>
          </a:xfrm>
          <a:prstGeom prst="rect">
            <a:avLst/>
          </a:prstGeom>
        </p:spPr>
      </p:pic>
      <p:sp>
        <p:nvSpPr>
          <p:cNvPr id="8" name="Rounded Rectangular Callout 7"/>
          <p:cNvSpPr/>
          <p:nvPr/>
        </p:nvSpPr>
        <p:spPr>
          <a:xfrm>
            <a:off x="5537043" y="5096608"/>
            <a:ext cx="1676400" cy="609600"/>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Patti &amp; Robin</a:t>
            </a:r>
          </a:p>
          <a:p>
            <a:pPr algn="ctr"/>
            <a:r>
              <a:rPr lang="en-US" dirty="0"/>
              <a:t>St. Lawrence</a:t>
            </a:r>
          </a:p>
        </p:txBody>
      </p:sp>
      <p:sp>
        <p:nvSpPr>
          <p:cNvPr id="9" name="Rounded Rectangular Callout 8"/>
          <p:cNvSpPr/>
          <p:nvPr/>
        </p:nvSpPr>
        <p:spPr>
          <a:xfrm>
            <a:off x="5063636" y="922780"/>
            <a:ext cx="1756997" cy="840859"/>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Kari</a:t>
            </a:r>
          </a:p>
          <a:p>
            <a:pPr algn="ctr"/>
            <a:r>
              <a:rPr lang="en-US" dirty="0"/>
              <a:t>[Harvard]</a:t>
            </a:r>
          </a:p>
          <a:p>
            <a:pPr algn="ctr"/>
            <a:r>
              <a:rPr lang="en-US" dirty="0"/>
              <a:t>Penn State</a:t>
            </a:r>
          </a:p>
        </p:txBody>
      </p:sp>
      <p:sp>
        <p:nvSpPr>
          <p:cNvPr id="10" name="Rounded Rectangular Callout 9"/>
          <p:cNvSpPr/>
          <p:nvPr/>
        </p:nvSpPr>
        <p:spPr>
          <a:xfrm>
            <a:off x="7450058" y="2433006"/>
            <a:ext cx="1922542" cy="840859"/>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Eric</a:t>
            </a:r>
          </a:p>
          <a:p>
            <a:pPr algn="ctr"/>
            <a:r>
              <a:rPr lang="en-US" dirty="0"/>
              <a:t>[North Carolina]</a:t>
            </a:r>
          </a:p>
          <a:p>
            <a:pPr algn="ctr"/>
            <a:r>
              <a:rPr lang="en-US" dirty="0"/>
              <a:t>Minnesota</a:t>
            </a:r>
          </a:p>
        </p:txBody>
      </p:sp>
      <p:sp>
        <p:nvSpPr>
          <p:cNvPr id="11" name="Rounded Rectangular Callout 10"/>
          <p:cNvSpPr/>
          <p:nvPr/>
        </p:nvSpPr>
        <p:spPr>
          <a:xfrm>
            <a:off x="2617220" y="2948797"/>
            <a:ext cx="1756997" cy="840859"/>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Dennis</a:t>
            </a:r>
          </a:p>
          <a:p>
            <a:pPr algn="ctr"/>
            <a:r>
              <a:rPr lang="en-US" dirty="0"/>
              <a:t>[Iowa State]</a:t>
            </a:r>
          </a:p>
          <a:p>
            <a:pPr algn="ctr"/>
            <a:r>
              <a:rPr lang="en-US" dirty="0"/>
              <a:t>Buffalo Bills</a:t>
            </a:r>
          </a:p>
        </p:txBody>
      </p:sp>
      <p:sp>
        <p:nvSpPr>
          <p:cNvPr id="12" name="Title 1"/>
          <p:cNvSpPr txBox="1">
            <a:spLocks/>
          </p:cNvSpPr>
          <p:nvPr/>
        </p:nvSpPr>
        <p:spPr>
          <a:xfrm>
            <a:off x="1981200" y="33942"/>
            <a:ext cx="8229600" cy="8648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The Lock</a:t>
            </a:r>
            <a:r>
              <a:rPr lang="en-US" baseline="30000" dirty="0"/>
              <a:t>5</a:t>
            </a:r>
            <a:r>
              <a:rPr lang="en-US" dirty="0"/>
              <a:t> Team</a:t>
            </a:r>
          </a:p>
        </p:txBody>
      </p:sp>
    </p:spTree>
    <p:extLst>
      <p:ext uri="{BB962C8B-B14F-4D97-AF65-F5344CB8AC3E}">
        <p14:creationId xmlns:p14="http://schemas.microsoft.com/office/powerpoint/2010/main" val="707414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52600" y="2209800"/>
            <a:ext cx="2514600" cy="3017520"/>
          </a:xfrm>
          <a:prstGeom prst="rect">
            <a:avLst/>
          </a:prstGeom>
          <a:noFill/>
          <a:ln w="9525">
            <a:noFill/>
            <a:miter lim="800000"/>
            <a:headEnd/>
            <a:tailEnd/>
          </a:ln>
        </p:spPr>
      </p:pic>
      <p:sp>
        <p:nvSpPr>
          <p:cNvPr id="3" name="TextBox 2"/>
          <p:cNvSpPr txBox="1"/>
          <p:nvPr/>
        </p:nvSpPr>
        <p:spPr>
          <a:xfrm>
            <a:off x="2057400" y="381001"/>
            <a:ext cx="8001000" cy="1692771"/>
          </a:xfrm>
          <a:prstGeom prst="rect">
            <a:avLst/>
          </a:prstGeom>
          <a:noFill/>
        </p:spPr>
        <p:txBody>
          <a:bodyPr wrap="square" rtlCol="0">
            <a:spAutoFit/>
          </a:bodyPr>
          <a:lstStyle/>
          <a:p>
            <a:r>
              <a:rPr lang="en-US" sz="4000" u="sng" dirty="0"/>
              <a:t>Bootstrap Sample</a:t>
            </a:r>
            <a:r>
              <a:rPr lang="en-US" sz="4000" dirty="0"/>
              <a:t>:  </a:t>
            </a:r>
            <a:r>
              <a:rPr lang="en-US" sz="3200" dirty="0"/>
              <a:t>Sample with replacement from the original sample, using the same sample size.</a:t>
            </a:r>
          </a:p>
        </p:txBody>
      </p:sp>
      <p:sp>
        <p:nvSpPr>
          <p:cNvPr id="4" name="TextBox 3"/>
          <p:cNvSpPr txBox="1"/>
          <p:nvPr/>
        </p:nvSpPr>
        <p:spPr>
          <a:xfrm>
            <a:off x="1905000" y="5410201"/>
            <a:ext cx="2133600" cy="461665"/>
          </a:xfrm>
          <a:prstGeom prst="rect">
            <a:avLst/>
          </a:prstGeom>
          <a:noFill/>
        </p:spPr>
        <p:txBody>
          <a:bodyPr wrap="square" rtlCol="0">
            <a:spAutoFit/>
          </a:bodyPr>
          <a:lstStyle/>
          <a:p>
            <a:r>
              <a:rPr lang="en-US" sz="2400" dirty="0"/>
              <a:t>Original Sample</a:t>
            </a:r>
          </a:p>
        </p:txBody>
      </p:sp>
      <p:sp>
        <p:nvSpPr>
          <p:cNvPr id="5" name="TextBox 4"/>
          <p:cNvSpPr txBox="1"/>
          <p:nvPr/>
        </p:nvSpPr>
        <p:spPr>
          <a:xfrm>
            <a:off x="6248400" y="5410201"/>
            <a:ext cx="2895600" cy="461665"/>
          </a:xfrm>
          <a:prstGeom prst="rect">
            <a:avLst/>
          </a:prstGeom>
          <a:noFill/>
        </p:spPr>
        <p:txBody>
          <a:bodyPr wrap="square" rtlCol="0">
            <a:spAutoFit/>
          </a:bodyPr>
          <a:lstStyle/>
          <a:p>
            <a:r>
              <a:rPr lang="en-US" sz="2400" dirty="0"/>
              <a:t>Bootstrap  Sample</a:t>
            </a:r>
          </a:p>
        </p:txBody>
      </p:sp>
      <p:cxnSp>
        <p:nvCxnSpPr>
          <p:cNvPr id="7" name="Straight Arrow Connector 6"/>
          <p:cNvCxnSpPr/>
          <p:nvPr/>
        </p:nvCxnSpPr>
        <p:spPr>
          <a:xfrm>
            <a:off x="4419600" y="3581400"/>
            <a:ext cx="1371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5943600" y="2514601"/>
            <a:ext cx="742950" cy="1266391"/>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6781800" y="2514600"/>
            <a:ext cx="838200" cy="1238249"/>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7772400" y="2514601"/>
            <a:ext cx="742950" cy="1266391"/>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5715000" y="3886200"/>
            <a:ext cx="1065770" cy="1143000"/>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8001001" y="3886200"/>
            <a:ext cx="752707" cy="1143000"/>
          </a:xfrm>
          <a:prstGeom prst="rect">
            <a:avLst/>
          </a:prstGeom>
          <a:no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6858000" y="3886200"/>
            <a:ext cx="1065770" cy="1143000"/>
          </a:xfrm>
          <a:prstGeom prst="rect">
            <a:avLst/>
          </a:prstGeom>
          <a:noFill/>
          <a:ln w="9525">
            <a:noFill/>
            <a:miter lim="800000"/>
            <a:headEnd/>
            <a:tailEnd/>
          </a:ln>
        </p:spPr>
      </p:pic>
    </p:spTree>
    <p:extLst>
      <p:ext uri="{BB962C8B-B14F-4D97-AF65-F5344CB8AC3E}">
        <p14:creationId xmlns:p14="http://schemas.microsoft.com/office/powerpoint/2010/main" val="199934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76400" y="2590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75000"/>
                  </a:schemeClr>
                </a:solidFill>
              </a:rPr>
              <a:t>Original Sample</a:t>
            </a:r>
          </a:p>
        </p:txBody>
      </p:sp>
      <p:sp>
        <p:nvSpPr>
          <p:cNvPr id="8" name="Rounded Rectangle 7"/>
          <p:cNvSpPr/>
          <p:nvPr/>
        </p:nvSpPr>
        <p:spPr>
          <a:xfrm>
            <a:off x="3886200" y="3810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75000"/>
                  </a:schemeClr>
                </a:solidFill>
              </a:rPr>
              <a:t>BootstrapSample</a:t>
            </a:r>
            <a:endParaRPr lang="en-US" sz="2800" dirty="0">
              <a:solidFill>
                <a:schemeClr val="tx1">
                  <a:lumMod val="75000"/>
                </a:schemeClr>
              </a:solidFill>
            </a:endParaRPr>
          </a:p>
        </p:txBody>
      </p:sp>
      <p:cxnSp>
        <p:nvCxnSpPr>
          <p:cNvPr id="10" name="Straight Arrow Connector 9"/>
          <p:cNvCxnSpPr>
            <a:stCxn id="7" idx="3"/>
            <a:endCxn id="8" idx="1"/>
          </p:cNvCxnSpPr>
          <p:nvPr/>
        </p:nvCxnSpPr>
        <p:spPr>
          <a:xfrm flipV="1">
            <a:off x="3505200" y="1028700"/>
            <a:ext cx="381000" cy="2209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886200" y="1828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75000"/>
                  </a:schemeClr>
                </a:solidFill>
              </a:rPr>
              <a:t>BootstrapSample</a:t>
            </a:r>
            <a:endParaRPr lang="en-US" sz="2800" dirty="0">
              <a:solidFill>
                <a:schemeClr val="tx1">
                  <a:lumMod val="75000"/>
                </a:schemeClr>
              </a:solidFill>
            </a:endParaRPr>
          </a:p>
        </p:txBody>
      </p:sp>
      <p:cxnSp>
        <p:nvCxnSpPr>
          <p:cNvPr id="12" name="Straight Arrow Connector 11"/>
          <p:cNvCxnSpPr>
            <a:stCxn id="7" idx="3"/>
            <a:endCxn id="11" idx="1"/>
          </p:cNvCxnSpPr>
          <p:nvPr/>
        </p:nvCxnSpPr>
        <p:spPr>
          <a:xfrm flipV="1">
            <a:off x="3505200" y="2476500"/>
            <a:ext cx="381000" cy="762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962400" y="50292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lumMod val="75000"/>
                  </a:schemeClr>
                </a:solidFill>
              </a:rPr>
              <a:t>BootstrapSample</a:t>
            </a:r>
            <a:endParaRPr lang="en-US" sz="2800" dirty="0">
              <a:solidFill>
                <a:schemeClr val="tx1">
                  <a:lumMod val="75000"/>
                </a:schemeClr>
              </a:solidFill>
            </a:endParaRPr>
          </a:p>
        </p:txBody>
      </p:sp>
      <p:sp>
        <p:nvSpPr>
          <p:cNvPr id="19" name="TextBox 18"/>
          <p:cNvSpPr txBox="1"/>
          <p:nvPr/>
        </p:nvSpPr>
        <p:spPr>
          <a:xfrm>
            <a:off x="4229100" y="3353264"/>
            <a:ext cx="1143000" cy="923330"/>
          </a:xfrm>
          <a:prstGeom prst="rect">
            <a:avLst/>
          </a:prstGeom>
          <a:noFill/>
        </p:spPr>
        <p:txBody>
          <a:bodyPr wrap="square" rtlCol="0">
            <a:spAutoFit/>
          </a:bodyPr>
          <a:lstStyle/>
          <a:p>
            <a:pPr algn="ctr"/>
            <a:r>
              <a:rPr lang="en-US" dirty="0"/>
              <a:t>●</a:t>
            </a:r>
          </a:p>
          <a:p>
            <a:pPr algn="ctr"/>
            <a:r>
              <a:rPr lang="en-US" dirty="0"/>
              <a:t>●</a:t>
            </a:r>
          </a:p>
          <a:p>
            <a:pPr algn="ctr"/>
            <a:r>
              <a:rPr lang="en-US" dirty="0"/>
              <a:t>●</a:t>
            </a:r>
          </a:p>
        </p:txBody>
      </p:sp>
      <p:sp>
        <p:nvSpPr>
          <p:cNvPr id="20" name="Rectangle 19"/>
          <p:cNvSpPr/>
          <p:nvPr/>
        </p:nvSpPr>
        <p:spPr>
          <a:xfrm>
            <a:off x="5943600" y="6096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75000"/>
                  </a:schemeClr>
                </a:solidFill>
              </a:rPr>
              <a:t>Bootstrap Statistic</a:t>
            </a:r>
          </a:p>
        </p:txBody>
      </p:sp>
      <p:sp>
        <p:nvSpPr>
          <p:cNvPr id="21" name="Rectangle 20"/>
          <p:cNvSpPr/>
          <p:nvPr/>
        </p:nvSpPr>
        <p:spPr>
          <a:xfrm>
            <a:off x="1722120" y="4267200"/>
            <a:ext cx="17526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75000"/>
                  </a:schemeClr>
                </a:solidFill>
              </a:rPr>
              <a:t>Sample Statistic</a:t>
            </a:r>
          </a:p>
        </p:txBody>
      </p:sp>
      <p:cxnSp>
        <p:nvCxnSpPr>
          <p:cNvPr id="23" name="Straight Arrow Connector 22"/>
          <p:cNvCxnSpPr>
            <a:stCxn id="7" idx="2"/>
            <a:endCxn id="21" idx="0"/>
          </p:cNvCxnSpPr>
          <p:nvPr/>
        </p:nvCxnSpPr>
        <p:spPr>
          <a:xfrm>
            <a:off x="2590800" y="3886200"/>
            <a:ext cx="7620" cy="381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20" idx="1"/>
          </p:cNvCxnSpPr>
          <p:nvPr/>
        </p:nvCxnSpPr>
        <p:spPr>
          <a:xfrm>
            <a:off x="5715000" y="10287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943600" y="19812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75000"/>
                  </a:schemeClr>
                </a:solidFill>
              </a:rPr>
              <a:t>Bootstrap Statistic</a:t>
            </a:r>
          </a:p>
        </p:txBody>
      </p:sp>
      <p:cxnSp>
        <p:nvCxnSpPr>
          <p:cNvPr id="28" name="Straight Arrow Connector 27"/>
          <p:cNvCxnSpPr>
            <a:stCxn id="11" idx="3"/>
            <a:endCxn id="27" idx="1"/>
          </p:cNvCxnSpPr>
          <p:nvPr/>
        </p:nvCxnSpPr>
        <p:spPr>
          <a:xfrm flipV="1">
            <a:off x="5715000" y="24384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096000" y="52578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75000"/>
                  </a:schemeClr>
                </a:solidFill>
              </a:rPr>
              <a:t>Bootstrap Statistic</a:t>
            </a:r>
          </a:p>
        </p:txBody>
      </p:sp>
      <p:cxnSp>
        <p:nvCxnSpPr>
          <p:cNvPr id="30" name="Straight Arrow Connector 29"/>
          <p:cNvCxnSpPr>
            <a:stCxn id="15" idx="3"/>
            <a:endCxn id="29" idx="1"/>
          </p:cNvCxnSpPr>
          <p:nvPr/>
        </p:nvCxnSpPr>
        <p:spPr>
          <a:xfrm>
            <a:off x="5791200" y="5676900"/>
            <a:ext cx="3048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00800" y="3286035"/>
            <a:ext cx="1143000" cy="923330"/>
          </a:xfrm>
          <a:prstGeom prst="rect">
            <a:avLst/>
          </a:prstGeom>
          <a:noFill/>
        </p:spPr>
        <p:txBody>
          <a:bodyPr wrap="square" rtlCol="0">
            <a:spAutoFit/>
          </a:bodyPr>
          <a:lstStyle/>
          <a:p>
            <a:pPr lvl="0" algn="ctr"/>
            <a:r>
              <a:rPr lang="en-US" dirty="0">
                <a:solidFill>
                  <a:srgbClr val="000000"/>
                </a:solidFill>
              </a:rPr>
              <a:t>●</a:t>
            </a:r>
          </a:p>
          <a:p>
            <a:pPr lvl="0" algn="ctr"/>
            <a:r>
              <a:rPr lang="en-US" dirty="0">
                <a:solidFill>
                  <a:srgbClr val="000000"/>
                </a:solidFill>
              </a:rPr>
              <a:t>●</a:t>
            </a:r>
          </a:p>
          <a:p>
            <a:pPr lvl="0" algn="ctr"/>
            <a:r>
              <a:rPr lang="en-US" dirty="0">
                <a:solidFill>
                  <a:srgbClr val="000000"/>
                </a:solidFill>
              </a:rPr>
              <a:t>●</a:t>
            </a:r>
          </a:p>
        </p:txBody>
      </p:sp>
      <p:sp>
        <p:nvSpPr>
          <p:cNvPr id="32" name="Oval 31"/>
          <p:cNvSpPr/>
          <p:nvPr/>
        </p:nvSpPr>
        <p:spPr>
          <a:xfrm>
            <a:off x="8001000" y="2743200"/>
            <a:ext cx="2590800" cy="1295400"/>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a:solidFill>
                  <a:schemeClr val="tx1">
                    <a:lumMod val="75000"/>
                  </a:schemeClr>
                </a:solidFill>
              </a:rPr>
              <a:t>Bootstrap Distribution</a:t>
            </a:r>
          </a:p>
        </p:txBody>
      </p:sp>
      <p:cxnSp>
        <p:nvCxnSpPr>
          <p:cNvPr id="41" name="Straight Arrow Connector 40"/>
          <p:cNvCxnSpPr>
            <a:stCxn id="20" idx="3"/>
          </p:cNvCxnSpPr>
          <p:nvPr/>
        </p:nvCxnSpPr>
        <p:spPr>
          <a:xfrm>
            <a:off x="7696200" y="1066800"/>
            <a:ext cx="838200" cy="1828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3"/>
          </p:cNvCxnSpPr>
          <p:nvPr/>
        </p:nvCxnSpPr>
        <p:spPr>
          <a:xfrm>
            <a:off x="7696200" y="2438400"/>
            <a:ext cx="533400" cy="6096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05200" y="3124200"/>
            <a:ext cx="457200" cy="24384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2" idx="3"/>
          </p:cNvCxnSpPr>
          <p:nvPr/>
        </p:nvCxnSpPr>
        <p:spPr>
          <a:xfrm flipV="1">
            <a:off x="7831016" y="3848894"/>
            <a:ext cx="549399" cy="1847057"/>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59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par>
                          <p:cTn id="49" fill="hold">
                            <p:stCondLst>
                              <p:cond delay="1500"/>
                            </p:stCondLst>
                            <p:childTnLst>
                              <p:par>
                                <p:cTn id="50" presetID="53"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par>
                                <p:cTn id="62" presetID="53"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500"/>
                            </p:stCondLst>
                            <p:childTnLst>
                              <p:par>
                                <p:cTn id="68" presetID="53"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par>
                                <p:cTn id="73" presetID="53"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1000"/>
                            </p:stCondLst>
                            <p:childTnLst>
                              <p:par>
                                <p:cTn id="79" presetID="53"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par>
                          <p:cTn id="84" fill="hold">
                            <p:stCondLst>
                              <p:cond delay="1500"/>
                            </p:stCondLst>
                            <p:childTnLst>
                              <p:par>
                                <p:cTn id="85" presetID="53" presetClass="entr" presetSubtype="0"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par>
                                <p:cTn id="90" presetID="53" presetClass="entr" presetSubtype="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p:cTn id="99" dur="500" fill="hold"/>
                                        <p:tgtEl>
                                          <p:spTgt spid="41"/>
                                        </p:tgtEl>
                                        <p:attrNameLst>
                                          <p:attrName>ppt_w</p:attrName>
                                        </p:attrNameLst>
                                      </p:cBhvr>
                                      <p:tavLst>
                                        <p:tav tm="0">
                                          <p:val>
                                            <p:fltVal val="0"/>
                                          </p:val>
                                        </p:tav>
                                        <p:tav tm="100000">
                                          <p:val>
                                            <p:strVal val="#ppt_w"/>
                                          </p:val>
                                        </p:tav>
                                      </p:tavLst>
                                    </p:anim>
                                    <p:anim calcmode="lin" valueType="num">
                                      <p:cBhvr>
                                        <p:cTn id="100" dur="500" fill="hold"/>
                                        <p:tgtEl>
                                          <p:spTgt spid="41"/>
                                        </p:tgtEl>
                                        <p:attrNameLst>
                                          <p:attrName>ppt_h</p:attrName>
                                        </p:attrNameLst>
                                      </p:cBhvr>
                                      <p:tavLst>
                                        <p:tav tm="0">
                                          <p:val>
                                            <p:fltVal val="0"/>
                                          </p:val>
                                        </p:tav>
                                        <p:tav tm="100000">
                                          <p:val>
                                            <p:strVal val="#ppt_h"/>
                                          </p:val>
                                        </p:tav>
                                      </p:tavLst>
                                    </p:anim>
                                    <p:animEffect transition="in" filter="fade">
                                      <p:cBhvr>
                                        <p:cTn id="101" dur="500"/>
                                        <p:tgtEl>
                                          <p:spTgt spid="41"/>
                                        </p:tgtEl>
                                      </p:cBhvr>
                                    </p:animEffect>
                                  </p:childTnLst>
                                </p:cTn>
                              </p:par>
                              <p:par>
                                <p:cTn id="102" presetID="53"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500" fill="hold"/>
                                        <p:tgtEl>
                                          <p:spTgt spid="43"/>
                                        </p:tgtEl>
                                        <p:attrNameLst>
                                          <p:attrName>ppt_w</p:attrName>
                                        </p:attrNameLst>
                                      </p:cBhvr>
                                      <p:tavLst>
                                        <p:tav tm="0">
                                          <p:val>
                                            <p:fltVal val="0"/>
                                          </p:val>
                                        </p:tav>
                                        <p:tav tm="100000">
                                          <p:val>
                                            <p:strVal val="#ppt_w"/>
                                          </p:val>
                                        </p:tav>
                                      </p:tavLst>
                                    </p:anim>
                                    <p:anim calcmode="lin" valueType="num">
                                      <p:cBhvr>
                                        <p:cTn id="105" dur="500" fill="hold"/>
                                        <p:tgtEl>
                                          <p:spTgt spid="43"/>
                                        </p:tgtEl>
                                        <p:attrNameLst>
                                          <p:attrName>ppt_h</p:attrName>
                                        </p:attrNameLst>
                                      </p:cBhvr>
                                      <p:tavLst>
                                        <p:tav tm="0">
                                          <p:val>
                                            <p:fltVal val="0"/>
                                          </p:val>
                                        </p:tav>
                                        <p:tav tm="100000">
                                          <p:val>
                                            <p:strVal val="#ppt_h"/>
                                          </p:val>
                                        </p:tav>
                                      </p:tavLst>
                                    </p:anim>
                                    <p:animEffect transition="in" filter="fade">
                                      <p:cBhvr>
                                        <p:cTn id="106" dur="500"/>
                                        <p:tgtEl>
                                          <p:spTgt spid="43"/>
                                        </p:tgtEl>
                                      </p:cBhvr>
                                    </p:animEffect>
                                  </p:childTnLst>
                                </p:cTn>
                              </p:par>
                              <p:par>
                                <p:cTn id="107" presetID="53"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53" presetClass="entr" presetSubtype="0" fill="hold" nodeType="with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500" fill="hold"/>
                                        <p:tgtEl>
                                          <p:spTgt spid="33"/>
                                        </p:tgtEl>
                                        <p:attrNameLst>
                                          <p:attrName>ppt_w</p:attrName>
                                        </p:attrNameLst>
                                      </p:cBhvr>
                                      <p:tavLst>
                                        <p:tav tm="0">
                                          <p:val>
                                            <p:fltVal val="0"/>
                                          </p:val>
                                        </p:tav>
                                        <p:tav tm="100000">
                                          <p:val>
                                            <p:strVal val="#ppt_w"/>
                                          </p:val>
                                        </p:tav>
                                      </p:tavLst>
                                    </p:anim>
                                    <p:anim calcmode="lin" valueType="num">
                                      <p:cBhvr>
                                        <p:cTn id="115" dur="500" fill="hold"/>
                                        <p:tgtEl>
                                          <p:spTgt spid="33"/>
                                        </p:tgtEl>
                                        <p:attrNameLst>
                                          <p:attrName>ppt_h</p:attrName>
                                        </p:attrNameLst>
                                      </p:cBhvr>
                                      <p:tavLst>
                                        <p:tav tm="0">
                                          <p:val>
                                            <p:fltVal val="0"/>
                                          </p:val>
                                        </p:tav>
                                        <p:tav tm="100000">
                                          <p:val>
                                            <p:strVal val="#ppt_h"/>
                                          </p:val>
                                        </p:tav>
                                      </p:tavLst>
                                    </p:anim>
                                    <p:animEffect transition="in" filter="fade">
                                      <p:cBhvr>
                                        <p:cTn id="1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9" grpId="0"/>
      <p:bldP spid="20" grpId="0" animBg="1"/>
      <p:bldP spid="21" grpId="0" animBg="1"/>
      <p:bldP spid="27" grpId="0" animBg="1"/>
      <p:bldP spid="29" grpId="0" animBg="1"/>
      <p:bldP spid="31" grpId="0"/>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184138" y="914401"/>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288133" y="2024529"/>
            <a:ext cx="5098033" cy="127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5403542" y="3337168"/>
                <a:ext cx="489159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𝑛</m:t>
                      </m:r>
                      <m:r>
                        <a:rPr lang="en-US" sz="2800" i="1">
                          <a:latin typeface="Cambria Math"/>
                        </a:rPr>
                        <m:t>=25   </m:t>
                      </m:r>
                      <m:acc>
                        <m:accPr>
                          <m:chr m:val="̅"/>
                          <m:ctrlPr>
                            <a:rPr lang="en-US" sz="2800" i="1">
                              <a:latin typeface="Cambria Math" panose="02040503050406030204" pitchFamily="18" charset="0"/>
                            </a:rPr>
                          </m:ctrlPr>
                        </m:accPr>
                        <m:e>
                          <m:r>
                            <a:rPr lang="en-US" sz="2800" i="1">
                              <a:latin typeface="Cambria Math"/>
                            </a:rPr>
                            <m:t>𝑥</m:t>
                          </m:r>
                        </m:e>
                      </m:acc>
                      <m:r>
                        <a:rPr lang="en-US" sz="2800" i="1">
                          <a:latin typeface="Cambria Math"/>
                        </a:rPr>
                        <m:t>=15.98    </m:t>
                      </m:r>
                      <m:r>
                        <a:rPr lang="en-US" sz="2800" i="1">
                          <a:latin typeface="Cambria Math"/>
                        </a:rPr>
                        <m:t>𝑠</m:t>
                      </m:r>
                      <m:r>
                        <a:rPr lang="en-US" sz="2800" i="1">
                          <a:latin typeface="Cambria Math"/>
                        </a:rPr>
                        <m:t>=11.11</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5403542" y="3337168"/>
                <a:ext cx="4891596" cy="523220"/>
              </a:xfrm>
              <a:prstGeom prst="rect">
                <a:avLst/>
              </a:prstGeom>
              <a:blipFill>
                <a:blip r:embed="rId29"/>
                <a:stretch>
                  <a:fillRect/>
                </a:stretch>
              </a:blipFill>
            </p:spPr>
            <p:txBody>
              <a:bodyPr/>
              <a:lstStyle/>
              <a:p>
                <a:r>
                  <a:rPr lang="en-US">
                    <a:noFill/>
                  </a:rPr>
                  <a:t> </a:t>
                </a:r>
              </a:p>
            </p:txBody>
          </p:sp>
        </mc:Fallback>
      </mc:AlternateContent>
      <p:sp>
        <p:nvSpPr>
          <p:cNvPr id="33" name="TextBox 32"/>
          <p:cNvSpPr txBox="1"/>
          <p:nvPr/>
        </p:nvSpPr>
        <p:spPr>
          <a:xfrm>
            <a:off x="5387285" y="5334368"/>
            <a:ext cx="5204515" cy="1384995"/>
          </a:xfrm>
          <a:prstGeom prst="rect">
            <a:avLst/>
          </a:prstGeom>
          <a:solidFill>
            <a:schemeClr val="accent6">
              <a:lumMod val="60000"/>
              <a:lumOff val="40000"/>
            </a:schemeClr>
          </a:solidFill>
        </p:spPr>
        <p:txBody>
          <a:bodyPr wrap="square" rtlCol="0">
            <a:spAutoFit/>
          </a:bodyPr>
          <a:lstStyle/>
          <a:p>
            <a:r>
              <a:rPr lang="en-US" sz="2800" b="1" u="sng" dirty="0"/>
              <a:t>Key concept</a:t>
            </a:r>
            <a:r>
              <a:rPr lang="en-US" sz="2800" dirty="0"/>
              <a:t>:  How much can we expect means for samples of size 25 to vary just by random chance?   </a:t>
            </a:r>
          </a:p>
        </p:txBody>
      </p:sp>
      <p:sp>
        <p:nvSpPr>
          <p:cNvPr id="5" name="Title 4"/>
          <p:cNvSpPr>
            <a:spLocks noGrp="1"/>
          </p:cNvSpPr>
          <p:nvPr>
            <p:ph type="title"/>
          </p:nvPr>
        </p:nvSpPr>
        <p:spPr>
          <a:xfrm>
            <a:off x="2725902" y="130345"/>
            <a:ext cx="6400800" cy="660993"/>
          </a:xfrm>
          <a:solidFill>
            <a:srgbClr val="FFFF99"/>
          </a:solidFill>
          <a:ln w="38100">
            <a:solidFill>
              <a:srgbClr val="C00000"/>
            </a:solidFill>
          </a:ln>
        </p:spPr>
        <p:txBody>
          <a:bodyPr>
            <a:normAutofit/>
          </a:bodyPr>
          <a:lstStyle/>
          <a:p>
            <a:r>
              <a:rPr lang="en-US" sz="3600" dirty="0">
                <a:solidFill>
                  <a:srgbClr val="C00000"/>
                </a:solidFill>
              </a:rPr>
              <a:t>Example: Mustang Prices</a:t>
            </a:r>
          </a:p>
        </p:txBody>
      </p:sp>
      <p:sp>
        <p:nvSpPr>
          <p:cNvPr id="7" name="TextBox 6"/>
          <p:cNvSpPr txBox="1"/>
          <p:nvPr/>
        </p:nvSpPr>
        <p:spPr>
          <a:xfrm>
            <a:off x="5316220" y="966789"/>
            <a:ext cx="4978918" cy="954107"/>
          </a:xfrm>
          <a:prstGeom prst="rect">
            <a:avLst/>
          </a:prstGeom>
          <a:noFill/>
        </p:spPr>
        <p:txBody>
          <a:bodyPr wrap="square" rtlCol="0">
            <a:spAutoFit/>
          </a:bodyPr>
          <a:lstStyle/>
          <a:p>
            <a:r>
              <a:rPr lang="en-US" sz="2800" dirty="0"/>
              <a:t>Start with a random sample of 25 prices (in $1,000’s)</a:t>
            </a:r>
          </a:p>
        </p:txBody>
      </p:sp>
      <p:sp>
        <p:nvSpPr>
          <p:cNvPr id="8" name="TextBox 7"/>
          <p:cNvSpPr txBox="1"/>
          <p:nvPr/>
        </p:nvSpPr>
        <p:spPr>
          <a:xfrm>
            <a:off x="5405308" y="3817682"/>
            <a:ext cx="4889831" cy="1384995"/>
          </a:xfrm>
          <a:prstGeom prst="rect">
            <a:avLst/>
          </a:prstGeom>
          <a:noFill/>
        </p:spPr>
        <p:txBody>
          <a:bodyPr wrap="square" rtlCol="0">
            <a:spAutoFit/>
          </a:bodyPr>
          <a:lstStyle/>
          <a:p>
            <a:r>
              <a:rPr lang="en-US" sz="2800" b="1" u="sng" dirty="0"/>
              <a:t>Goal:</a:t>
            </a:r>
            <a:r>
              <a:rPr lang="en-US" sz="2800" dirty="0"/>
              <a:t> Find an interval that is likely to contain the mean price for all Mustangs</a:t>
            </a:r>
          </a:p>
        </p:txBody>
      </p:sp>
    </p:spTree>
    <p:extLst>
      <p:ext uri="{BB962C8B-B14F-4D97-AF65-F5344CB8AC3E}">
        <p14:creationId xmlns:p14="http://schemas.microsoft.com/office/powerpoint/2010/main" val="34936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500"/>
                                        <p:tgtEl>
                                          <p:spTgt spid="3074"/>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0" name="Picture 42" descr="http://t2.gstatic.com/images?q=tbn:ANd9GcSqEKMFBuEMqbZs54DN-kk17Ir8EqP6MsqC8v4nTUJcYVRbKO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212" y="1361475"/>
            <a:ext cx="914400" cy="548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84110" y="152401"/>
            <a:ext cx="3619589" cy="584775"/>
          </a:xfrm>
          <a:prstGeom prst="rect">
            <a:avLst/>
          </a:prstGeom>
          <a:noFill/>
        </p:spPr>
        <p:txBody>
          <a:bodyPr wrap="square" rtlCol="0">
            <a:spAutoFit/>
          </a:bodyPr>
          <a:lstStyle/>
          <a:p>
            <a:pPr algn="ctr"/>
            <a:r>
              <a:rPr lang="en-US" sz="3200" dirty="0"/>
              <a:t>Original Sample</a:t>
            </a:r>
          </a:p>
        </p:txBody>
      </p:sp>
      <p:sp>
        <p:nvSpPr>
          <p:cNvPr id="31" name="TextBox 30"/>
          <p:cNvSpPr txBox="1"/>
          <p:nvPr/>
        </p:nvSpPr>
        <p:spPr>
          <a:xfrm>
            <a:off x="6019801" y="182728"/>
            <a:ext cx="3619589" cy="584775"/>
          </a:xfrm>
          <a:prstGeom prst="rect">
            <a:avLst/>
          </a:prstGeom>
          <a:noFill/>
        </p:spPr>
        <p:txBody>
          <a:bodyPr wrap="square" rtlCol="0">
            <a:spAutoFit/>
          </a:bodyPr>
          <a:lstStyle/>
          <a:p>
            <a:pPr algn="ctr"/>
            <a:r>
              <a:rPr lang="en-US" sz="3200" dirty="0"/>
              <a:t>Bootstrap Sample</a:t>
            </a:r>
          </a:p>
        </p:txBody>
      </p:sp>
      <p:pic>
        <p:nvPicPr>
          <p:cNvPr id="32" name="Picture 48" descr="http://t2.gstatic.com/images?q=tbn:ANd9GcSSQKpgGNEOCmV82t22Xu24dqpQgKcME4SlwN7-S2NTyz20aZ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3212" y="737175"/>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3212" y="1958212"/>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http://www.cartuningparts.co.uk/img/autoart-parnelli-jones-saleen-mustang-orange-15-118-scale-diecast-model-car_577632_2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3212" y="252096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cars.minimodelshop.co.uk/8025701F0054F3AD/ls/FranklinMint-B11F857/$File/ford-mustang-california-special-1968-diecast-model-car-franklin-mint-b11f857-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7475" y="3140641"/>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0" descr="http://t3.gstatic.com/images?q=tbn:ANd9GcTIJudnj3-QOH6Je9ic9YrCn8v9EnOTyvwdwiljWMmB3eo9m-S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3679" y="3678669"/>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4" descr="http://t2.gstatic.com/images?q=tbn:ANd9GcTAC-vgwaoOMI9l4uNB8OrruzTAFVQdA8pvNa-U0ciDfwffI6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63212" y="4189182"/>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site.diecastblast.com/diecastblast/products/dc200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63212" y="47894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www.fallingpixel.com/products/9482/mains/000-3d-model-65Mustang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63212" y="5410809"/>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7612" y="67789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4.bp.blogspot.com/_lTURvvdsOj8/TNAxDTZeGNI/AAAAAAAAAXo/u3uZB4y8QkI/s1600/1999+Ford+Mustang+GT+Metallic+Red_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77612" y="135461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2.bp.blogspot.com/_lTURvvdsOj8/TNAwTsWk-eI/AAAAAAAAAXg/UTXdEsuWf2U/s1600/1999+Ford+Mustang+GT+Metallic+Red_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58079" y="199354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6" descr="http://t1.gstatic.com/images?q=tbn:ANd9GcRYWsmVaFPn96zwSbUsDeCGRpIT6YCruwkZrk8H7FKPCuxVCi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58079" y="254193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t0.gstatic.com/images?q=tbn:ANd9GcSwbW6H4BQjr2B5QU1G22iyuvcl1b-3cUKPFO-UYZFzITg6nf0MuQ"/>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20000" y="390638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20000" y="456084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81727" y="32214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4" descr="http://t2.gstatic.com/images?q=tbn:ANd9GcTAC-vgwaoOMI9l4uNB8OrruzTAFVQdA8pvNa-U0ciDfwffI6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000" y="5288532"/>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www.alldiecast.us/images_miniatures/138998.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534400" y="677898"/>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http://t3.gstatic.com/images?q=tbn:ANd9GcTVGq6Ttf8DiwB_IKGRABzbn1uQU55PcCNzefeylR4SJwy84X_Nb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69851" y="124373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72479" y="176841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4" descr="http://dyn-images2.hsni.com/is/image/HomeShoppingNetwork/pd300/revell-1-24-64-1-2-mustang-convertible-model-car-kit%7E6163901w.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492012" y="250045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2" descr="http://t2.gstatic.com/images?q=tbn:ANd9GcSqEKMFBuEMqbZs54DN-kk17Ir8EqP6MsqC8v4nTUJcYVRbKO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3400905"/>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http://www.alldiecast.us/images_miniatures/147195.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530898" y="392968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0" descr="http://t1.gstatic.com/images?q=tbn:ANd9GcRuifSjmjV38x6VOUmShqtLYfKry_ve9oSE_SNXpMg4WXhqNqG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534400" y="447832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www.fallingpixel.com/products/9482/mains/000-3d-model-65Mustang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34400" y="5338072"/>
            <a:ext cx="9144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p:cNvGrpSpPr/>
          <p:nvPr/>
        </p:nvGrpSpPr>
        <p:grpSpPr>
          <a:xfrm>
            <a:off x="2184138" y="662754"/>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3" name="TextBox 2"/>
              <p:cNvSpPr txBox="1"/>
              <p:nvPr/>
            </p:nvSpPr>
            <p:spPr>
              <a:xfrm>
                <a:off x="2497302" y="6316199"/>
                <a:ext cx="22860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a:rPr lang="en-US" sz="2800" i="1">
                              <a:latin typeface="Cambria Math"/>
                            </a:rPr>
                            <m:t>𝑥</m:t>
                          </m:r>
                        </m:e>
                      </m:acc>
                      <m:r>
                        <a:rPr lang="en-US" sz="2800" i="1">
                          <a:latin typeface="Cambria Math"/>
                        </a:rPr>
                        <m:t>=15.98</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2497302" y="6316199"/>
                <a:ext cx="2286000" cy="523220"/>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736080" y="6244605"/>
                <a:ext cx="22860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rPr>
                          </m:ctrlPr>
                        </m:accPr>
                        <m:e>
                          <m:r>
                            <a:rPr lang="en-US" sz="2800" i="1">
                              <a:latin typeface="Cambria Math"/>
                            </a:rPr>
                            <m:t>𝑥</m:t>
                          </m:r>
                        </m:e>
                      </m:acc>
                      <m:r>
                        <a:rPr lang="en-US" sz="2800" i="1">
                          <a:latin typeface="Cambria Math"/>
                        </a:rPr>
                        <m:t>=17.51</m:t>
                      </m:r>
                    </m:oMath>
                  </m:oMathPara>
                </a14:m>
                <a:endParaRPr lang="en-US" sz="28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736080" y="6244605"/>
                <a:ext cx="2286000" cy="523220"/>
              </a:xfrm>
              <a:prstGeom prst="rect">
                <a:avLst/>
              </a:prstGeom>
              <a:blipFill>
                <a:blip r:embed="rId30"/>
                <a:stretch>
                  <a:fillRect/>
                </a:stretch>
              </a:blipFill>
            </p:spPr>
            <p:txBody>
              <a:bodyPr/>
              <a:lstStyle/>
              <a:p>
                <a:r>
                  <a:rPr lang="en-US">
                    <a:noFill/>
                  </a:rPr>
                  <a:t> </a:t>
                </a:r>
              </a:p>
            </p:txBody>
          </p:sp>
        </mc:Fallback>
      </mc:AlternateContent>
      <p:sp>
        <p:nvSpPr>
          <p:cNvPr id="5" name="TextBox 4"/>
          <p:cNvSpPr txBox="1"/>
          <p:nvPr/>
        </p:nvSpPr>
        <p:spPr>
          <a:xfrm>
            <a:off x="6049250" y="3279210"/>
            <a:ext cx="4313950" cy="584775"/>
          </a:xfrm>
          <a:prstGeom prst="rect">
            <a:avLst/>
          </a:prstGeom>
          <a:solidFill>
            <a:srgbClr val="FFFF99"/>
          </a:solidFill>
        </p:spPr>
        <p:txBody>
          <a:bodyPr wrap="square" rtlCol="0">
            <a:spAutoFit/>
          </a:bodyPr>
          <a:lstStyle/>
          <a:p>
            <a:r>
              <a:rPr lang="en-US" sz="3200" dirty="0"/>
              <a:t>Repeat 1,000’s of times!</a:t>
            </a:r>
          </a:p>
        </p:txBody>
      </p:sp>
    </p:spTree>
    <p:extLst>
      <p:ext uri="{BB962C8B-B14F-4D97-AF65-F5344CB8AC3E}">
        <p14:creationId xmlns:p14="http://schemas.microsoft.com/office/powerpoint/2010/main" val="34902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210"/>
                                        </p:tgtEl>
                                        <p:attrNameLst>
                                          <p:attrName>style.visibility</p:attrName>
                                        </p:attrNameLst>
                                      </p:cBhvr>
                                      <p:to>
                                        <p:strVal val="visible"/>
                                      </p:to>
                                    </p:set>
                                    <p:anim calcmode="lin" valueType="num">
                                      <p:cBhvr additive="base">
                                        <p:cTn id="12" dur="250" fill="hold"/>
                                        <p:tgtEl>
                                          <p:spTgt spid="7210"/>
                                        </p:tgtEl>
                                        <p:attrNameLst>
                                          <p:attrName>ppt_x</p:attrName>
                                        </p:attrNameLst>
                                      </p:cBhvr>
                                      <p:tavLst>
                                        <p:tav tm="0">
                                          <p:val>
                                            <p:strVal val="0-#ppt_w/2"/>
                                          </p:val>
                                        </p:tav>
                                        <p:tav tm="100000">
                                          <p:val>
                                            <p:strVal val="#ppt_x"/>
                                          </p:val>
                                        </p:tav>
                                      </p:tavLst>
                                    </p:anim>
                                    <p:anim calcmode="lin" valueType="num">
                                      <p:cBhvr additive="base">
                                        <p:cTn id="13" dur="250" fill="hold"/>
                                        <p:tgtEl>
                                          <p:spTgt spid="7210"/>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0-#ppt_w/2"/>
                                          </p:val>
                                        </p:tav>
                                        <p:tav tm="100000">
                                          <p:val>
                                            <p:strVal val="#ppt_x"/>
                                          </p:val>
                                        </p:tav>
                                      </p:tavLst>
                                    </p:anim>
                                    <p:anim calcmode="lin" valueType="num">
                                      <p:cBhvr additive="base">
                                        <p:cTn id="18" dur="25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fill="hold"/>
                                        <p:tgtEl>
                                          <p:spTgt spid="35"/>
                                        </p:tgtEl>
                                        <p:attrNameLst>
                                          <p:attrName>ppt_x</p:attrName>
                                        </p:attrNameLst>
                                      </p:cBhvr>
                                      <p:tavLst>
                                        <p:tav tm="0">
                                          <p:val>
                                            <p:strVal val="0-#ppt_w/2"/>
                                          </p:val>
                                        </p:tav>
                                        <p:tav tm="100000">
                                          <p:val>
                                            <p:strVal val="#ppt_x"/>
                                          </p:val>
                                        </p:tav>
                                      </p:tavLst>
                                    </p:anim>
                                    <p:anim calcmode="lin" valueType="num">
                                      <p:cBhvr additive="base">
                                        <p:cTn id="23" dur="25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250" fill="hold"/>
                                        <p:tgtEl>
                                          <p:spTgt spid="36"/>
                                        </p:tgtEl>
                                        <p:attrNameLst>
                                          <p:attrName>ppt_x</p:attrName>
                                        </p:attrNameLst>
                                      </p:cBhvr>
                                      <p:tavLst>
                                        <p:tav tm="0">
                                          <p:val>
                                            <p:strVal val="0-#ppt_w/2"/>
                                          </p:val>
                                        </p:tav>
                                        <p:tav tm="100000">
                                          <p:val>
                                            <p:strVal val="#ppt_x"/>
                                          </p:val>
                                        </p:tav>
                                      </p:tavLst>
                                    </p:anim>
                                    <p:anim calcmode="lin" valueType="num">
                                      <p:cBhvr additive="base">
                                        <p:cTn id="28" dur="25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0-#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250" fill="hold"/>
                                        <p:tgtEl>
                                          <p:spTgt spid="38"/>
                                        </p:tgtEl>
                                        <p:attrNameLst>
                                          <p:attrName>ppt_x</p:attrName>
                                        </p:attrNameLst>
                                      </p:cBhvr>
                                      <p:tavLst>
                                        <p:tav tm="0">
                                          <p:val>
                                            <p:strVal val="0-#ppt_w/2"/>
                                          </p:val>
                                        </p:tav>
                                        <p:tav tm="100000">
                                          <p:val>
                                            <p:strVal val="#ppt_x"/>
                                          </p:val>
                                        </p:tav>
                                      </p:tavLst>
                                    </p:anim>
                                    <p:anim calcmode="lin" valueType="num">
                                      <p:cBhvr additive="base">
                                        <p:cTn id="38" dur="25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250" fill="hold"/>
                                        <p:tgtEl>
                                          <p:spTgt spid="39"/>
                                        </p:tgtEl>
                                        <p:attrNameLst>
                                          <p:attrName>ppt_x</p:attrName>
                                        </p:attrNameLst>
                                      </p:cBhvr>
                                      <p:tavLst>
                                        <p:tav tm="0">
                                          <p:val>
                                            <p:strVal val="0-#ppt_w/2"/>
                                          </p:val>
                                        </p:tav>
                                        <p:tav tm="100000">
                                          <p:val>
                                            <p:strVal val="#ppt_x"/>
                                          </p:val>
                                        </p:tav>
                                      </p:tavLst>
                                    </p:anim>
                                    <p:anim calcmode="lin" valueType="num">
                                      <p:cBhvr additive="base">
                                        <p:cTn id="43" dur="250" fill="hold"/>
                                        <p:tgtEl>
                                          <p:spTgt spid="39"/>
                                        </p:tgtEl>
                                        <p:attrNameLst>
                                          <p:attrName>ppt_y</p:attrName>
                                        </p:attrNameLst>
                                      </p:cBhvr>
                                      <p:tavLst>
                                        <p:tav tm="0">
                                          <p:val>
                                            <p:strVal val="#ppt_y"/>
                                          </p:val>
                                        </p:tav>
                                        <p:tav tm="100000">
                                          <p:val>
                                            <p:strVal val="#ppt_y"/>
                                          </p:val>
                                        </p:tav>
                                      </p:tavLst>
                                    </p:anim>
                                  </p:childTnLst>
                                </p:cTn>
                              </p:par>
                            </p:childTnLst>
                          </p:cTn>
                        </p:par>
                        <p:par>
                          <p:cTn id="44" fill="hold">
                            <p:stCondLst>
                              <p:cond delay="2250"/>
                            </p:stCondLst>
                            <p:childTnLst>
                              <p:par>
                                <p:cTn id="45" presetID="2" presetClass="entr" presetSubtype="8"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250" fill="hold"/>
                                        <p:tgtEl>
                                          <p:spTgt spid="40"/>
                                        </p:tgtEl>
                                        <p:attrNameLst>
                                          <p:attrName>ppt_x</p:attrName>
                                        </p:attrNameLst>
                                      </p:cBhvr>
                                      <p:tavLst>
                                        <p:tav tm="0">
                                          <p:val>
                                            <p:strVal val="0-#ppt_w/2"/>
                                          </p:val>
                                        </p:tav>
                                        <p:tav tm="100000">
                                          <p:val>
                                            <p:strVal val="#ppt_x"/>
                                          </p:val>
                                        </p:tav>
                                      </p:tavLst>
                                    </p:anim>
                                    <p:anim calcmode="lin" valueType="num">
                                      <p:cBhvr additive="base">
                                        <p:cTn id="48" dur="25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250" fill="hold"/>
                                        <p:tgtEl>
                                          <p:spTgt spid="42"/>
                                        </p:tgtEl>
                                        <p:attrNameLst>
                                          <p:attrName>ppt_x</p:attrName>
                                        </p:attrNameLst>
                                      </p:cBhvr>
                                      <p:tavLst>
                                        <p:tav tm="0">
                                          <p:val>
                                            <p:strVal val="0-#ppt_w/2"/>
                                          </p:val>
                                        </p:tav>
                                        <p:tav tm="100000">
                                          <p:val>
                                            <p:strVal val="#ppt_x"/>
                                          </p:val>
                                        </p:tav>
                                      </p:tavLst>
                                    </p:anim>
                                    <p:anim calcmode="lin" valueType="num">
                                      <p:cBhvr additive="base">
                                        <p:cTn id="53" dur="25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250" fill="hold"/>
                                        <p:tgtEl>
                                          <p:spTgt spid="43"/>
                                        </p:tgtEl>
                                        <p:attrNameLst>
                                          <p:attrName>ppt_x</p:attrName>
                                        </p:attrNameLst>
                                      </p:cBhvr>
                                      <p:tavLst>
                                        <p:tav tm="0">
                                          <p:val>
                                            <p:strVal val="0-#ppt_w/2"/>
                                          </p:val>
                                        </p:tav>
                                        <p:tav tm="100000">
                                          <p:val>
                                            <p:strVal val="#ppt_x"/>
                                          </p:val>
                                        </p:tav>
                                      </p:tavLst>
                                    </p:anim>
                                    <p:anim calcmode="lin" valueType="num">
                                      <p:cBhvr additive="base">
                                        <p:cTn id="58" dur="25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250" fill="hold"/>
                                        <p:tgtEl>
                                          <p:spTgt spid="44"/>
                                        </p:tgtEl>
                                        <p:attrNameLst>
                                          <p:attrName>ppt_x</p:attrName>
                                        </p:attrNameLst>
                                      </p:cBhvr>
                                      <p:tavLst>
                                        <p:tav tm="0">
                                          <p:val>
                                            <p:strVal val="0-#ppt_w/2"/>
                                          </p:val>
                                        </p:tav>
                                        <p:tav tm="100000">
                                          <p:val>
                                            <p:strVal val="#ppt_x"/>
                                          </p:val>
                                        </p:tav>
                                      </p:tavLst>
                                    </p:anim>
                                    <p:anim calcmode="lin" valueType="num">
                                      <p:cBhvr additive="base">
                                        <p:cTn id="63" dur="250" fill="hold"/>
                                        <p:tgtEl>
                                          <p:spTgt spid="4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8"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250" fill="hold"/>
                                        <p:tgtEl>
                                          <p:spTgt spid="45"/>
                                        </p:tgtEl>
                                        <p:attrNameLst>
                                          <p:attrName>ppt_x</p:attrName>
                                        </p:attrNameLst>
                                      </p:cBhvr>
                                      <p:tavLst>
                                        <p:tav tm="0">
                                          <p:val>
                                            <p:strVal val="0-#ppt_w/2"/>
                                          </p:val>
                                        </p:tav>
                                        <p:tav tm="100000">
                                          <p:val>
                                            <p:strVal val="#ppt_x"/>
                                          </p:val>
                                        </p:tav>
                                      </p:tavLst>
                                    </p:anim>
                                    <p:anim calcmode="lin" valueType="num">
                                      <p:cBhvr additive="base">
                                        <p:cTn id="68" dur="250" fill="hold"/>
                                        <p:tgtEl>
                                          <p:spTgt spid="45"/>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2"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250" fill="hold"/>
                                        <p:tgtEl>
                                          <p:spTgt spid="46"/>
                                        </p:tgtEl>
                                        <p:attrNameLst>
                                          <p:attrName>ppt_x</p:attrName>
                                        </p:attrNameLst>
                                      </p:cBhvr>
                                      <p:tavLst>
                                        <p:tav tm="0">
                                          <p:val>
                                            <p:strVal val="0-#ppt_w/2"/>
                                          </p:val>
                                        </p:tav>
                                        <p:tav tm="100000">
                                          <p:val>
                                            <p:strVal val="#ppt_x"/>
                                          </p:val>
                                        </p:tav>
                                      </p:tavLst>
                                    </p:anim>
                                    <p:anim calcmode="lin" valueType="num">
                                      <p:cBhvr additive="base">
                                        <p:cTn id="73" dur="250" fill="hold"/>
                                        <p:tgtEl>
                                          <p:spTgt spid="46"/>
                                        </p:tgtEl>
                                        <p:attrNameLst>
                                          <p:attrName>ppt_y</p:attrName>
                                        </p:attrNameLst>
                                      </p:cBhvr>
                                      <p:tavLst>
                                        <p:tav tm="0">
                                          <p:val>
                                            <p:strVal val="#ppt_y"/>
                                          </p:val>
                                        </p:tav>
                                        <p:tav tm="100000">
                                          <p:val>
                                            <p:strVal val="#ppt_y"/>
                                          </p:val>
                                        </p:tav>
                                      </p:tavLst>
                                    </p:anim>
                                  </p:childTnLst>
                                </p:cTn>
                              </p:par>
                            </p:childTnLst>
                          </p:cTn>
                        </p:par>
                        <p:par>
                          <p:cTn id="74" fill="hold">
                            <p:stCondLst>
                              <p:cond delay="3750"/>
                            </p:stCondLst>
                            <p:childTnLst>
                              <p:par>
                                <p:cTn id="75" presetID="2" presetClass="entr" presetSubtype="8"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250" fill="hold"/>
                                        <p:tgtEl>
                                          <p:spTgt spid="47"/>
                                        </p:tgtEl>
                                        <p:attrNameLst>
                                          <p:attrName>ppt_x</p:attrName>
                                        </p:attrNameLst>
                                      </p:cBhvr>
                                      <p:tavLst>
                                        <p:tav tm="0">
                                          <p:val>
                                            <p:strVal val="0-#ppt_w/2"/>
                                          </p:val>
                                        </p:tav>
                                        <p:tav tm="100000">
                                          <p:val>
                                            <p:strVal val="#ppt_x"/>
                                          </p:val>
                                        </p:tav>
                                      </p:tavLst>
                                    </p:anim>
                                    <p:anim calcmode="lin" valueType="num">
                                      <p:cBhvr additive="base">
                                        <p:cTn id="78" dur="250" fill="hold"/>
                                        <p:tgtEl>
                                          <p:spTgt spid="4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250" fill="hold"/>
                                        <p:tgtEl>
                                          <p:spTgt spid="48"/>
                                        </p:tgtEl>
                                        <p:attrNameLst>
                                          <p:attrName>ppt_x</p:attrName>
                                        </p:attrNameLst>
                                      </p:cBhvr>
                                      <p:tavLst>
                                        <p:tav tm="0">
                                          <p:val>
                                            <p:strVal val="0-#ppt_w/2"/>
                                          </p:val>
                                        </p:tav>
                                        <p:tav tm="100000">
                                          <p:val>
                                            <p:strVal val="#ppt_x"/>
                                          </p:val>
                                        </p:tav>
                                      </p:tavLst>
                                    </p:anim>
                                    <p:anim calcmode="lin" valueType="num">
                                      <p:cBhvr additive="base">
                                        <p:cTn id="83" dur="250" fill="hold"/>
                                        <p:tgtEl>
                                          <p:spTgt spid="48"/>
                                        </p:tgtEl>
                                        <p:attrNameLst>
                                          <p:attrName>ppt_y</p:attrName>
                                        </p:attrNameLst>
                                      </p:cBhvr>
                                      <p:tavLst>
                                        <p:tav tm="0">
                                          <p:val>
                                            <p:strVal val="#ppt_y"/>
                                          </p:val>
                                        </p:tav>
                                        <p:tav tm="100000">
                                          <p:val>
                                            <p:strVal val="#ppt_y"/>
                                          </p:val>
                                        </p:tav>
                                      </p:tavLst>
                                    </p:anim>
                                  </p:childTnLst>
                                </p:cTn>
                              </p:par>
                            </p:childTnLst>
                          </p:cTn>
                        </p:par>
                        <p:par>
                          <p:cTn id="84" fill="hold">
                            <p:stCondLst>
                              <p:cond delay="4250"/>
                            </p:stCondLst>
                            <p:childTnLst>
                              <p:par>
                                <p:cTn id="85" presetID="2" presetClass="entr" presetSubtype="8"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250" fill="hold"/>
                                        <p:tgtEl>
                                          <p:spTgt spid="49"/>
                                        </p:tgtEl>
                                        <p:attrNameLst>
                                          <p:attrName>ppt_x</p:attrName>
                                        </p:attrNameLst>
                                      </p:cBhvr>
                                      <p:tavLst>
                                        <p:tav tm="0">
                                          <p:val>
                                            <p:strVal val="0-#ppt_w/2"/>
                                          </p:val>
                                        </p:tav>
                                        <p:tav tm="100000">
                                          <p:val>
                                            <p:strVal val="#ppt_x"/>
                                          </p:val>
                                        </p:tav>
                                      </p:tavLst>
                                    </p:anim>
                                    <p:anim calcmode="lin" valueType="num">
                                      <p:cBhvr additive="base">
                                        <p:cTn id="88" dur="250" fill="hold"/>
                                        <p:tgtEl>
                                          <p:spTgt spid="49"/>
                                        </p:tgtEl>
                                        <p:attrNameLst>
                                          <p:attrName>ppt_y</p:attrName>
                                        </p:attrNameLst>
                                      </p:cBhvr>
                                      <p:tavLst>
                                        <p:tav tm="0">
                                          <p:val>
                                            <p:strVal val="#ppt_y"/>
                                          </p:val>
                                        </p:tav>
                                        <p:tav tm="100000">
                                          <p:val>
                                            <p:strVal val="#ppt_y"/>
                                          </p:val>
                                        </p:tav>
                                      </p:tavLst>
                                    </p:anim>
                                  </p:childTnLst>
                                </p:cTn>
                              </p:par>
                            </p:childTnLst>
                          </p:cTn>
                        </p:par>
                        <p:par>
                          <p:cTn id="89" fill="hold">
                            <p:stCondLst>
                              <p:cond delay="4500"/>
                            </p:stCondLst>
                            <p:childTnLst>
                              <p:par>
                                <p:cTn id="90" presetID="2" presetClass="entr" presetSubtype="8"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250" fill="hold"/>
                                        <p:tgtEl>
                                          <p:spTgt spid="50"/>
                                        </p:tgtEl>
                                        <p:attrNameLst>
                                          <p:attrName>ppt_x</p:attrName>
                                        </p:attrNameLst>
                                      </p:cBhvr>
                                      <p:tavLst>
                                        <p:tav tm="0">
                                          <p:val>
                                            <p:strVal val="0-#ppt_w/2"/>
                                          </p:val>
                                        </p:tav>
                                        <p:tav tm="100000">
                                          <p:val>
                                            <p:strVal val="#ppt_x"/>
                                          </p:val>
                                        </p:tav>
                                      </p:tavLst>
                                    </p:anim>
                                    <p:anim calcmode="lin" valueType="num">
                                      <p:cBhvr additive="base">
                                        <p:cTn id="93" dur="250" fill="hold"/>
                                        <p:tgtEl>
                                          <p:spTgt spid="50"/>
                                        </p:tgtEl>
                                        <p:attrNameLst>
                                          <p:attrName>ppt_y</p:attrName>
                                        </p:attrNameLst>
                                      </p:cBhvr>
                                      <p:tavLst>
                                        <p:tav tm="0">
                                          <p:val>
                                            <p:strVal val="#ppt_y"/>
                                          </p:val>
                                        </p:tav>
                                        <p:tav tm="100000">
                                          <p:val>
                                            <p:strVal val="#ppt_y"/>
                                          </p:val>
                                        </p:tav>
                                      </p:tavLst>
                                    </p:anim>
                                  </p:childTnLst>
                                </p:cTn>
                              </p:par>
                            </p:childTnLst>
                          </p:cTn>
                        </p:par>
                        <p:par>
                          <p:cTn id="94" fill="hold">
                            <p:stCondLst>
                              <p:cond delay="4750"/>
                            </p:stCondLst>
                            <p:childTnLst>
                              <p:par>
                                <p:cTn id="95" presetID="2" presetClass="entr" presetSubtype="8" fill="hold" nodeType="after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250" fill="hold"/>
                                        <p:tgtEl>
                                          <p:spTgt spid="51"/>
                                        </p:tgtEl>
                                        <p:attrNameLst>
                                          <p:attrName>ppt_x</p:attrName>
                                        </p:attrNameLst>
                                      </p:cBhvr>
                                      <p:tavLst>
                                        <p:tav tm="0">
                                          <p:val>
                                            <p:strVal val="0-#ppt_w/2"/>
                                          </p:val>
                                        </p:tav>
                                        <p:tav tm="100000">
                                          <p:val>
                                            <p:strVal val="#ppt_x"/>
                                          </p:val>
                                        </p:tav>
                                      </p:tavLst>
                                    </p:anim>
                                    <p:anim calcmode="lin" valueType="num">
                                      <p:cBhvr additive="base">
                                        <p:cTn id="98" dur="250" fill="hold"/>
                                        <p:tgtEl>
                                          <p:spTgt spid="51"/>
                                        </p:tgtEl>
                                        <p:attrNameLst>
                                          <p:attrName>ppt_y</p:attrName>
                                        </p:attrNameLst>
                                      </p:cBhvr>
                                      <p:tavLst>
                                        <p:tav tm="0">
                                          <p:val>
                                            <p:strVal val="#ppt_y"/>
                                          </p:val>
                                        </p:tav>
                                        <p:tav tm="100000">
                                          <p:val>
                                            <p:strVal val="#ppt_y"/>
                                          </p:val>
                                        </p:tav>
                                      </p:tavLst>
                                    </p:anim>
                                  </p:childTnLst>
                                </p:cTn>
                              </p:par>
                            </p:childTnLst>
                          </p:cTn>
                        </p:par>
                        <p:par>
                          <p:cTn id="99" fill="hold">
                            <p:stCondLst>
                              <p:cond delay="5000"/>
                            </p:stCondLst>
                            <p:childTnLst>
                              <p:par>
                                <p:cTn id="100" presetID="2" presetClass="entr" presetSubtype="8" fill="hold" nodeType="after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additive="base">
                                        <p:cTn id="102" dur="250" fill="hold"/>
                                        <p:tgtEl>
                                          <p:spTgt spid="52"/>
                                        </p:tgtEl>
                                        <p:attrNameLst>
                                          <p:attrName>ppt_x</p:attrName>
                                        </p:attrNameLst>
                                      </p:cBhvr>
                                      <p:tavLst>
                                        <p:tav tm="0">
                                          <p:val>
                                            <p:strVal val="0-#ppt_w/2"/>
                                          </p:val>
                                        </p:tav>
                                        <p:tav tm="100000">
                                          <p:val>
                                            <p:strVal val="#ppt_x"/>
                                          </p:val>
                                        </p:tav>
                                      </p:tavLst>
                                    </p:anim>
                                    <p:anim calcmode="lin" valueType="num">
                                      <p:cBhvr additive="base">
                                        <p:cTn id="103" dur="250" fill="hold"/>
                                        <p:tgtEl>
                                          <p:spTgt spid="52"/>
                                        </p:tgtEl>
                                        <p:attrNameLst>
                                          <p:attrName>ppt_y</p:attrName>
                                        </p:attrNameLst>
                                      </p:cBhvr>
                                      <p:tavLst>
                                        <p:tav tm="0">
                                          <p:val>
                                            <p:strVal val="#ppt_y"/>
                                          </p:val>
                                        </p:tav>
                                        <p:tav tm="100000">
                                          <p:val>
                                            <p:strVal val="#ppt_y"/>
                                          </p:val>
                                        </p:tav>
                                      </p:tavLst>
                                    </p:anim>
                                  </p:childTnLst>
                                </p:cTn>
                              </p:par>
                            </p:childTnLst>
                          </p:cTn>
                        </p:par>
                        <p:par>
                          <p:cTn id="104" fill="hold">
                            <p:stCondLst>
                              <p:cond delay="5250"/>
                            </p:stCondLst>
                            <p:childTnLst>
                              <p:par>
                                <p:cTn id="105" presetID="2" presetClass="entr" presetSubtype="8" fill="hold" nodeType="after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250" fill="hold"/>
                                        <p:tgtEl>
                                          <p:spTgt spid="53"/>
                                        </p:tgtEl>
                                        <p:attrNameLst>
                                          <p:attrName>ppt_x</p:attrName>
                                        </p:attrNameLst>
                                      </p:cBhvr>
                                      <p:tavLst>
                                        <p:tav tm="0">
                                          <p:val>
                                            <p:strVal val="0-#ppt_w/2"/>
                                          </p:val>
                                        </p:tav>
                                        <p:tav tm="100000">
                                          <p:val>
                                            <p:strVal val="#ppt_x"/>
                                          </p:val>
                                        </p:tav>
                                      </p:tavLst>
                                    </p:anim>
                                    <p:anim calcmode="lin" valueType="num">
                                      <p:cBhvr additive="base">
                                        <p:cTn id="108" dur="250" fill="hold"/>
                                        <p:tgtEl>
                                          <p:spTgt spid="53"/>
                                        </p:tgtEl>
                                        <p:attrNameLst>
                                          <p:attrName>ppt_y</p:attrName>
                                        </p:attrNameLst>
                                      </p:cBhvr>
                                      <p:tavLst>
                                        <p:tav tm="0">
                                          <p:val>
                                            <p:strVal val="#ppt_y"/>
                                          </p:val>
                                        </p:tav>
                                        <p:tav tm="100000">
                                          <p:val>
                                            <p:strVal val="#ppt_y"/>
                                          </p:val>
                                        </p:tav>
                                      </p:tavLst>
                                    </p:anim>
                                  </p:childTnLst>
                                </p:cTn>
                              </p:par>
                            </p:childTnLst>
                          </p:cTn>
                        </p:par>
                        <p:par>
                          <p:cTn id="109" fill="hold">
                            <p:stCondLst>
                              <p:cond delay="5500"/>
                            </p:stCondLst>
                            <p:childTnLst>
                              <p:par>
                                <p:cTn id="110" presetID="2" presetClass="entr" presetSubtype="8" fill="hold" nodeType="after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additive="base">
                                        <p:cTn id="112" dur="250" fill="hold"/>
                                        <p:tgtEl>
                                          <p:spTgt spid="54"/>
                                        </p:tgtEl>
                                        <p:attrNameLst>
                                          <p:attrName>ppt_x</p:attrName>
                                        </p:attrNameLst>
                                      </p:cBhvr>
                                      <p:tavLst>
                                        <p:tav tm="0">
                                          <p:val>
                                            <p:strVal val="0-#ppt_w/2"/>
                                          </p:val>
                                        </p:tav>
                                        <p:tav tm="100000">
                                          <p:val>
                                            <p:strVal val="#ppt_x"/>
                                          </p:val>
                                        </p:tav>
                                      </p:tavLst>
                                    </p:anim>
                                    <p:anim calcmode="lin" valueType="num">
                                      <p:cBhvr additive="base">
                                        <p:cTn id="113" dur="250" fill="hold"/>
                                        <p:tgtEl>
                                          <p:spTgt spid="54"/>
                                        </p:tgtEl>
                                        <p:attrNameLst>
                                          <p:attrName>ppt_y</p:attrName>
                                        </p:attrNameLst>
                                      </p:cBhvr>
                                      <p:tavLst>
                                        <p:tav tm="0">
                                          <p:val>
                                            <p:strVal val="#ppt_y"/>
                                          </p:val>
                                        </p:tav>
                                        <p:tav tm="100000">
                                          <p:val>
                                            <p:strVal val="#ppt_y"/>
                                          </p:val>
                                        </p:tav>
                                      </p:tavLst>
                                    </p:anim>
                                  </p:childTnLst>
                                </p:cTn>
                              </p:par>
                            </p:childTnLst>
                          </p:cTn>
                        </p:par>
                        <p:par>
                          <p:cTn id="114" fill="hold">
                            <p:stCondLst>
                              <p:cond delay="5750"/>
                            </p:stCondLst>
                            <p:childTnLst>
                              <p:par>
                                <p:cTn id="115" presetID="2" presetClass="entr" presetSubtype="8" fill="hold" nodeType="after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250" fill="hold"/>
                                        <p:tgtEl>
                                          <p:spTgt spid="55"/>
                                        </p:tgtEl>
                                        <p:attrNameLst>
                                          <p:attrName>ppt_x</p:attrName>
                                        </p:attrNameLst>
                                      </p:cBhvr>
                                      <p:tavLst>
                                        <p:tav tm="0">
                                          <p:val>
                                            <p:strVal val="0-#ppt_w/2"/>
                                          </p:val>
                                        </p:tav>
                                        <p:tav tm="100000">
                                          <p:val>
                                            <p:strVal val="#ppt_x"/>
                                          </p:val>
                                        </p:tav>
                                      </p:tavLst>
                                    </p:anim>
                                    <p:anim calcmode="lin" valueType="num">
                                      <p:cBhvr additive="base">
                                        <p:cTn id="118" dur="250" fill="hold"/>
                                        <p:tgtEl>
                                          <p:spTgt spid="55"/>
                                        </p:tgtEl>
                                        <p:attrNameLst>
                                          <p:attrName>ppt_y</p:attrName>
                                        </p:attrNameLst>
                                      </p:cBhvr>
                                      <p:tavLst>
                                        <p:tav tm="0">
                                          <p:val>
                                            <p:strVal val="#ppt_y"/>
                                          </p:val>
                                        </p:tav>
                                        <p:tav tm="100000">
                                          <p:val>
                                            <p:strVal val="#ppt_y"/>
                                          </p:val>
                                        </p:tav>
                                      </p:tavLst>
                                    </p:anim>
                                  </p:childTnLst>
                                </p:cTn>
                              </p:par>
                            </p:childTnLst>
                          </p:cTn>
                        </p:par>
                        <p:par>
                          <p:cTn id="119" fill="hold">
                            <p:stCondLst>
                              <p:cond delay="6000"/>
                            </p:stCondLst>
                            <p:childTnLst>
                              <p:par>
                                <p:cTn id="120" presetID="2" presetClass="entr" presetSubtype="8"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additive="base">
                                        <p:cTn id="122" dur="250" fill="hold"/>
                                        <p:tgtEl>
                                          <p:spTgt spid="56"/>
                                        </p:tgtEl>
                                        <p:attrNameLst>
                                          <p:attrName>ppt_x</p:attrName>
                                        </p:attrNameLst>
                                      </p:cBhvr>
                                      <p:tavLst>
                                        <p:tav tm="0">
                                          <p:val>
                                            <p:strVal val="0-#ppt_w/2"/>
                                          </p:val>
                                        </p:tav>
                                        <p:tav tm="100000">
                                          <p:val>
                                            <p:strVal val="#ppt_x"/>
                                          </p:val>
                                        </p:tav>
                                      </p:tavLst>
                                    </p:anim>
                                    <p:anim calcmode="lin" valueType="num">
                                      <p:cBhvr additive="base">
                                        <p:cTn id="123" dur="250" fill="hold"/>
                                        <p:tgtEl>
                                          <p:spTgt spid="56"/>
                                        </p:tgtEl>
                                        <p:attrNameLst>
                                          <p:attrName>ppt_y</p:attrName>
                                        </p:attrNameLst>
                                      </p:cBhvr>
                                      <p:tavLst>
                                        <p:tav tm="0">
                                          <p:val>
                                            <p:strVal val="#ppt_y"/>
                                          </p:val>
                                        </p:tav>
                                        <p:tav tm="100000">
                                          <p:val>
                                            <p:strVal val="#ppt_y"/>
                                          </p:val>
                                        </p:tav>
                                      </p:tavLst>
                                    </p:anim>
                                  </p:childTnLst>
                                </p:cTn>
                              </p:par>
                            </p:childTnLst>
                          </p:cTn>
                        </p:par>
                        <p:par>
                          <p:cTn id="124" fill="hold">
                            <p:stCondLst>
                              <p:cond delay="6250"/>
                            </p:stCondLst>
                            <p:childTnLst>
                              <p:par>
                                <p:cTn id="125" presetID="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additive="base">
                                        <p:cTn id="127" dur="250" fill="hold"/>
                                        <p:tgtEl>
                                          <p:spTgt spid="57"/>
                                        </p:tgtEl>
                                        <p:attrNameLst>
                                          <p:attrName>ppt_x</p:attrName>
                                        </p:attrNameLst>
                                      </p:cBhvr>
                                      <p:tavLst>
                                        <p:tav tm="0">
                                          <p:val>
                                            <p:strVal val="0-#ppt_w/2"/>
                                          </p:val>
                                        </p:tav>
                                        <p:tav tm="100000">
                                          <p:val>
                                            <p:strVal val="#ppt_x"/>
                                          </p:val>
                                        </p:tav>
                                      </p:tavLst>
                                    </p:anim>
                                    <p:anim calcmode="lin" valueType="num">
                                      <p:cBhvr additive="base">
                                        <p:cTn id="128" dur="250" fill="hold"/>
                                        <p:tgtEl>
                                          <p:spTgt spid="57"/>
                                        </p:tgtEl>
                                        <p:attrNameLst>
                                          <p:attrName>ppt_y</p:attrName>
                                        </p:attrNameLst>
                                      </p:cBhvr>
                                      <p:tavLst>
                                        <p:tav tm="0">
                                          <p:val>
                                            <p:strVal val="#ppt_y"/>
                                          </p:val>
                                        </p:tav>
                                        <p:tav tm="100000">
                                          <p:val>
                                            <p:strVal val="#ppt_y"/>
                                          </p:val>
                                        </p:tav>
                                      </p:tavLst>
                                    </p:anim>
                                  </p:childTnLst>
                                </p:cTn>
                              </p:par>
                            </p:childTnLst>
                          </p:cTn>
                        </p:par>
                        <p:par>
                          <p:cTn id="129" fill="hold">
                            <p:stCondLst>
                              <p:cond delay="6500"/>
                            </p:stCondLst>
                            <p:childTnLst>
                              <p:par>
                                <p:cTn id="130" presetID="10" presetClass="entr" presetSubtype="0" fill="hold" grpId="0" nodeType="after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500"/>
                                        <p:tgtEl>
                                          <p:spTgt spid="58"/>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0" nodeType="clickEffect">
                                  <p:stCondLst>
                                    <p:cond delay="0"/>
                                  </p:stCondLst>
                                  <p:childTnLst>
                                    <p:set>
                                      <p:cBhvr>
                                        <p:cTn id="136" dur="1" fill="hold">
                                          <p:stCondLst>
                                            <p:cond delay="0"/>
                                          </p:stCondLst>
                                        </p:cTn>
                                        <p:tgtEl>
                                          <p:spTgt spid="5"/>
                                        </p:tgtEl>
                                        <p:attrNameLst>
                                          <p:attrName>style.visibility</p:attrName>
                                        </p:attrNameLst>
                                      </p:cBhvr>
                                      <p:to>
                                        <p:strVal val="visible"/>
                                      </p:to>
                                    </p:set>
                                    <p:anim calcmode="lin" valueType="num">
                                      <p:cBhvr>
                                        <p:cTn id="137" dur="500" fill="hold"/>
                                        <p:tgtEl>
                                          <p:spTgt spid="5"/>
                                        </p:tgtEl>
                                        <p:attrNameLst>
                                          <p:attrName>ppt_w</p:attrName>
                                        </p:attrNameLst>
                                      </p:cBhvr>
                                      <p:tavLst>
                                        <p:tav tm="0">
                                          <p:val>
                                            <p:fltVal val="0"/>
                                          </p:val>
                                        </p:tav>
                                        <p:tav tm="100000">
                                          <p:val>
                                            <p:strVal val="#ppt_w"/>
                                          </p:val>
                                        </p:tav>
                                      </p:tavLst>
                                    </p:anim>
                                    <p:anim calcmode="lin" valueType="num">
                                      <p:cBhvr>
                                        <p:cTn id="138" dur="500" fill="hold"/>
                                        <p:tgtEl>
                                          <p:spTgt spid="5"/>
                                        </p:tgtEl>
                                        <p:attrNameLst>
                                          <p:attrName>ppt_h</p:attrName>
                                        </p:attrNameLst>
                                      </p:cBhvr>
                                      <p:tavLst>
                                        <p:tav tm="0">
                                          <p:val>
                                            <p:fltVal val="0"/>
                                          </p:val>
                                        </p:tav>
                                        <p:tav tm="100000">
                                          <p:val>
                                            <p:strVal val="#ppt_h"/>
                                          </p:val>
                                        </p:tav>
                                      </p:tavLst>
                                    </p:anim>
                                    <p:animEffect transition="in" filter="fade">
                                      <p:cBhvr>
                                        <p:cTn id="1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53FA54-5CAD-4087-BAAA-B7F9DF753B85}"/>
              </a:ext>
            </a:extLst>
          </p:cNvPr>
          <p:cNvSpPr txBox="1"/>
          <p:nvPr/>
        </p:nvSpPr>
        <p:spPr>
          <a:xfrm>
            <a:off x="2433588" y="721896"/>
            <a:ext cx="7368139" cy="4693593"/>
          </a:xfrm>
          <a:prstGeom prst="rect">
            <a:avLst/>
          </a:prstGeom>
          <a:noFill/>
        </p:spPr>
        <p:txBody>
          <a:bodyPr wrap="square" rtlCol="0">
            <a:spAutoFit/>
          </a:bodyPr>
          <a:lstStyle/>
          <a:p>
            <a:pPr algn="ctr"/>
            <a:r>
              <a:rPr lang="en-US" sz="5400" b="1" dirty="0"/>
              <a:t>We need technology!!</a:t>
            </a:r>
          </a:p>
          <a:p>
            <a:pPr algn="ctr"/>
            <a:endParaRPr lang="en-US" sz="4000" b="1" dirty="0"/>
          </a:p>
          <a:p>
            <a:pPr algn="ctr"/>
            <a:r>
              <a:rPr lang="en-US" sz="12500" b="1" dirty="0" err="1"/>
              <a:t>StatKey</a:t>
            </a:r>
            <a:r>
              <a:rPr lang="en-US" sz="12500" b="1" dirty="0"/>
              <a:t>!!</a:t>
            </a:r>
          </a:p>
          <a:p>
            <a:pPr algn="ctr"/>
            <a:endParaRPr lang="en-US" sz="4000" b="1" dirty="0"/>
          </a:p>
          <a:p>
            <a:pPr algn="ctr"/>
            <a:r>
              <a:rPr lang="en-US" sz="4000" b="1" dirty="0">
                <a:hlinkClick r:id="rId2"/>
              </a:rPr>
              <a:t>www.lock5stat.com/statkey</a:t>
            </a:r>
            <a:endParaRPr lang="en-US" sz="4000" b="1" dirty="0"/>
          </a:p>
        </p:txBody>
      </p:sp>
    </p:spTree>
    <p:extLst>
      <p:ext uri="{BB962C8B-B14F-4D97-AF65-F5344CB8AC3E}">
        <p14:creationId xmlns:p14="http://schemas.microsoft.com/office/powerpoint/2010/main" val="2877481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823050" y="76201"/>
            <a:ext cx="8534400" cy="542209"/>
          </a:xfrm>
        </p:spPr>
        <p:txBody>
          <a:bodyPr>
            <a:normAutofit/>
          </a:bodyPr>
          <a:lstStyle/>
          <a:p>
            <a:r>
              <a:rPr lang="en-US" sz="2800" dirty="0"/>
              <a:t>Bootstrap Distribution for Mustang Price Means</a:t>
            </a:r>
          </a:p>
        </p:txBody>
      </p:sp>
      <p:pic>
        <p:nvPicPr>
          <p:cNvPr id="2" name="Picture 1"/>
          <p:cNvPicPr>
            <a:picLocks noChangeAspect="1"/>
          </p:cNvPicPr>
          <p:nvPr/>
        </p:nvPicPr>
        <p:blipFill>
          <a:blip r:embed="rId3"/>
          <a:stretch>
            <a:fillRect/>
          </a:stretch>
        </p:blipFill>
        <p:spPr>
          <a:xfrm>
            <a:off x="1533837" y="712666"/>
            <a:ext cx="9112826" cy="6109313"/>
          </a:xfrm>
          <a:prstGeom prst="rect">
            <a:avLst/>
          </a:prstGeom>
        </p:spPr>
      </p:pic>
    </p:spTree>
    <p:extLst>
      <p:ext uri="{BB962C8B-B14F-4D97-AF65-F5344CB8AC3E}">
        <p14:creationId xmlns:p14="http://schemas.microsoft.com/office/powerpoint/2010/main" val="1546256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7315200" cy="1143000"/>
          </a:xfrm>
        </p:spPr>
        <p:txBody>
          <a:bodyPr>
            <a:normAutofit fontScale="90000"/>
          </a:bodyPr>
          <a:lstStyle/>
          <a:p>
            <a:r>
              <a:rPr lang="en-US" dirty="0"/>
              <a:t>How do we get a CI from the bootstrap distribution? </a:t>
            </a:r>
          </a:p>
        </p:txBody>
      </p:sp>
      <p:sp>
        <p:nvSpPr>
          <p:cNvPr id="3" name="TextBox 2"/>
          <p:cNvSpPr txBox="1"/>
          <p:nvPr/>
        </p:nvSpPr>
        <p:spPr>
          <a:xfrm>
            <a:off x="2209800" y="1828801"/>
            <a:ext cx="7696200" cy="2400657"/>
          </a:xfrm>
          <a:prstGeom prst="rect">
            <a:avLst/>
          </a:prstGeom>
          <a:noFill/>
        </p:spPr>
        <p:txBody>
          <a:bodyPr wrap="square" rtlCol="0">
            <a:spAutoFit/>
          </a:bodyPr>
          <a:lstStyle/>
          <a:p>
            <a:r>
              <a:rPr lang="en-US" sz="2800" b="1" dirty="0"/>
              <a:t>Method #1: Standard Error</a:t>
            </a:r>
          </a:p>
          <a:p>
            <a:pPr marL="457200" indent="-457200">
              <a:buFont typeface="Arial" panose="020B0604020202020204" pitchFamily="34" charset="0"/>
              <a:buChar char="•"/>
            </a:pPr>
            <a:r>
              <a:rPr lang="en-US" sz="2800" dirty="0"/>
              <a:t>Find the standard error (SE) as the standard deviation of the bootstrap statistics</a:t>
            </a:r>
          </a:p>
          <a:p>
            <a:pPr marL="457200" indent="-457200">
              <a:spcAft>
                <a:spcPts val="1200"/>
              </a:spcAft>
              <a:buFont typeface="Arial" panose="020B0604020202020204" pitchFamily="34" charset="0"/>
              <a:buChar char="•"/>
            </a:pPr>
            <a:r>
              <a:rPr lang="en-US" sz="2800" dirty="0"/>
              <a:t>Find an interval with</a:t>
            </a:r>
          </a:p>
          <a:p>
            <a:pPr>
              <a:spcAft>
                <a:spcPts val="1200"/>
              </a:spcAft>
            </a:pPr>
            <a:endParaRPr lang="en-US" sz="2800" dirty="0"/>
          </a:p>
        </p:txBody>
      </p:sp>
      <mc:AlternateContent xmlns:mc="http://schemas.openxmlformats.org/markup-compatibility/2006" xmlns:a14="http://schemas.microsoft.com/office/drawing/2010/main">
        <mc:Choice Requires="a14">
          <p:sp>
            <p:nvSpPr>
              <p:cNvPr id="4" name="TextBox 3"/>
              <p:cNvSpPr txBox="1"/>
              <p:nvPr/>
            </p:nvSpPr>
            <p:spPr>
              <a:xfrm>
                <a:off x="2971800" y="3657600"/>
                <a:ext cx="6553200" cy="707886"/>
              </a:xfrm>
              <a:prstGeom prst="rect">
                <a:avLst/>
              </a:prstGeom>
              <a:solidFill>
                <a:srgbClr val="FFFF99"/>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a:latin typeface="Cambria Math"/>
                        </a:rPr>
                        <m:t>𝑂𝑟𝑖𝑔𝑖𝑛𝑎𝑙</m:t>
                      </m:r>
                      <m:r>
                        <a:rPr lang="en-US" sz="4000" i="1">
                          <a:latin typeface="Cambria Math"/>
                        </a:rPr>
                        <m:t> </m:t>
                      </m:r>
                      <m:r>
                        <a:rPr lang="en-US" sz="4000" i="1">
                          <a:latin typeface="Cambria Math"/>
                        </a:rPr>
                        <m:t>𝑆𝑡𝑎𝑡𝑖𝑠𝑡𝑖𝑐</m:t>
                      </m:r>
                      <m:r>
                        <a:rPr lang="en-US" sz="4000" i="1">
                          <a:latin typeface="Cambria Math"/>
                        </a:rPr>
                        <m:t>±2⋅</m:t>
                      </m:r>
                      <m:r>
                        <a:rPr lang="en-US" sz="4000" i="1">
                          <a:latin typeface="Cambria Math"/>
                        </a:rPr>
                        <m:t>𝑆𝐸</m:t>
                      </m:r>
                    </m:oMath>
                  </m:oMathPara>
                </a14:m>
                <a:endParaRPr lang="en-US" sz="4000" dirty="0"/>
              </a:p>
            </p:txBody>
          </p:sp>
        </mc:Choice>
        <mc:Fallback xmlns="">
          <p:sp>
            <p:nvSpPr>
              <p:cNvPr id="4" name="TextBox 3"/>
              <p:cNvSpPr txBox="1">
                <a:spLocks noRot="1" noChangeAspect="1" noMove="1" noResize="1" noEditPoints="1" noAdjustHandles="1" noChangeArrowheads="1" noChangeShapeType="1" noTextEdit="1"/>
              </p:cNvSpPr>
              <p:nvPr/>
            </p:nvSpPr>
            <p:spPr>
              <a:xfrm>
                <a:off x="2971800" y="3657600"/>
                <a:ext cx="6553200" cy="707886"/>
              </a:xfrm>
              <a:prstGeom prst="rect">
                <a:avLst/>
              </a:prstGeom>
              <a:blipFill>
                <a:blip r:embed="rId2"/>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51699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45932" y="0"/>
            <a:ext cx="9122069" cy="6115510"/>
          </a:xfrm>
          <a:prstGeom prst="rect">
            <a:avLst/>
          </a:prstGeom>
        </p:spPr>
      </p:pic>
      <p:sp>
        <p:nvSpPr>
          <p:cNvPr id="2" name="Oval 1"/>
          <p:cNvSpPr/>
          <p:nvPr/>
        </p:nvSpPr>
        <p:spPr>
          <a:xfrm>
            <a:off x="6589938" y="1771705"/>
            <a:ext cx="1056443" cy="381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08523" y="2466848"/>
            <a:ext cx="2330912" cy="523220"/>
          </a:xfrm>
          <a:prstGeom prst="rect">
            <a:avLst/>
          </a:prstGeom>
          <a:noFill/>
        </p:spPr>
        <p:txBody>
          <a:bodyPr wrap="square" rtlCol="0">
            <a:spAutoFit/>
          </a:bodyPr>
          <a:lstStyle/>
          <a:p>
            <a:r>
              <a:rPr lang="en-US" sz="2800" dirty="0">
                <a:solidFill>
                  <a:srgbClr val="C00000"/>
                </a:solidFill>
              </a:rPr>
              <a:t>Standard Error</a:t>
            </a:r>
          </a:p>
        </p:txBody>
      </p:sp>
      <p:cxnSp>
        <p:nvCxnSpPr>
          <p:cNvPr id="4" name="Straight Arrow Connector 3"/>
          <p:cNvCxnSpPr/>
          <p:nvPr/>
        </p:nvCxnSpPr>
        <p:spPr>
          <a:xfrm flipV="1">
            <a:off x="6895283" y="2153446"/>
            <a:ext cx="85725" cy="34845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a:xfrm>
                <a:off x="1676400" y="6243936"/>
                <a:ext cx="8915400" cy="4924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14:m>
                  <m:oMath xmlns:m="http://schemas.openxmlformats.org/officeDocument/2006/math">
                    <m:r>
                      <a:rPr lang="en-US" sz="2600" b="1" i="1">
                        <a:solidFill>
                          <a:srgbClr val="C00000"/>
                        </a:solidFill>
                        <a:latin typeface="Cambria Math" panose="02040503050406030204" pitchFamily="18" charset="0"/>
                      </a:rPr>
                      <m:t>𝑺𝒕𝒂𝒕𝒊𝒔𝒕𝒊𝒄</m:t>
                    </m:r>
                    <m:r>
                      <a:rPr lang="en-US" sz="2600" b="1" i="1">
                        <a:latin typeface="Cambria Math" panose="02040503050406030204" pitchFamily="18" charset="0"/>
                      </a:rPr>
                      <m:t> </m:t>
                    </m:r>
                    <m:r>
                      <a:rPr lang="en-US" sz="2600" b="1" i="1">
                        <a:solidFill>
                          <a:srgbClr val="C00000"/>
                        </a:solidFill>
                        <a:latin typeface="Cambria Math" panose="02040503050406030204" pitchFamily="18" charset="0"/>
                        <a:ea typeface="Cambria Math" panose="02040503050406030204" pitchFamily="18" charset="0"/>
                      </a:rPr>
                      <m:t>±</m:t>
                    </m:r>
                    <m:r>
                      <a:rPr lang="en-US" sz="2600" b="1" i="1">
                        <a:solidFill>
                          <a:srgbClr val="C00000"/>
                        </a:solidFill>
                        <a:latin typeface="Cambria Math" panose="02040503050406030204" pitchFamily="18" charset="0"/>
                        <a:ea typeface="Cambria Math" panose="02040503050406030204" pitchFamily="18" charset="0"/>
                      </a:rPr>
                      <m:t>𝟐</m:t>
                    </m:r>
                    <m:r>
                      <a:rPr lang="en-US" sz="2600" b="1" i="1">
                        <a:solidFill>
                          <a:srgbClr val="C00000"/>
                        </a:solidFill>
                        <a:latin typeface="Cambria Math" panose="02040503050406030204" pitchFamily="18" charset="0"/>
                        <a:ea typeface="Cambria Math" panose="02040503050406030204" pitchFamily="18" charset="0"/>
                      </a:rPr>
                      <m:t>∙</m:t>
                    </m:r>
                    <m:r>
                      <a:rPr lang="en-US" sz="2600" b="1" i="1">
                        <a:solidFill>
                          <a:srgbClr val="C00000"/>
                        </a:solidFill>
                        <a:latin typeface="Cambria Math" panose="02040503050406030204" pitchFamily="18" charset="0"/>
                        <a:ea typeface="Cambria Math" panose="02040503050406030204" pitchFamily="18" charset="0"/>
                      </a:rPr>
                      <m:t>𝑺𝑬</m:t>
                    </m:r>
                    <m:r>
                      <a:rPr lang="en-US" sz="2600" b="1" i="1">
                        <a:solidFill>
                          <a:srgbClr val="C00000"/>
                        </a:solidFill>
                        <a:latin typeface="Cambria Math" panose="02040503050406030204" pitchFamily="18" charset="0"/>
                        <a:ea typeface="Cambria Math" panose="02040503050406030204" pitchFamily="18" charset="0"/>
                      </a:rPr>
                      <m:t>=</m:t>
                    </m:r>
                    <m:r>
                      <a:rPr lang="en-US" sz="2600" b="1" i="1">
                        <a:solidFill>
                          <a:srgbClr val="C00000"/>
                        </a:solidFill>
                        <a:latin typeface="Cambria Math"/>
                      </a:rPr>
                      <m:t>𝟏𝟓</m:t>
                    </m:r>
                    <m:r>
                      <a:rPr lang="en-US" sz="2600" b="1" i="1">
                        <a:solidFill>
                          <a:srgbClr val="C00000"/>
                        </a:solidFill>
                        <a:latin typeface="Cambria Math"/>
                      </a:rPr>
                      <m:t>.</m:t>
                    </m:r>
                    <m:r>
                      <a:rPr lang="en-US" sz="2600" b="1" i="1">
                        <a:solidFill>
                          <a:srgbClr val="C00000"/>
                        </a:solidFill>
                        <a:latin typeface="Cambria Math"/>
                      </a:rPr>
                      <m:t>𝟗𝟖</m:t>
                    </m:r>
                    <m:r>
                      <a:rPr lang="en-US" sz="2600" b="1" i="1">
                        <a:solidFill>
                          <a:srgbClr val="C00000"/>
                        </a:solidFill>
                        <a:latin typeface="Cambria Math"/>
                        <a:ea typeface="Cambria Math"/>
                      </a:rPr>
                      <m:t>±</m:t>
                    </m:r>
                    <m:r>
                      <a:rPr lang="en-US" sz="2600" b="1" i="1">
                        <a:solidFill>
                          <a:srgbClr val="C00000"/>
                        </a:solidFill>
                        <a:latin typeface="Cambria Math"/>
                        <a:ea typeface="Cambria Math"/>
                      </a:rPr>
                      <m:t>𝟐</m:t>
                    </m:r>
                    <m:r>
                      <a:rPr lang="en-US" sz="2600" b="1" i="1">
                        <a:solidFill>
                          <a:srgbClr val="C00000"/>
                        </a:solidFill>
                        <a:latin typeface="Cambria Math"/>
                        <a:ea typeface="Cambria Math"/>
                      </a:rPr>
                      <m:t>∙</m:t>
                    </m:r>
                    <m:d>
                      <m:dPr>
                        <m:ctrlPr>
                          <a:rPr lang="en-US" sz="2600" b="1" i="1">
                            <a:solidFill>
                              <a:srgbClr val="C00000"/>
                            </a:solidFill>
                            <a:latin typeface="Cambria Math" panose="02040503050406030204" pitchFamily="18" charset="0"/>
                            <a:ea typeface="Cambria Math"/>
                          </a:rPr>
                        </m:ctrlPr>
                      </m:dPr>
                      <m:e>
                        <m:r>
                          <a:rPr lang="en-US" sz="2600" b="1" i="1">
                            <a:solidFill>
                              <a:srgbClr val="C00000"/>
                            </a:solidFill>
                            <a:latin typeface="Cambria Math"/>
                            <a:ea typeface="Cambria Math"/>
                          </a:rPr>
                          <m:t>𝟐</m:t>
                        </m:r>
                        <m:r>
                          <a:rPr lang="en-US" sz="2600" b="1" i="1">
                            <a:solidFill>
                              <a:srgbClr val="C00000"/>
                            </a:solidFill>
                            <a:latin typeface="Cambria Math"/>
                            <a:ea typeface="Cambria Math"/>
                          </a:rPr>
                          <m:t>.</m:t>
                        </m:r>
                        <m:r>
                          <a:rPr lang="en-US" sz="2600" b="1" i="1">
                            <a:solidFill>
                              <a:srgbClr val="C00000"/>
                            </a:solidFill>
                            <a:latin typeface="Cambria Math"/>
                            <a:ea typeface="Cambria Math"/>
                          </a:rPr>
                          <m:t>𝟏𝟑𝟒</m:t>
                        </m:r>
                      </m:e>
                    </m:d>
                    <m:r>
                      <a:rPr lang="en-US" sz="2600" b="1" i="1">
                        <a:solidFill>
                          <a:srgbClr val="C00000"/>
                        </a:solidFill>
                        <a:latin typeface="Cambria Math"/>
                        <a:ea typeface="Cambria Math"/>
                      </a:rPr>
                      <m:t>=(</m:t>
                    </m:r>
                    <m:r>
                      <a:rPr lang="en-US" sz="2600" b="1" i="1">
                        <a:solidFill>
                          <a:srgbClr val="C00000"/>
                        </a:solidFill>
                        <a:latin typeface="Cambria Math"/>
                        <a:ea typeface="Cambria Math"/>
                      </a:rPr>
                      <m:t>𝟏𝟏</m:t>
                    </m:r>
                    <m:r>
                      <a:rPr lang="en-US" sz="2600" b="1" i="1">
                        <a:solidFill>
                          <a:srgbClr val="C00000"/>
                        </a:solidFill>
                        <a:latin typeface="Cambria Math"/>
                        <a:ea typeface="Cambria Math"/>
                      </a:rPr>
                      <m:t>.</m:t>
                    </m:r>
                    <m:r>
                      <a:rPr lang="en-US" sz="2600" b="1" i="1">
                        <a:solidFill>
                          <a:srgbClr val="C00000"/>
                        </a:solidFill>
                        <a:latin typeface="Cambria Math"/>
                        <a:ea typeface="Cambria Math"/>
                      </a:rPr>
                      <m:t>𝟕</m:t>
                    </m:r>
                    <m:r>
                      <a:rPr lang="en-US" sz="2600" b="1">
                        <a:solidFill>
                          <a:srgbClr val="C00000"/>
                        </a:solidFill>
                        <a:latin typeface="Cambria Math" panose="02040503050406030204" pitchFamily="18" charset="0"/>
                        <a:ea typeface="Cambria Math"/>
                      </a:rPr>
                      <m:t>𝟏</m:t>
                    </m:r>
                    <m:r>
                      <a:rPr lang="en-US" sz="2600" b="1">
                        <a:solidFill>
                          <a:srgbClr val="C00000"/>
                        </a:solidFill>
                        <a:latin typeface="Cambria Math"/>
                        <a:ea typeface="Cambria Math"/>
                      </a:rPr>
                      <m:t>, </m:t>
                    </m:r>
                    <m:r>
                      <a:rPr lang="en-US" sz="2600" b="1">
                        <a:solidFill>
                          <a:srgbClr val="C00000"/>
                        </a:solidFill>
                        <a:latin typeface="Cambria Math"/>
                        <a:ea typeface="Cambria Math"/>
                      </a:rPr>
                      <m:t>𝟐𝟎</m:t>
                    </m:r>
                    <m:r>
                      <a:rPr lang="en-US" sz="2600" b="1">
                        <a:solidFill>
                          <a:srgbClr val="C00000"/>
                        </a:solidFill>
                        <a:latin typeface="Cambria Math"/>
                        <a:ea typeface="Cambria Math"/>
                      </a:rPr>
                      <m:t>.</m:t>
                    </m:r>
                    <m:r>
                      <a:rPr lang="en-US" sz="2600" b="1">
                        <a:solidFill>
                          <a:srgbClr val="C00000"/>
                        </a:solidFill>
                        <a:latin typeface="Cambria Math"/>
                        <a:ea typeface="Cambria Math"/>
                      </a:rPr>
                      <m:t>𝟐𝟓</m:t>
                    </m:r>
                  </m:oMath>
                </a14:m>
                <a:r>
                  <a:rPr lang="en-US" sz="2600" b="1" dirty="0">
                    <a:solidFill>
                      <a:srgbClr val="C00000"/>
                    </a:solidFill>
                  </a:rPr>
                  <a:t>)</a:t>
                </a:r>
                <a:endParaRPr lang="en-US" sz="26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1676400" y="6243936"/>
                <a:ext cx="8915400" cy="492443"/>
              </a:xfrm>
              <a:prstGeom prst="rect">
                <a:avLst/>
              </a:prstGeom>
              <a:blipFill>
                <a:blip r:embed="rId4"/>
                <a:stretch>
                  <a:fillRect t="-7059" r="-204" b="-28235"/>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F03218CB-70C5-46B0-B742-B6928F819CBE}"/>
              </a:ext>
            </a:extLst>
          </p:cNvPr>
          <p:cNvSpPr/>
          <p:nvPr/>
        </p:nvSpPr>
        <p:spPr>
          <a:xfrm>
            <a:off x="8382001" y="1218460"/>
            <a:ext cx="1056443" cy="381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2B8A48D-76E2-42E4-A466-0C2F6C967FB6}"/>
              </a:ext>
            </a:extLst>
          </p:cNvPr>
          <p:cNvCxnSpPr>
            <a:cxnSpLocks/>
          </p:cNvCxnSpPr>
          <p:nvPr/>
        </p:nvCxnSpPr>
        <p:spPr>
          <a:xfrm flipH="1">
            <a:off x="9220200" y="742490"/>
            <a:ext cx="152400" cy="47597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38DB70C-13FD-443B-9985-82E53907CA85}"/>
              </a:ext>
            </a:extLst>
          </p:cNvPr>
          <p:cNvSpPr txBox="1"/>
          <p:nvPr/>
        </p:nvSpPr>
        <p:spPr>
          <a:xfrm>
            <a:off x="7924800" y="304800"/>
            <a:ext cx="2514600" cy="523220"/>
          </a:xfrm>
          <a:prstGeom prst="rect">
            <a:avLst/>
          </a:prstGeom>
          <a:noFill/>
        </p:spPr>
        <p:txBody>
          <a:bodyPr wrap="square" rtlCol="0">
            <a:spAutoFit/>
          </a:bodyPr>
          <a:lstStyle/>
          <a:p>
            <a:r>
              <a:rPr lang="en-US" sz="2800" dirty="0">
                <a:solidFill>
                  <a:srgbClr val="C00000"/>
                </a:solidFill>
              </a:rPr>
              <a:t>Sample Statistic</a:t>
            </a:r>
          </a:p>
        </p:txBody>
      </p:sp>
    </p:spTree>
    <p:extLst>
      <p:ext uri="{BB962C8B-B14F-4D97-AF65-F5344CB8AC3E}">
        <p14:creationId xmlns:p14="http://schemas.microsoft.com/office/powerpoint/2010/main" val="263603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3" grpId="0" animBg="1"/>
      <p:bldP spid="7"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7315200" cy="1143000"/>
          </a:xfrm>
        </p:spPr>
        <p:txBody>
          <a:bodyPr>
            <a:normAutofit fontScale="90000"/>
          </a:bodyPr>
          <a:lstStyle/>
          <a:p>
            <a:r>
              <a:rPr lang="en-US" dirty="0"/>
              <a:t>How do we get a CI from the bootstrap distribution? </a:t>
            </a:r>
          </a:p>
        </p:txBody>
      </p:sp>
      <p:sp>
        <p:nvSpPr>
          <p:cNvPr id="3" name="TextBox 2"/>
          <p:cNvSpPr txBox="1"/>
          <p:nvPr/>
        </p:nvSpPr>
        <p:spPr>
          <a:xfrm>
            <a:off x="2209800" y="1828801"/>
            <a:ext cx="7696200" cy="2400657"/>
          </a:xfrm>
          <a:prstGeom prst="rect">
            <a:avLst/>
          </a:prstGeom>
          <a:noFill/>
        </p:spPr>
        <p:txBody>
          <a:bodyPr wrap="square" rtlCol="0">
            <a:spAutoFit/>
          </a:bodyPr>
          <a:lstStyle/>
          <a:p>
            <a:r>
              <a:rPr lang="en-US" sz="2800" b="1" dirty="0"/>
              <a:t>Method #1: Standard Error</a:t>
            </a:r>
          </a:p>
          <a:p>
            <a:pPr marL="457200" indent="-457200">
              <a:buFont typeface="Arial" panose="020B0604020202020204" pitchFamily="34" charset="0"/>
              <a:buChar char="•"/>
            </a:pPr>
            <a:r>
              <a:rPr lang="en-US" sz="2800" dirty="0"/>
              <a:t>Find the standard error (SE) as the standard deviation of the bootstrap statistics</a:t>
            </a:r>
          </a:p>
          <a:p>
            <a:pPr marL="457200" indent="-457200">
              <a:spcAft>
                <a:spcPts val="1200"/>
              </a:spcAft>
              <a:buFont typeface="Arial" panose="020B0604020202020204" pitchFamily="34" charset="0"/>
              <a:buChar char="•"/>
            </a:pPr>
            <a:r>
              <a:rPr lang="en-US" sz="2800" dirty="0"/>
              <a:t>Find an interval with</a:t>
            </a:r>
          </a:p>
          <a:p>
            <a:pPr>
              <a:spcAft>
                <a:spcPts val="1200"/>
              </a:spcAft>
            </a:pPr>
            <a:endParaRPr lang="en-US" sz="2800" dirty="0"/>
          </a:p>
        </p:txBody>
      </p:sp>
      <mc:AlternateContent xmlns:mc="http://schemas.openxmlformats.org/markup-compatibility/2006" xmlns:a14="http://schemas.microsoft.com/office/drawing/2010/main">
        <mc:Choice Requires="a14">
          <p:sp>
            <p:nvSpPr>
              <p:cNvPr id="4" name="TextBox 3"/>
              <p:cNvSpPr txBox="1"/>
              <p:nvPr/>
            </p:nvSpPr>
            <p:spPr>
              <a:xfrm>
                <a:off x="2971800" y="3657600"/>
                <a:ext cx="6553200" cy="707886"/>
              </a:xfrm>
              <a:prstGeom prst="rect">
                <a:avLst/>
              </a:prstGeom>
              <a:solidFill>
                <a:srgbClr val="FFFF99"/>
              </a:solid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i="1">
                          <a:latin typeface="Cambria Math"/>
                        </a:rPr>
                        <m:t>𝑂𝑟𝑖𝑔𝑖𝑛𝑎𝑙</m:t>
                      </m:r>
                      <m:r>
                        <a:rPr lang="en-US" sz="4000" i="1">
                          <a:latin typeface="Cambria Math"/>
                        </a:rPr>
                        <m:t> </m:t>
                      </m:r>
                      <m:r>
                        <a:rPr lang="en-US" sz="4000" i="1">
                          <a:latin typeface="Cambria Math"/>
                        </a:rPr>
                        <m:t>𝑆𝑡𝑎𝑡𝑖𝑠𝑡𝑖𝑐</m:t>
                      </m:r>
                      <m:r>
                        <a:rPr lang="en-US" sz="4000" i="1">
                          <a:latin typeface="Cambria Math"/>
                        </a:rPr>
                        <m:t>±2⋅</m:t>
                      </m:r>
                      <m:r>
                        <a:rPr lang="en-US" sz="4000" i="1">
                          <a:latin typeface="Cambria Math"/>
                        </a:rPr>
                        <m:t>𝑆𝐸</m:t>
                      </m:r>
                    </m:oMath>
                  </m:oMathPara>
                </a14:m>
                <a:endParaRPr lang="en-US" sz="4000" dirty="0"/>
              </a:p>
            </p:txBody>
          </p:sp>
        </mc:Choice>
        <mc:Fallback xmlns="">
          <p:sp>
            <p:nvSpPr>
              <p:cNvPr id="4" name="TextBox 3"/>
              <p:cNvSpPr txBox="1">
                <a:spLocks noRot="1" noChangeAspect="1" noMove="1" noResize="1" noEditPoints="1" noAdjustHandles="1" noChangeArrowheads="1" noChangeShapeType="1" noTextEdit="1"/>
              </p:cNvSpPr>
              <p:nvPr/>
            </p:nvSpPr>
            <p:spPr>
              <a:xfrm>
                <a:off x="2971800" y="3657600"/>
                <a:ext cx="6553200" cy="707886"/>
              </a:xfrm>
              <a:prstGeom prst="rect">
                <a:avLst/>
              </a:prstGeom>
              <a:blipFill>
                <a:blip r:embed="rId2"/>
                <a:stretch>
                  <a:fillRect/>
                </a:stretch>
              </a:blipFill>
              <a:ln>
                <a:solidFill>
                  <a:schemeClr val="tx1"/>
                </a:solidFill>
              </a:ln>
            </p:spPr>
            <p:txBody>
              <a:bodyPr/>
              <a:lstStyle/>
              <a:p>
                <a:r>
                  <a:rPr lang="en-US">
                    <a:noFill/>
                  </a:rPr>
                  <a:t> </a:t>
                </a:r>
              </a:p>
            </p:txBody>
          </p:sp>
        </mc:Fallback>
      </mc:AlternateContent>
      <p:sp>
        <p:nvSpPr>
          <p:cNvPr id="5" name="TextBox 4"/>
          <p:cNvSpPr txBox="1"/>
          <p:nvPr/>
        </p:nvSpPr>
        <p:spPr>
          <a:xfrm>
            <a:off x="2334491" y="4572000"/>
            <a:ext cx="7696200" cy="1815882"/>
          </a:xfrm>
          <a:prstGeom prst="rect">
            <a:avLst/>
          </a:prstGeom>
          <a:noFill/>
        </p:spPr>
        <p:txBody>
          <a:bodyPr wrap="square" rtlCol="0">
            <a:spAutoFit/>
          </a:bodyPr>
          <a:lstStyle/>
          <a:p>
            <a:r>
              <a:rPr lang="en-US" sz="2800" b="1" dirty="0"/>
              <a:t>Method #2: Percentile Interval</a:t>
            </a:r>
          </a:p>
          <a:p>
            <a:pPr marL="457200" indent="-457200">
              <a:spcAft>
                <a:spcPts val="1200"/>
              </a:spcAft>
              <a:buFont typeface="Arial" panose="020B0604020202020204" pitchFamily="34" charset="0"/>
              <a:buChar char="•"/>
            </a:pPr>
            <a:r>
              <a:rPr lang="en-US" sz="2800" dirty="0"/>
              <a:t>For a 95% interval, find the endpoints that cut off 2.5% of the bootstrap means from each tail, leaving 95% in the middle</a:t>
            </a:r>
          </a:p>
        </p:txBody>
      </p:sp>
    </p:spTree>
    <p:extLst>
      <p:ext uri="{BB962C8B-B14F-4D97-AF65-F5344CB8AC3E}">
        <p14:creationId xmlns:p14="http://schemas.microsoft.com/office/powerpoint/2010/main" val="132330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84630" y="803019"/>
            <a:ext cx="6457950" cy="5133975"/>
          </a:xfrm>
          <a:prstGeom prst="rect">
            <a:avLst/>
          </a:prstGeom>
        </p:spPr>
      </p:pic>
      <p:sp>
        <p:nvSpPr>
          <p:cNvPr id="2" name="Title 1"/>
          <p:cNvSpPr>
            <a:spLocks noGrp="1"/>
          </p:cNvSpPr>
          <p:nvPr>
            <p:ph type="title"/>
          </p:nvPr>
        </p:nvSpPr>
        <p:spPr>
          <a:xfrm>
            <a:off x="1855006" y="0"/>
            <a:ext cx="8305800" cy="1143000"/>
          </a:xfrm>
        </p:spPr>
        <p:txBody>
          <a:bodyPr>
            <a:normAutofit/>
          </a:bodyPr>
          <a:lstStyle/>
          <a:p>
            <a:r>
              <a:rPr lang="en-US" dirty="0"/>
              <a:t>95% CI via Percentiles</a:t>
            </a:r>
            <a:endParaRPr lang="en-US" dirty="0">
              <a:solidFill>
                <a:srgbClr val="FFFF66"/>
              </a:solidFill>
            </a:endParaRPr>
          </a:p>
        </p:txBody>
      </p:sp>
      <p:sp>
        <p:nvSpPr>
          <p:cNvPr id="12" name="Oval 11"/>
          <p:cNvSpPr/>
          <p:nvPr/>
        </p:nvSpPr>
        <p:spPr bwMode="auto">
          <a:xfrm>
            <a:off x="5157814" y="3881378"/>
            <a:ext cx="1700187" cy="99542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r>
              <a:rPr lang="en-US" sz="2000" dirty="0">
                <a:solidFill>
                  <a:srgbClr val="002060"/>
                </a:solidFill>
              </a:rPr>
              <a:t>Keep 95% in middle</a:t>
            </a:r>
          </a:p>
        </p:txBody>
      </p:sp>
      <p:sp>
        <p:nvSpPr>
          <p:cNvPr id="13" name="TextBox 12"/>
          <p:cNvSpPr txBox="1"/>
          <p:nvPr/>
        </p:nvSpPr>
        <p:spPr>
          <a:xfrm>
            <a:off x="3048000" y="3904379"/>
            <a:ext cx="1367056" cy="707886"/>
          </a:xfrm>
          <a:prstGeom prst="rect">
            <a:avLst/>
          </a:prstGeom>
          <a:solidFill>
            <a:schemeClr val="bg1"/>
          </a:solidFill>
        </p:spPr>
        <p:txBody>
          <a:bodyPr wrap="square" rtlCol="0">
            <a:spAutoFit/>
          </a:bodyPr>
          <a:lstStyle/>
          <a:p>
            <a:r>
              <a:rPr lang="en-US" sz="2000" dirty="0">
                <a:solidFill>
                  <a:srgbClr val="FF0000"/>
                </a:solidFill>
              </a:rPr>
              <a:t>Chop 2.5% in each tail</a:t>
            </a:r>
          </a:p>
        </p:txBody>
      </p:sp>
      <p:sp>
        <p:nvSpPr>
          <p:cNvPr id="20" name="TextBox 19"/>
          <p:cNvSpPr txBox="1"/>
          <p:nvPr/>
        </p:nvSpPr>
        <p:spPr>
          <a:xfrm>
            <a:off x="7696200" y="3886200"/>
            <a:ext cx="1343546" cy="707886"/>
          </a:xfrm>
          <a:prstGeom prst="rect">
            <a:avLst/>
          </a:prstGeom>
          <a:solidFill>
            <a:schemeClr val="bg1"/>
          </a:solidFill>
        </p:spPr>
        <p:txBody>
          <a:bodyPr wrap="square" rtlCol="0">
            <a:spAutoFit/>
          </a:bodyPr>
          <a:lstStyle/>
          <a:p>
            <a:r>
              <a:rPr lang="en-US" sz="2000" dirty="0">
                <a:solidFill>
                  <a:srgbClr val="FF0000"/>
                </a:solidFill>
              </a:rPr>
              <a:t>Chop 2.5% in each tail</a:t>
            </a:r>
          </a:p>
        </p:txBody>
      </p:sp>
      <p:sp>
        <p:nvSpPr>
          <p:cNvPr id="4" name="TextBox 3"/>
          <p:cNvSpPr txBox="1"/>
          <p:nvPr/>
        </p:nvSpPr>
        <p:spPr>
          <a:xfrm>
            <a:off x="2784631" y="5936994"/>
            <a:ext cx="6687983" cy="954107"/>
          </a:xfrm>
          <a:prstGeom prst="rect">
            <a:avLst/>
          </a:prstGeom>
          <a:noFill/>
        </p:spPr>
        <p:txBody>
          <a:bodyPr wrap="square" rtlCol="0">
            <a:spAutoFit/>
          </a:bodyPr>
          <a:lstStyle/>
          <a:p>
            <a:r>
              <a:rPr lang="en-US" sz="2800" dirty="0"/>
              <a:t>We are 95% sure that the mean price for Mustangs is between $11,918 and $20,290</a:t>
            </a:r>
          </a:p>
        </p:txBody>
      </p:sp>
    </p:spTree>
    <p:extLst>
      <p:ext uri="{BB962C8B-B14F-4D97-AF65-F5344CB8AC3E}">
        <p14:creationId xmlns:p14="http://schemas.microsoft.com/office/powerpoint/2010/main" val="178611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762001"/>
            <a:ext cx="7848600" cy="5139869"/>
          </a:xfrm>
          <a:prstGeom prst="rect">
            <a:avLst/>
          </a:prstGeom>
          <a:noFill/>
        </p:spPr>
        <p:txBody>
          <a:bodyPr wrap="square" rtlCol="0">
            <a:spAutoFit/>
          </a:bodyPr>
          <a:lstStyle/>
          <a:p>
            <a:r>
              <a:rPr lang="en-US" sz="7200" u="sng" dirty="0"/>
              <a:t>Introductions</a:t>
            </a:r>
            <a:r>
              <a:rPr lang="en-US" sz="7200" dirty="0"/>
              <a:t>:</a:t>
            </a:r>
          </a:p>
          <a:p>
            <a:endParaRPr lang="en-US" sz="4000" dirty="0"/>
          </a:p>
          <a:p>
            <a:pPr algn="ctr"/>
            <a:r>
              <a:rPr lang="en-US" sz="7200" dirty="0"/>
              <a:t>Name</a:t>
            </a:r>
          </a:p>
          <a:p>
            <a:pPr algn="ctr"/>
            <a:r>
              <a:rPr lang="en-US" sz="7200" dirty="0"/>
              <a:t>Institution</a:t>
            </a:r>
          </a:p>
          <a:p>
            <a:pPr algn="ctr"/>
            <a:r>
              <a:rPr lang="en-US" sz="7200" dirty="0"/>
              <a:t>Experience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84631" y="793493"/>
            <a:ext cx="6486525" cy="5143500"/>
          </a:xfrm>
          <a:prstGeom prst="rect">
            <a:avLst/>
          </a:prstGeom>
        </p:spPr>
      </p:pic>
      <p:sp>
        <p:nvSpPr>
          <p:cNvPr id="2" name="Title 1"/>
          <p:cNvSpPr>
            <a:spLocks noGrp="1"/>
          </p:cNvSpPr>
          <p:nvPr>
            <p:ph type="title"/>
          </p:nvPr>
        </p:nvSpPr>
        <p:spPr>
          <a:xfrm>
            <a:off x="1855006" y="0"/>
            <a:ext cx="8305800" cy="1143000"/>
          </a:xfrm>
        </p:spPr>
        <p:txBody>
          <a:bodyPr>
            <a:normAutofit/>
          </a:bodyPr>
          <a:lstStyle/>
          <a:p>
            <a:r>
              <a:rPr lang="en-US" dirty="0"/>
              <a:t>99% CI via Percentiles</a:t>
            </a:r>
            <a:endParaRPr lang="en-US" dirty="0">
              <a:solidFill>
                <a:srgbClr val="FFFF66"/>
              </a:solidFill>
            </a:endParaRPr>
          </a:p>
        </p:txBody>
      </p:sp>
      <p:sp>
        <p:nvSpPr>
          <p:cNvPr id="12" name="Oval 11"/>
          <p:cNvSpPr/>
          <p:nvPr/>
        </p:nvSpPr>
        <p:spPr bwMode="auto">
          <a:xfrm>
            <a:off x="5278528" y="3881378"/>
            <a:ext cx="1700187" cy="99542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r>
              <a:rPr lang="en-US" sz="2000" dirty="0">
                <a:solidFill>
                  <a:srgbClr val="002060"/>
                </a:solidFill>
              </a:rPr>
              <a:t>Keep 99% in middle</a:t>
            </a:r>
          </a:p>
        </p:txBody>
      </p:sp>
      <p:sp>
        <p:nvSpPr>
          <p:cNvPr id="13" name="TextBox 12"/>
          <p:cNvSpPr txBox="1"/>
          <p:nvPr/>
        </p:nvSpPr>
        <p:spPr>
          <a:xfrm>
            <a:off x="2583172" y="4203711"/>
            <a:ext cx="1367056" cy="707886"/>
          </a:xfrm>
          <a:prstGeom prst="rect">
            <a:avLst/>
          </a:prstGeom>
          <a:solidFill>
            <a:schemeClr val="bg1"/>
          </a:solidFill>
        </p:spPr>
        <p:txBody>
          <a:bodyPr wrap="square" rtlCol="0">
            <a:spAutoFit/>
          </a:bodyPr>
          <a:lstStyle/>
          <a:p>
            <a:r>
              <a:rPr lang="en-US" sz="2000" dirty="0">
                <a:solidFill>
                  <a:srgbClr val="FF0000"/>
                </a:solidFill>
              </a:rPr>
              <a:t>Chop 0.5% in each tail</a:t>
            </a:r>
          </a:p>
        </p:txBody>
      </p:sp>
      <p:sp>
        <p:nvSpPr>
          <p:cNvPr id="20" name="TextBox 19"/>
          <p:cNvSpPr txBox="1"/>
          <p:nvPr/>
        </p:nvSpPr>
        <p:spPr>
          <a:xfrm>
            <a:off x="8462413" y="4025146"/>
            <a:ext cx="1343546" cy="707886"/>
          </a:xfrm>
          <a:prstGeom prst="rect">
            <a:avLst/>
          </a:prstGeom>
          <a:solidFill>
            <a:schemeClr val="bg1"/>
          </a:solidFill>
        </p:spPr>
        <p:txBody>
          <a:bodyPr wrap="square" rtlCol="0">
            <a:spAutoFit/>
          </a:bodyPr>
          <a:lstStyle/>
          <a:p>
            <a:r>
              <a:rPr lang="en-US" sz="2000" dirty="0">
                <a:solidFill>
                  <a:srgbClr val="FF0000"/>
                </a:solidFill>
              </a:rPr>
              <a:t>Chop 0.5% in each tail</a:t>
            </a:r>
          </a:p>
        </p:txBody>
      </p:sp>
      <p:sp>
        <p:nvSpPr>
          <p:cNvPr id="4" name="TextBox 3"/>
          <p:cNvSpPr txBox="1"/>
          <p:nvPr/>
        </p:nvSpPr>
        <p:spPr>
          <a:xfrm>
            <a:off x="2784631" y="5936994"/>
            <a:ext cx="6687983" cy="954107"/>
          </a:xfrm>
          <a:prstGeom prst="rect">
            <a:avLst/>
          </a:prstGeom>
          <a:noFill/>
        </p:spPr>
        <p:txBody>
          <a:bodyPr wrap="square" rtlCol="0">
            <a:spAutoFit/>
          </a:bodyPr>
          <a:lstStyle/>
          <a:p>
            <a:r>
              <a:rPr lang="en-US" sz="2800" dirty="0"/>
              <a:t>We are 99% sure that the mean price for Mustangs is between $10,878 and $21,502</a:t>
            </a:r>
          </a:p>
        </p:txBody>
      </p:sp>
    </p:spTree>
    <p:extLst>
      <p:ext uri="{BB962C8B-B14F-4D97-AF65-F5344CB8AC3E}">
        <p14:creationId xmlns:p14="http://schemas.microsoft.com/office/powerpoint/2010/main" val="1884630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09600"/>
            <a:ext cx="7924800" cy="5201424"/>
          </a:xfrm>
          <a:prstGeom prst="rect">
            <a:avLst/>
          </a:prstGeom>
          <a:noFill/>
        </p:spPr>
        <p:txBody>
          <a:bodyPr wrap="square" rtlCol="0">
            <a:spAutoFit/>
          </a:bodyPr>
          <a:lstStyle/>
          <a:p>
            <a:pPr algn="ctr"/>
            <a:r>
              <a:rPr lang="en-US" sz="4000" b="1" dirty="0"/>
              <a:t>Bootstrap Confidence Intervals</a:t>
            </a:r>
          </a:p>
          <a:p>
            <a:endParaRPr lang="en-US" sz="4000" dirty="0"/>
          </a:p>
          <a:p>
            <a:r>
              <a:rPr lang="en-US" sz="3600" u="sng" dirty="0"/>
              <a:t>Version 1 (Statistic </a:t>
            </a:r>
            <a:r>
              <a:rPr lang="en-US" sz="3600" u="sng" dirty="0">
                <a:sym typeface="Symbol"/>
              </a:rPr>
              <a:t> </a:t>
            </a:r>
            <a:r>
              <a:rPr lang="en-US" sz="3600" u="sng" dirty="0"/>
              <a:t>2 SE)</a:t>
            </a:r>
            <a:r>
              <a:rPr lang="en-US" sz="3600" dirty="0"/>
              <a:t>:  </a:t>
            </a:r>
          </a:p>
          <a:p>
            <a:r>
              <a:rPr lang="en-US" sz="3600" dirty="0"/>
              <a:t>Great preparation for moving to </a:t>
            </a:r>
          </a:p>
          <a:p>
            <a:r>
              <a:rPr lang="en-US" sz="3600" dirty="0"/>
              <a:t>traditional methods</a:t>
            </a:r>
          </a:p>
          <a:p>
            <a:endParaRPr lang="en-US" sz="3600" dirty="0"/>
          </a:p>
          <a:p>
            <a:r>
              <a:rPr lang="en-US" sz="3600" u="sng" dirty="0"/>
              <a:t>Version 2 (Percentiles)</a:t>
            </a:r>
            <a:r>
              <a:rPr lang="en-US" sz="3600" dirty="0"/>
              <a:t>:  </a:t>
            </a:r>
          </a:p>
          <a:p>
            <a:r>
              <a:rPr lang="en-US" sz="3600" dirty="0"/>
              <a:t>Great at building understanding of </a:t>
            </a:r>
          </a:p>
          <a:p>
            <a:r>
              <a:rPr lang="en-US" sz="3600" dirty="0"/>
              <a:t>confidence level</a:t>
            </a:r>
          </a:p>
        </p:txBody>
      </p:sp>
    </p:spTree>
    <p:extLst>
      <p:ext uri="{BB962C8B-B14F-4D97-AF65-F5344CB8AC3E}">
        <p14:creationId xmlns:p14="http://schemas.microsoft.com/office/powerpoint/2010/main" val="3623303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2857" y="1169773"/>
            <a:ext cx="8534400" cy="4201150"/>
          </a:xfrm>
          <a:prstGeom prst="rect">
            <a:avLst/>
          </a:prstGeom>
          <a:solidFill>
            <a:srgbClr val="FFFF99"/>
          </a:solidFill>
        </p:spPr>
        <p:txBody>
          <a:bodyPr wrap="square" rtlCol="0">
            <a:spAutoFit/>
          </a:bodyPr>
          <a:lstStyle/>
          <a:p>
            <a:pPr marL="290513" indent="-290513">
              <a:spcAft>
                <a:spcPts val="1800"/>
              </a:spcAft>
              <a:buFont typeface="Arial" pitchFamily="34" charset="0"/>
              <a:buChar char="•"/>
            </a:pPr>
            <a:r>
              <a:rPr lang="en-US" sz="3600" dirty="0">
                <a:solidFill>
                  <a:prstClr val="black"/>
                </a:solidFill>
                <a:cs typeface="Times New Roman" pitchFamily="18" charset="0"/>
              </a:rPr>
              <a:t> Create a </a:t>
            </a:r>
            <a:r>
              <a:rPr lang="en-US" sz="3600" b="1" dirty="0">
                <a:solidFill>
                  <a:srgbClr val="C00000"/>
                </a:solidFill>
                <a:cs typeface="Times New Roman" pitchFamily="18" charset="0"/>
              </a:rPr>
              <a:t>bootstrap distribution </a:t>
            </a:r>
            <a:r>
              <a:rPr lang="en-US" sz="3600" dirty="0">
                <a:solidFill>
                  <a:prstClr val="black"/>
                </a:solidFill>
                <a:cs typeface="Times New Roman" pitchFamily="18" charset="0"/>
              </a:rPr>
              <a:t>by simulating many samples from the original data, with replacement, and calculating the sample statistic for each new sample.</a:t>
            </a:r>
          </a:p>
          <a:p>
            <a:pPr marL="290513" indent="-290513">
              <a:buFont typeface="Arial" pitchFamily="34" charset="0"/>
              <a:buChar char="•"/>
            </a:pPr>
            <a:r>
              <a:rPr lang="en-US" sz="3600" dirty="0">
                <a:solidFill>
                  <a:prstClr val="black"/>
                </a:solidFill>
                <a:cs typeface="Times New Roman" pitchFamily="18" charset="0"/>
              </a:rPr>
              <a:t>Estimate </a:t>
            </a:r>
            <a:r>
              <a:rPr lang="en-US" sz="3600" b="1" dirty="0">
                <a:solidFill>
                  <a:srgbClr val="C00000"/>
                </a:solidFill>
                <a:cs typeface="Times New Roman" pitchFamily="18" charset="0"/>
              </a:rPr>
              <a:t>confidence interval </a:t>
            </a:r>
            <a:r>
              <a:rPr lang="en-US" sz="3600" dirty="0">
                <a:solidFill>
                  <a:prstClr val="black"/>
                </a:solidFill>
                <a:cs typeface="Times New Roman" pitchFamily="18" charset="0"/>
              </a:rPr>
              <a:t>using either statistic ± 2 SE or the middle 95% of the bootstrap distribution.</a:t>
            </a:r>
          </a:p>
        </p:txBody>
      </p:sp>
      <p:sp>
        <p:nvSpPr>
          <p:cNvPr id="5" name="Title 1"/>
          <p:cNvSpPr txBox="1">
            <a:spLocks/>
          </p:cNvSpPr>
          <p:nvPr/>
        </p:nvSpPr>
        <p:spPr>
          <a:xfrm>
            <a:off x="1981200" y="0"/>
            <a:ext cx="8229600" cy="1143000"/>
          </a:xfrm>
          <a:prstGeom prst="rect">
            <a:avLst/>
          </a:prstGeom>
        </p:spPr>
        <p:txBody>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r>
              <a:rPr lang="en-US" dirty="0"/>
              <a:t>Bootstrap Approach</a:t>
            </a:r>
          </a:p>
        </p:txBody>
      </p:sp>
      <p:sp>
        <p:nvSpPr>
          <p:cNvPr id="6" name="TextBox 5"/>
          <p:cNvSpPr txBox="1"/>
          <p:nvPr/>
        </p:nvSpPr>
        <p:spPr>
          <a:xfrm>
            <a:off x="1752600" y="5867401"/>
            <a:ext cx="8763000" cy="646331"/>
          </a:xfrm>
          <a:prstGeom prst="rect">
            <a:avLst/>
          </a:prstGeom>
          <a:noFill/>
        </p:spPr>
        <p:txBody>
          <a:bodyPr wrap="square" rtlCol="0">
            <a:spAutoFit/>
          </a:bodyPr>
          <a:lstStyle/>
          <a:p>
            <a:r>
              <a:rPr lang="en-US" sz="3600" u="sng" dirty="0">
                <a:solidFill>
                  <a:srgbClr val="C00000"/>
                </a:solidFill>
              </a:rPr>
              <a:t>Same</a:t>
            </a:r>
            <a:r>
              <a:rPr lang="en-US" sz="3600" dirty="0">
                <a:solidFill>
                  <a:srgbClr val="C00000"/>
                </a:solidFill>
              </a:rPr>
              <a:t> process works for different parameters!</a:t>
            </a:r>
          </a:p>
        </p:txBody>
      </p:sp>
    </p:spTree>
    <p:custDataLst>
      <p:tags r:id="rId1"/>
    </p:custDataLst>
    <p:extLst>
      <p:ext uri="{BB962C8B-B14F-4D97-AF65-F5344CB8AC3E}">
        <p14:creationId xmlns:p14="http://schemas.microsoft.com/office/powerpoint/2010/main" val="140185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838201"/>
            <a:ext cx="7391400" cy="3108543"/>
          </a:xfrm>
          <a:prstGeom prst="rect">
            <a:avLst/>
          </a:prstGeom>
          <a:noFill/>
        </p:spPr>
        <p:txBody>
          <a:bodyPr wrap="square" rtlCol="0">
            <a:spAutoFit/>
          </a:bodyPr>
          <a:lstStyle/>
          <a:p>
            <a:pPr algn="ctr"/>
            <a:r>
              <a:rPr lang="en-US" sz="9600" dirty="0"/>
              <a:t>Your Turn!</a:t>
            </a:r>
          </a:p>
          <a:p>
            <a:pPr algn="ctr"/>
            <a:endParaRPr lang="en-US" sz="4000" dirty="0"/>
          </a:p>
          <a:p>
            <a:pPr algn="ctr"/>
            <a:r>
              <a:rPr lang="en-US" sz="6000" i="1" dirty="0"/>
              <a:t>Three more examples.</a:t>
            </a:r>
          </a:p>
        </p:txBody>
      </p:sp>
    </p:spTree>
    <p:extLst>
      <p:ext uri="{BB962C8B-B14F-4D97-AF65-F5344CB8AC3E}">
        <p14:creationId xmlns:p14="http://schemas.microsoft.com/office/powerpoint/2010/main" val="3997794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297" y="184311"/>
            <a:ext cx="8504902" cy="1143000"/>
          </a:xfrm>
        </p:spPr>
        <p:txBody>
          <a:bodyPr>
            <a:normAutofit/>
          </a:bodyPr>
          <a:lstStyle/>
          <a:p>
            <a:r>
              <a:rPr lang="en-US" dirty="0"/>
              <a:t>Example #1: Atlanta Commutes</a:t>
            </a:r>
          </a:p>
        </p:txBody>
      </p:sp>
      <p:sp>
        <p:nvSpPr>
          <p:cNvPr id="3" name="TextBox 2"/>
          <p:cNvSpPr txBox="1"/>
          <p:nvPr/>
        </p:nvSpPr>
        <p:spPr>
          <a:xfrm>
            <a:off x="1786862" y="2827627"/>
            <a:ext cx="4648200" cy="2677656"/>
          </a:xfrm>
          <a:prstGeom prst="rect">
            <a:avLst/>
          </a:prstGeom>
          <a:noFill/>
        </p:spPr>
        <p:txBody>
          <a:bodyPr wrap="square" rtlCol="0">
            <a:spAutoFit/>
          </a:bodyPr>
          <a:lstStyle/>
          <a:p>
            <a:r>
              <a:rPr lang="en-US" sz="2800" dirty="0"/>
              <a:t>Data: The American Housing Survey (AHS) collected data from Atlanta.  We have a microdata sample of 500 commuters from that sample.</a:t>
            </a:r>
          </a:p>
          <a:p>
            <a:endParaRPr lang="en-US" sz="2800" dirty="0"/>
          </a:p>
        </p:txBody>
      </p:sp>
      <p:sp>
        <p:nvSpPr>
          <p:cNvPr id="4" name="TextBox 3"/>
          <p:cNvSpPr txBox="1"/>
          <p:nvPr/>
        </p:nvSpPr>
        <p:spPr>
          <a:xfrm>
            <a:off x="1669027" y="1417638"/>
            <a:ext cx="6629400" cy="1077218"/>
          </a:xfrm>
          <a:prstGeom prst="rect">
            <a:avLst/>
          </a:prstGeom>
          <a:solidFill>
            <a:srgbClr val="FFFF99"/>
          </a:solidFill>
          <a:ln>
            <a:solidFill>
              <a:schemeClr val="tx1"/>
            </a:solidFill>
          </a:ln>
        </p:spPr>
        <p:txBody>
          <a:bodyPr wrap="square" rtlCol="0">
            <a:spAutoFit/>
          </a:bodyPr>
          <a:lstStyle/>
          <a:p>
            <a:r>
              <a:rPr lang="en-US" sz="3200" i="1" dirty="0"/>
              <a:t>What’s the mean commute time for workers in metropolitan Atlanta?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8939" y="3045937"/>
            <a:ext cx="3982375" cy="321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8228" y="1259885"/>
            <a:ext cx="2157875" cy="1510512"/>
          </a:xfrm>
          <a:prstGeom prst="rect">
            <a:avLst/>
          </a:prstGeom>
        </p:spPr>
      </p:pic>
      <p:sp>
        <p:nvSpPr>
          <p:cNvPr id="5" name="TextBox 4">
            <a:extLst>
              <a:ext uri="{FF2B5EF4-FFF2-40B4-BE49-F238E27FC236}">
                <a16:creationId xmlns:a16="http://schemas.microsoft.com/office/drawing/2014/main" id="{680974C8-48F3-488F-82D5-4A1F9F14D8F3}"/>
              </a:ext>
            </a:extLst>
          </p:cNvPr>
          <p:cNvSpPr txBox="1"/>
          <p:nvPr/>
        </p:nvSpPr>
        <p:spPr>
          <a:xfrm>
            <a:off x="1828800" y="5288695"/>
            <a:ext cx="4648200" cy="1384995"/>
          </a:xfrm>
          <a:prstGeom prst="rect">
            <a:avLst/>
          </a:prstGeom>
          <a:noFill/>
        </p:spPr>
        <p:txBody>
          <a:bodyPr wrap="square" rtlCol="0">
            <a:spAutoFit/>
          </a:bodyPr>
          <a:lstStyle/>
          <a:p>
            <a:r>
              <a:rPr lang="en-US" sz="2800" i="1" dirty="0"/>
              <a:t>Find a 95% confidence interval for the mean commute time for all Atlanta commuters.</a:t>
            </a:r>
          </a:p>
        </p:txBody>
      </p:sp>
    </p:spTree>
    <p:extLst>
      <p:ext uri="{BB962C8B-B14F-4D97-AF65-F5344CB8AC3E}">
        <p14:creationId xmlns:p14="http://schemas.microsoft.com/office/powerpoint/2010/main" val="53916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6E1A-E68F-4C51-8629-D39D5F11D3B6}"/>
              </a:ext>
            </a:extLst>
          </p:cNvPr>
          <p:cNvSpPr>
            <a:spLocks noGrp="1"/>
          </p:cNvSpPr>
          <p:nvPr>
            <p:ph type="title"/>
          </p:nvPr>
        </p:nvSpPr>
        <p:spPr/>
        <p:txBody>
          <a:bodyPr/>
          <a:lstStyle/>
          <a:p>
            <a:r>
              <a:rPr lang="en-US" dirty="0"/>
              <a:t>Example #2: News Sources</a:t>
            </a:r>
          </a:p>
        </p:txBody>
      </p:sp>
      <p:sp>
        <p:nvSpPr>
          <p:cNvPr id="3" name="TextBox 2">
            <a:extLst>
              <a:ext uri="{FF2B5EF4-FFF2-40B4-BE49-F238E27FC236}">
                <a16:creationId xmlns:a16="http://schemas.microsoft.com/office/drawing/2014/main" id="{AA74814B-9B36-4D6E-9E77-46F75934A4C6}"/>
              </a:ext>
            </a:extLst>
          </p:cNvPr>
          <p:cNvSpPr txBox="1"/>
          <p:nvPr/>
        </p:nvSpPr>
        <p:spPr>
          <a:xfrm>
            <a:off x="1905000" y="2438400"/>
            <a:ext cx="8229600" cy="3416320"/>
          </a:xfrm>
          <a:prstGeom prst="rect">
            <a:avLst/>
          </a:prstGeom>
          <a:noFill/>
        </p:spPr>
        <p:txBody>
          <a:bodyPr wrap="square" rtlCol="0">
            <a:spAutoFit/>
          </a:bodyPr>
          <a:lstStyle/>
          <a:p>
            <a:pPr>
              <a:spcAft>
                <a:spcPts val="1200"/>
              </a:spcAft>
            </a:pPr>
            <a:r>
              <a:rPr lang="en-US" sz="2800" dirty="0"/>
              <a:t>A recent Pew Research poll asked “ Do you prefer to get your news by watching it, reading it, or listening to it?”</a:t>
            </a:r>
          </a:p>
          <a:p>
            <a:pPr>
              <a:spcAft>
                <a:spcPts val="1200"/>
              </a:spcAft>
            </a:pPr>
            <a:r>
              <a:rPr lang="en-US" sz="2800" dirty="0"/>
              <a:t>They found that 1,164 of  the 3,425 US adults sampled said they preferred reading the news. </a:t>
            </a:r>
          </a:p>
          <a:p>
            <a:pPr>
              <a:spcAft>
                <a:spcPts val="1200"/>
              </a:spcAft>
            </a:pPr>
            <a:r>
              <a:rPr lang="en-US" sz="2800" i="1" dirty="0"/>
              <a:t>Use this information to find a 90% confidence interval for the proportion of all US adults who prefer to get news by reading it.</a:t>
            </a:r>
          </a:p>
        </p:txBody>
      </p:sp>
      <p:sp>
        <p:nvSpPr>
          <p:cNvPr id="5" name="TextBox 4">
            <a:extLst>
              <a:ext uri="{FF2B5EF4-FFF2-40B4-BE49-F238E27FC236}">
                <a16:creationId xmlns:a16="http://schemas.microsoft.com/office/drawing/2014/main" id="{5268B4B3-B5B2-49EA-A617-5592C373DA30}"/>
              </a:ext>
            </a:extLst>
          </p:cNvPr>
          <p:cNvSpPr txBox="1"/>
          <p:nvPr/>
        </p:nvSpPr>
        <p:spPr>
          <a:xfrm>
            <a:off x="1981200" y="1676401"/>
            <a:ext cx="7848600" cy="646331"/>
          </a:xfrm>
          <a:prstGeom prst="rect">
            <a:avLst/>
          </a:prstGeom>
          <a:solidFill>
            <a:srgbClr val="FFFF99"/>
          </a:solidFill>
          <a:ln>
            <a:solidFill>
              <a:schemeClr val="tx1"/>
            </a:solidFill>
          </a:ln>
        </p:spPr>
        <p:txBody>
          <a:bodyPr wrap="square" rtlCol="0">
            <a:spAutoFit/>
          </a:bodyPr>
          <a:lstStyle/>
          <a:p>
            <a:r>
              <a:rPr lang="en-US" sz="3600" dirty="0"/>
              <a:t>How do people like to get their news?</a:t>
            </a:r>
          </a:p>
        </p:txBody>
      </p:sp>
      <p:sp>
        <p:nvSpPr>
          <p:cNvPr id="6" name="Rectangle 5">
            <a:extLst>
              <a:ext uri="{FF2B5EF4-FFF2-40B4-BE49-F238E27FC236}">
                <a16:creationId xmlns:a16="http://schemas.microsoft.com/office/drawing/2014/main" id="{D8ACC2BF-901E-4338-8A2F-5E6421D207E3}"/>
              </a:ext>
            </a:extLst>
          </p:cNvPr>
          <p:cNvSpPr/>
          <p:nvPr/>
        </p:nvSpPr>
        <p:spPr>
          <a:xfrm>
            <a:off x="2133600" y="6324601"/>
            <a:ext cx="7543800" cy="646331"/>
          </a:xfrm>
          <a:prstGeom prst="rect">
            <a:avLst/>
          </a:prstGeom>
        </p:spPr>
        <p:txBody>
          <a:bodyPr wrap="square">
            <a:spAutoFit/>
          </a:bodyPr>
          <a:lstStyle/>
          <a:p>
            <a:r>
              <a:rPr lang="en-US" dirty="0"/>
              <a:t>https://www.journalism.org/2018/12/03/americans-still-prefer-watching-to-reading-the-news-and-mostly-still-through-television/</a:t>
            </a:r>
          </a:p>
        </p:txBody>
      </p:sp>
    </p:spTree>
    <p:extLst>
      <p:ext uri="{BB962C8B-B14F-4D97-AF65-F5344CB8AC3E}">
        <p14:creationId xmlns:p14="http://schemas.microsoft.com/office/powerpoint/2010/main" val="1465179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6E1A-E68F-4C51-8629-D39D5F11D3B6}"/>
              </a:ext>
            </a:extLst>
          </p:cNvPr>
          <p:cNvSpPr>
            <a:spLocks noGrp="1"/>
          </p:cNvSpPr>
          <p:nvPr>
            <p:ph type="title"/>
          </p:nvPr>
        </p:nvSpPr>
        <p:spPr/>
        <p:txBody>
          <a:bodyPr/>
          <a:lstStyle/>
          <a:p>
            <a:r>
              <a:rPr lang="en-US" dirty="0"/>
              <a:t>Example #3: Diet Cola and Calcium</a:t>
            </a:r>
          </a:p>
        </p:txBody>
      </p:sp>
      <p:sp>
        <p:nvSpPr>
          <p:cNvPr id="3" name="TextBox 2">
            <a:extLst>
              <a:ext uri="{FF2B5EF4-FFF2-40B4-BE49-F238E27FC236}">
                <a16:creationId xmlns:a16="http://schemas.microsoft.com/office/drawing/2014/main" id="{AA74814B-9B36-4D6E-9E77-46F75934A4C6}"/>
              </a:ext>
            </a:extLst>
          </p:cNvPr>
          <p:cNvSpPr txBox="1"/>
          <p:nvPr/>
        </p:nvSpPr>
        <p:spPr>
          <a:xfrm>
            <a:off x="1905000" y="2438400"/>
            <a:ext cx="8229600" cy="3416320"/>
          </a:xfrm>
          <a:prstGeom prst="rect">
            <a:avLst/>
          </a:prstGeom>
          <a:noFill/>
        </p:spPr>
        <p:txBody>
          <a:bodyPr wrap="square" rtlCol="0">
            <a:spAutoFit/>
          </a:bodyPr>
          <a:lstStyle/>
          <a:p>
            <a:pPr>
              <a:spcAft>
                <a:spcPts val="1200"/>
              </a:spcAft>
            </a:pPr>
            <a:r>
              <a:rPr lang="en-US" sz="2800" dirty="0"/>
              <a:t>In an experiment, 16 healthy women were randomly assigned to drink 24 ounces of either diet cola or water.</a:t>
            </a:r>
          </a:p>
          <a:p>
            <a:pPr>
              <a:spcAft>
                <a:spcPts val="1200"/>
              </a:spcAft>
            </a:pPr>
            <a:r>
              <a:rPr lang="en-US" sz="2800" dirty="0"/>
              <a:t>Calcium loss (in mg) was measured in urine over the next few hours. </a:t>
            </a:r>
          </a:p>
          <a:p>
            <a:pPr>
              <a:spcAft>
                <a:spcPts val="1200"/>
              </a:spcAft>
            </a:pPr>
            <a:r>
              <a:rPr lang="en-US" sz="2800" i="1" dirty="0"/>
              <a:t>Use this information to find a 95% confidence interval for the difference in mean calcium loss between diet cola and water drinkers.</a:t>
            </a:r>
          </a:p>
        </p:txBody>
      </p:sp>
      <p:sp>
        <p:nvSpPr>
          <p:cNvPr id="5" name="TextBox 4">
            <a:extLst>
              <a:ext uri="{FF2B5EF4-FFF2-40B4-BE49-F238E27FC236}">
                <a16:creationId xmlns:a16="http://schemas.microsoft.com/office/drawing/2014/main" id="{5268B4B3-B5B2-49EA-A617-5592C373DA30}"/>
              </a:ext>
            </a:extLst>
          </p:cNvPr>
          <p:cNvSpPr txBox="1"/>
          <p:nvPr/>
        </p:nvSpPr>
        <p:spPr>
          <a:xfrm>
            <a:off x="1877961" y="1595131"/>
            <a:ext cx="8610600" cy="584775"/>
          </a:xfrm>
          <a:prstGeom prst="rect">
            <a:avLst/>
          </a:prstGeom>
          <a:solidFill>
            <a:srgbClr val="FFFF99"/>
          </a:solidFill>
          <a:ln>
            <a:solidFill>
              <a:schemeClr val="tx1"/>
            </a:solidFill>
          </a:ln>
        </p:spPr>
        <p:txBody>
          <a:bodyPr wrap="square" rtlCol="0">
            <a:spAutoFit/>
          </a:bodyPr>
          <a:lstStyle/>
          <a:p>
            <a:r>
              <a:rPr lang="en-US" sz="3200" dirty="0"/>
              <a:t>How much does diet cola affect calcium excretion?</a:t>
            </a:r>
          </a:p>
        </p:txBody>
      </p:sp>
      <p:sp>
        <p:nvSpPr>
          <p:cNvPr id="6" name="Rectangle 5">
            <a:extLst>
              <a:ext uri="{FF2B5EF4-FFF2-40B4-BE49-F238E27FC236}">
                <a16:creationId xmlns:a16="http://schemas.microsoft.com/office/drawing/2014/main" id="{D8ACC2BF-901E-4338-8A2F-5E6421D207E3}"/>
              </a:ext>
            </a:extLst>
          </p:cNvPr>
          <p:cNvSpPr/>
          <p:nvPr/>
        </p:nvSpPr>
        <p:spPr>
          <a:xfrm>
            <a:off x="2133600" y="6324601"/>
            <a:ext cx="7543800" cy="646331"/>
          </a:xfrm>
          <a:prstGeom prst="rect">
            <a:avLst/>
          </a:prstGeom>
        </p:spPr>
        <p:txBody>
          <a:bodyPr wrap="square">
            <a:spAutoFit/>
          </a:bodyPr>
          <a:lstStyle/>
          <a:p>
            <a:r>
              <a:rPr lang="en-US" dirty="0"/>
              <a:t>Larson, N.S. et al, ‘Effect of Diet Cola on Urine Calcium Excretion”, Endocrine Reviews, 2010.</a:t>
            </a:r>
          </a:p>
        </p:txBody>
      </p:sp>
    </p:spTree>
    <p:extLst>
      <p:ext uri="{BB962C8B-B14F-4D97-AF65-F5344CB8AC3E}">
        <p14:creationId xmlns:p14="http://schemas.microsoft.com/office/powerpoint/2010/main" val="958677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548640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28600"/>
            <a:ext cx="8229600" cy="1143000"/>
          </a:xfrm>
        </p:spPr>
        <p:txBody>
          <a:bodyPr/>
          <a:lstStyle/>
          <a:p>
            <a:r>
              <a:rPr lang="en-US" dirty="0"/>
              <a:t>Sampling Distribution</a:t>
            </a:r>
          </a:p>
        </p:txBody>
      </p:sp>
      <p:cxnSp>
        <p:nvCxnSpPr>
          <p:cNvPr id="5" name="Straight Connector 4"/>
          <p:cNvCxnSpPr/>
          <p:nvPr/>
        </p:nvCxnSpPr>
        <p:spPr>
          <a:xfrm>
            <a:off x="152400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5486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172200" y="1905000"/>
            <a:ext cx="1828800" cy="523220"/>
          </a:xfrm>
          <a:prstGeom prst="rect">
            <a:avLst/>
          </a:prstGeom>
          <a:noFill/>
        </p:spPr>
        <p:txBody>
          <a:bodyPr wrap="square" rtlCol="0">
            <a:spAutoFit/>
          </a:bodyPr>
          <a:lstStyle/>
          <a:p>
            <a:r>
              <a:rPr lang="en-US" sz="2800" dirty="0"/>
              <a:t>Population</a:t>
            </a:r>
          </a:p>
        </p:txBody>
      </p:sp>
      <p:cxnSp>
        <p:nvCxnSpPr>
          <p:cNvPr id="9" name="Straight Connector 8"/>
          <p:cNvCxnSpPr>
            <a:stCxn id="6" idx="1"/>
          </p:cNvCxnSpPr>
          <p:nvPr/>
        </p:nvCxnSpPr>
        <p:spPr>
          <a:xfrm>
            <a:off x="7010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19900" y="5410201"/>
            <a:ext cx="533400" cy="584775"/>
          </a:xfrm>
          <a:prstGeom prst="rect">
            <a:avLst/>
          </a:prstGeom>
          <a:noFill/>
        </p:spPr>
        <p:txBody>
          <a:bodyPr wrap="square" rtlCol="0">
            <a:spAutoFit/>
          </a:bodyPr>
          <a:lstStyle/>
          <a:p>
            <a:r>
              <a:rPr lang="en-US" sz="3200" dirty="0"/>
              <a:t>µ</a:t>
            </a:r>
          </a:p>
        </p:txBody>
      </p:sp>
      <p:sp>
        <p:nvSpPr>
          <p:cNvPr id="16" name="Oval 15"/>
          <p:cNvSpPr/>
          <p:nvPr/>
        </p:nvSpPr>
        <p:spPr>
          <a:xfrm>
            <a:off x="12496800"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2504722"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417959"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2657122"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2809522"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2961922"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3114322"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3266722"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3419122"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3571522"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3723922"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3876322"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4028722"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4181122"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4333522"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2682396"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485922"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4638322"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4790722"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943122"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5095522"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5247922"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2834796"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2987196"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3139596"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3291996"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3444396"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3596796"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3749196"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3901596"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4053996"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4206396"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4358796"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4511196"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4663596"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4815996"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4968396"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5120796"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5273196"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5425596"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5577996"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804657" y="2281474"/>
            <a:ext cx="4038600" cy="2062103"/>
          </a:xfrm>
          <a:prstGeom prst="rect">
            <a:avLst/>
          </a:prstGeom>
          <a:noFill/>
        </p:spPr>
        <p:txBody>
          <a:bodyPr wrap="square" rtlCol="0">
            <a:spAutoFit/>
          </a:bodyPr>
          <a:lstStyle/>
          <a:p>
            <a:r>
              <a:rPr lang="en-US" sz="3200" dirty="0"/>
              <a:t>BUT, in practice we don’t see the “tree” or all of the “seeds” – we only have ONE seed</a:t>
            </a:r>
          </a:p>
        </p:txBody>
      </p:sp>
    </p:spTree>
    <p:extLst>
      <p:ext uri="{BB962C8B-B14F-4D97-AF65-F5344CB8AC3E}">
        <p14:creationId xmlns:p14="http://schemas.microsoft.com/office/powerpoint/2010/main" val="271613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0.34583 -0.59681 L -0.34583 -0.20819 " pathEditMode="relative" rAng="0" ptsTypes="AA">
                                      <p:cBhvr>
                                        <p:cTn id="29" dur="2000" fill="hold"/>
                                        <p:tgtEl>
                                          <p:spTgt spid="16"/>
                                        </p:tgtEl>
                                        <p:attrNameLst>
                                          <p:attrName>ppt_x</p:attrName>
                                          <p:attrName>ppt_y</p:attrName>
                                        </p:attrNameLst>
                                      </p:cBhvr>
                                      <p:rCtr x="0" y="19431"/>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0.50504 -0.47861 L -0.50504 -0.08999 " pathEditMode="relative" rAng="0" ptsTypes="AA">
                                      <p:cBhvr>
                                        <p:cTn id="33" dur="2000" fill="hold"/>
                                        <p:tgtEl>
                                          <p:spTgt spid="18"/>
                                        </p:tgtEl>
                                        <p:attrNameLst>
                                          <p:attrName>ppt_x</p:attrName>
                                          <p:attrName>ppt_y</p:attrName>
                                        </p:attrNameLst>
                                      </p:cBhvr>
                                      <p:rCtr x="0" y="19431"/>
                                    </p:animMotion>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0.40382 -0.52741 L -0.40382 -0.13879 " pathEditMode="relative" rAng="0" ptsTypes="AA">
                                      <p:cBhvr>
                                        <p:cTn id="37" dur="2000" fill="hold"/>
                                        <p:tgtEl>
                                          <p:spTgt spid="19"/>
                                        </p:tgtEl>
                                        <p:attrNameLst>
                                          <p:attrName>ppt_x</p:attrName>
                                          <p:attrName>ppt_y</p:attrName>
                                        </p:attrNameLst>
                                      </p:cBhvr>
                                      <p:rCtr x="0" y="19431"/>
                                    </p:animMotion>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0.55503 -0.50081 L -0.55503 -0.11219 " pathEditMode="relative" rAng="0" ptsTypes="AA">
                                      <p:cBhvr>
                                        <p:cTn id="41" dur="2000" fill="hold"/>
                                        <p:tgtEl>
                                          <p:spTgt spid="20"/>
                                        </p:tgtEl>
                                        <p:attrNameLst>
                                          <p:attrName>ppt_x</p:attrName>
                                          <p:attrName>ppt_y</p:attrName>
                                        </p:attrNameLst>
                                      </p:cBhvr>
                                      <p:rCtr x="0" y="19431"/>
                                    </p:animMotion>
                                  </p:childTnLst>
                                </p:cTn>
                              </p:par>
                            </p:childTnLst>
                          </p:cTn>
                        </p:par>
                        <p:par>
                          <p:cTn id="42" fill="hold">
                            <p:stCondLst>
                              <p:cond delay="2000"/>
                            </p:stCondLst>
                            <p:childTnLst>
                              <p:par>
                                <p:cTn id="43" presetID="42" presetClass="path" presetSubtype="0" accel="50000" decel="50000" fill="hold" grpId="0" nodeType="afterEffect">
                                  <p:stCondLst>
                                    <p:cond delay="0"/>
                                  </p:stCondLst>
                                  <p:childTnLst>
                                    <p:animMotion origin="layout" path="M -0.4967 -0.52302 L -0.4967 -0.1344 " pathEditMode="relative" rAng="0" ptsTypes="AA">
                                      <p:cBhvr>
                                        <p:cTn id="44" dur="1000" fill="hold"/>
                                        <p:tgtEl>
                                          <p:spTgt spid="21"/>
                                        </p:tgtEl>
                                        <p:attrNameLst>
                                          <p:attrName>ppt_x</p:attrName>
                                          <p:attrName>ppt_y</p:attrName>
                                        </p:attrNameLst>
                                      </p:cBhvr>
                                      <p:rCtr x="0" y="19431"/>
                                    </p:animMotion>
                                  </p:childTnLst>
                                </p:cTn>
                              </p:par>
                            </p:childTnLst>
                          </p:cTn>
                        </p:par>
                        <p:par>
                          <p:cTn id="45" fill="hold">
                            <p:stCondLst>
                              <p:cond delay="3000"/>
                            </p:stCondLst>
                            <p:childTnLst>
                              <p:par>
                                <p:cTn id="46" presetID="42" presetClass="path" presetSubtype="0" accel="50000" decel="50000" fill="hold" grpId="0" nodeType="afterEffect">
                                  <p:stCondLst>
                                    <p:cond delay="0"/>
                                  </p:stCondLst>
                                  <p:childTnLst>
                                    <p:animMotion origin="layout" path="M -0.53837 -0.54523 L -0.53837 -0.15661 " pathEditMode="relative" rAng="0" ptsTypes="AA">
                                      <p:cBhvr>
                                        <p:cTn id="47" dur="1000" fill="hold"/>
                                        <p:tgtEl>
                                          <p:spTgt spid="22"/>
                                        </p:tgtEl>
                                        <p:attrNameLst>
                                          <p:attrName>ppt_x</p:attrName>
                                          <p:attrName>ppt_y</p:attrName>
                                        </p:attrNameLst>
                                      </p:cBhvr>
                                      <p:rCtr x="0" y="19431"/>
                                    </p:animMotion>
                                  </p:childTnLst>
                                </p:cTn>
                              </p:par>
                            </p:childTnLst>
                          </p:cTn>
                        </p:par>
                        <p:par>
                          <p:cTn id="48" fill="hold">
                            <p:stCondLst>
                              <p:cond delay="4000"/>
                            </p:stCondLst>
                            <p:childTnLst>
                              <p:par>
                                <p:cTn id="49" presetID="42" presetClass="path" presetSubtype="0" accel="50000" decel="50000" fill="hold" grpId="0" nodeType="afterEffect">
                                  <p:stCondLst>
                                    <p:cond delay="0"/>
                                  </p:stCondLst>
                                  <p:childTnLst>
                                    <p:animMotion origin="layout" path="M -0.38836 -0.56743 L -0.38836 -0.17881 " pathEditMode="relative" rAng="0" ptsTypes="AA">
                                      <p:cBhvr>
                                        <p:cTn id="50" dur="1000" fill="hold"/>
                                        <p:tgtEl>
                                          <p:spTgt spid="23"/>
                                        </p:tgtEl>
                                        <p:attrNameLst>
                                          <p:attrName>ppt_x</p:attrName>
                                          <p:attrName>ppt_y</p:attrName>
                                        </p:attrNameLst>
                                      </p:cBhvr>
                                      <p:rCtr x="0" y="19431"/>
                                    </p:animMotion>
                                  </p:childTnLst>
                                </p:cTn>
                              </p:par>
                            </p:childTnLst>
                          </p:cTn>
                        </p:par>
                        <p:par>
                          <p:cTn id="51" fill="hold">
                            <p:stCondLst>
                              <p:cond delay="5000"/>
                            </p:stCondLst>
                            <p:childTnLst>
                              <p:par>
                                <p:cTn id="52" presetID="42" presetClass="path" presetSubtype="0" accel="50000" decel="50000" fill="hold" grpId="0" nodeType="afterEffect">
                                  <p:stCondLst>
                                    <p:cond delay="0"/>
                                  </p:stCondLst>
                                  <p:childTnLst>
                                    <p:animMotion origin="layout" path="M -0.5967 -0.58964 L -0.5967 -0.20102 " pathEditMode="relative" rAng="0" ptsTypes="AA">
                                      <p:cBhvr>
                                        <p:cTn id="53" dur="1000" fill="hold"/>
                                        <p:tgtEl>
                                          <p:spTgt spid="24"/>
                                        </p:tgtEl>
                                        <p:attrNameLst>
                                          <p:attrName>ppt_x</p:attrName>
                                          <p:attrName>ppt_y</p:attrName>
                                        </p:attrNameLst>
                                      </p:cBhvr>
                                      <p:rCtr x="0" y="19431"/>
                                    </p:animMotion>
                                  </p:childTnLst>
                                </p:cTn>
                              </p:par>
                            </p:childTnLst>
                          </p:cTn>
                        </p:par>
                        <p:par>
                          <p:cTn id="54" fill="hold">
                            <p:stCondLst>
                              <p:cond delay="6000"/>
                            </p:stCondLst>
                            <p:childTnLst>
                              <p:par>
                                <p:cTn id="55" presetID="42" presetClass="path" presetSubtype="0" accel="50000" decel="50000" fill="hold" grpId="0" nodeType="afterEffect">
                                  <p:stCondLst>
                                    <p:cond delay="0"/>
                                  </p:stCondLst>
                                  <p:childTnLst>
                                    <p:animMotion origin="layout" path="M -0.48004 -0.61185 L -0.48004 -0.22323 " pathEditMode="relative" rAng="0" ptsTypes="AA">
                                      <p:cBhvr>
                                        <p:cTn id="56" dur="500" fill="hold"/>
                                        <p:tgtEl>
                                          <p:spTgt spid="25"/>
                                        </p:tgtEl>
                                        <p:attrNameLst>
                                          <p:attrName>ppt_x</p:attrName>
                                          <p:attrName>ppt_y</p:attrName>
                                        </p:attrNameLst>
                                      </p:cBhvr>
                                      <p:rCtr x="0" y="19431"/>
                                    </p:animMotion>
                                  </p:childTnLst>
                                </p:cTn>
                              </p:par>
                            </p:childTnLst>
                          </p:cTn>
                        </p:par>
                        <p:par>
                          <p:cTn id="57" fill="hold">
                            <p:stCondLst>
                              <p:cond delay="6500"/>
                            </p:stCondLst>
                            <p:childTnLst>
                              <p:par>
                                <p:cTn id="58" presetID="42" presetClass="path" presetSubtype="0" accel="50000" decel="50000" fill="hold" grpId="0" nodeType="afterEffect">
                                  <p:stCondLst>
                                    <p:cond delay="0"/>
                                  </p:stCondLst>
                                  <p:childTnLst>
                                    <p:animMotion origin="layout" path="M -0.5967 -0.65625 L -0.5967 -0.26764 " pathEditMode="relative" rAng="0" ptsTypes="AA">
                                      <p:cBhvr>
                                        <p:cTn id="59" dur="500" fill="hold"/>
                                        <p:tgtEl>
                                          <p:spTgt spid="26"/>
                                        </p:tgtEl>
                                        <p:attrNameLst>
                                          <p:attrName>ppt_x</p:attrName>
                                          <p:attrName>ppt_y</p:attrName>
                                        </p:attrNameLst>
                                      </p:cBhvr>
                                      <p:rCtr x="0" y="19431"/>
                                    </p:animMotion>
                                  </p:childTnLst>
                                </p:cTn>
                              </p:par>
                            </p:childTnLst>
                          </p:cTn>
                        </p:par>
                        <p:par>
                          <p:cTn id="60" fill="hold">
                            <p:stCondLst>
                              <p:cond delay="7000"/>
                            </p:stCondLst>
                            <p:childTnLst>
                              <p:par>
                                <p:cTn id="61" presetID="42" presetClass="path" presetSubtype="0" accel="50000" decel="50000" fill="hold" grpId="0" nodeType="afterEffect">
                                  <p:stCondLst>
                                    <p:cond delay="0"/>
                                  </p:stCondLst>
                                  <p:childTnLst>
                                    <p:animMotion origin="layout" path="M -0.55503 -0.68957 L -0.55503 -0.30095 " pathEditMode="relative" rAng="0" ptsTypes="AA">
                                      <p:cBhvr>
                                        <p:cTn id="62" dur="500" fill="hold"/>
                                        <p:tgtEl>
                                          <p:spTgt spid="27"/>
                                        </p:tgtEl>
                                        <p:attrNameLst>
                                          <p:attrName>ppt_x</p:attrName>
                                          <p:attrName>ppt_y</p:attrName>
                                        </p:attrNameLst>
                                      </p:cBhvr>
                                      <p:rCtr x="0" y="19431"/>
                                    </p:animMotion>
                                  </p:childTnLst>
                                </p:cTn>
                              </p:par>
                            </p:childTnLst>
                          </p:cTn>
                        </p:par>
                        <p:par>
                          <p:cTn id="63" fill="hold">
                            <p:stCondLst>
                              <p:cond delay="7500"/>
                            </p:stCondLst>
                            <p:childTnLst>
                              <p:par>
                                <p:cTn id="64" presetID="42" presetClass="path" presetSubtype="0" accel="50000" decel="50000" fill="hold" grpId="0" nodeType="afterEffect">
                                  <p:stCondLst>
                                    <p:cond delay="0"/>
                                  </p:stCondLst>
                                  <p:childTnLst>
                                    <p:animMotion origin="layout" path="M -0.55504 -0.70067 L -0.55504 -0.31206 " pathEditMode="relative" rAng="0" ptsTypes="AA">
                                      <p:cBhvr>
                                        <p:cTn id="65" dur="500" fill="hold"/>
                                        <p:tgtEl>
                                          <p:spTgt spid="28"/>
                                        </p:tgtEl>
                                        <p:attrNameLst>
                                          <p:attrName>ppt_x</p:attrName>
                                          <p:attrName>ppt_y</p:attrName>
                                        </p:attrNameLst>
                                      </p:cBhvr>
                                      <p:rCtr x="0" y="19431"/>
                                    </p:animMotion>
                                  </p:childTnLst>
                                </p:cTn>
                              </p:par>
                            </p:childTnLst>
                          </p:cTn>
                        </p:par>
                        <p:par>
                          <p:cTn id="66" fill="hold">
                            <p:stCondLst>
                              <p:cond delay="8000"/>
                            </p:stCondLst>
                            <p:childTnLst>
                              <p:par>
                                <p:cTn id="67" presetID="42" presetClass="path" presetSubtype="0" accel="50000" decel="50000" fill="hold" grpId="0" nodeType="afterEffect">
                                  <p:stCondLst>
                                    <p:cond delay="0"/>
                                  </p:stCondLst>
                                  <p:childTnLst>
                                    <p:animMotion origin="layout" path="M -0.61336 -0.72287 L -0.61336 -0.33426 " pathEditMode="relative" rAng="0" ptsTypes="AA">
                                      <p:cBhvr>
                                        <p:cTn id="68" dur="500" fill="hold"/>
                                        <p:tgtEl>
                                          <p:spTgt spid="29"/>
                                        </p:tgtEl>
                                        <p:attrNameLst>
                                          <p:attrName>ppt_x</p:attrName>
                                          <p:attrName>ppt_y</p:attrName>
                                        </p:attrNameLst>
                                      </p:cBhvr>
                                      <p:rCtr x="0" y="19431"/>
                                    </p:animMotion>
                                  </p:childTnLst>
                                </p:cTn>
                              </p:par>
                            </p:childTnLst>
                          </p:cTn>
                        </p:par>
                        <p:par>
                          <p:cTn id="69" fill="hold">
                            <p:stCondLst>
                              <p:cond delay="8500"/>
                            </p:stCondLst>
                            <p:childTnLst>
                              <p:par>
                                <p:cTn id="70" presetID="42" presetClass="path" presetSubtype="0" accel="50000" decel="50000" fill="hold" grpId="0" nodeType="afterEffect">
                                  <p:stCondLst>
                                    <p:cond delay="0"/>
                                  </p:stCondLst>
                                  <p:childTnLst>
                                    <p:animMotion origin="layout" path="M -0.5467 -0.73398 L -0.5467 -0.34536 " pathEditMode="relative" rAng="0" ptsTypes="AA">
                                      <p:cBhvr>
                                        <p:cTn id="71" dur="500" fill="hold"/>
                                        <p:tgtEl>
                                          <p:spTgt spid="30"/>
                                        </p:tgtEl>
                                        <p:attrNameLst>
                                          <p:attrName>ppt_x</p:attrName>
                                          <p:attrName>ppt_y</p:attrName>
                                        </p:attrNameLst>
                                      </p:cBhvr>
                                      <p:rCtr x="0" y="19431"/>
                                    </p:animMotion>
                                  </p:childTnLst>
                                </p:cTn>
                              </p:par>
                            </p:childTnLst>
                          </p:cTn>
                        </p:par>
                        <p:par>
                          <p:cTn id="72" fill="hold">
                            <p:stCondLst>
                              <p:cond delay="9000"/>
                            </p:stCondLst>
                            <p:childTnLst>
                              <p:par>
                                <p:cTn id="73" presetID="42" presetClass="path" presetSubtype="0" accel="50000" decel="50000" fill="hold" grpId="0" nodeType="afterEffect">
                                  <p:stCondLst>
                                    <p:cond delay="0"/>
                                  </p:stCondLst>
                                  <p:childTnLst>
                                    <p:animMotion origin="layout" path="M -0.63004 -0.76729 L -0.63004 -0.37868 " pathEditMode="relative" rAng="0" ptsTypes="AA">
                                      <p:cBhvr>
                                        <p:cTn id="74" dur="500" fill="hold"/>
                                        <p:tgtEl>
                                          <p:spTgt spid="31"/>
                                        </p:tgtEl>
                                        <p:attrNameLst>
                                          <p:attrName>ppt_x</p:attrName>
                                          <p:attrName>ppt_y</p:attrName>
                                        </p:attrNameLst>
                                      </p:cBhvr>
                                      <p:rCtr x="0" y="19431"/>
                                    </p:animMotion>
                                  </p:childTnLst>
                                </p:cTn>
                              </p:par>
                            </p:childTnLst>
                          </p:cTn>
                        </p:par>
                        <p:par>
                          <p:cTn id="75" fill="hold">
                            <p:stCondLst>
                              <p:cond delay="9500"/>
                            </p:stCondLst>
                            <p:childTnLst>
                              <p:par>
                                <p:cTn id="76" presetID="42" presetClass="path" presetSubtype="0" accel="50000" decel="50000" fill="hold" grpId="0" nodeType="afterEffect">
                                  <p:stCondLst>
                                    <p:cond delay="0"/>
                                  </p:stCondLst>
                                  <p:childTnLst>
                                    <p:animMotion origin="layout" path="M -0.54948 -0.4254 L -0.54948 -0.03678 " pathEditMode="relative" rAng="0" ptsTypes="AA">
                                      <p:cBhvr>
                                        <p:cTn id="77" dur="500" fill="hold"/>
                                        <p:tgtEl>
                                          <p:spTgt spid="32"/>
                                        </p:tgtEl>
                                        <p:attrNameLst>
                                          <p:attrName>ppt_x</p:attrName>
                                          <p:attrName>ppt_y</p:attrName>
                                        </p:attrNameLst>
                                      </p:cBhvr>
                                      <p:rCtr x="0" y="19431"/>
                                    </p:animMotion>
                                  </p:childTnLst>
                                </p:cTn>
                              </p:par>
                            </p:childTnLst>
                          </p:cTn>
                        </p:par>
                        <p:par>
                          <p:cTn id="78" fill="hold">
                            <p:stCondLst>
                              <p:cond delay="10000"/>
                            </p:stCondLst>
                            <p:childTnLst>
                              <p:par>
                                <p:cTn id="79" presetID="42" presetClass="path" presetSubtype="0" accel="50000" decel="50000" fill="hold" grpId="0" nodeType="afterEffect">
                                  <p:stCondLst>
                                    <p:cond delay="0"/>
                                  </p:stCondLst>
                                  <p:childTnLst>
                                    <p:animMotion origin="layout" path="M -0.78836 -0.76729 L -0.83836 -0.38977 " pathEditMode="relative" rAng="0" ptsTypes="AA">
                                      <p:cBhvr>
                                        <p:cTn id="80" dur="500" fill="hold"/>
                                        <p:tgtEl>
                                          <p:spTgt spid="33"/>
                                        </p:tgtEl>
                                        <p:attrNameLst>
                                          <p:attrName>ppt_x</p:attrName>
                                          <p:attrName>ppt_y</p:attrName>
                                        </p:attrNameLst>
                                      </p:cBhvr>
                                      <p:rCtr x="-2500" y="18876"/>
                                    </p:animMotion>
                                  </p:childTnLst>
                                </p:cTn>
                              </p:par>
                            </p:childTnLst>
                          </p:cTn>
                        </p:par>
                        <p:par>
                          <p:cTn id="81" fill="hold">
                            <p:stCondLst>
                              <p:cond delay="10500"/>
                            </p:stCondLst>
                            <p:childTnLst>
                              <p:par>
                                <p:cTn id="82" presetID="42" presetClass="path" presetSubtype="0" accel="50000" decel="50000" fill="hold" grpId="0" nodeType="afterEffect">
                                  <p:stCondLst>
                                    <p:cond delay="0"/>
                                  </p:stCondLst>
                                  <p:childTnLst>
                                    <p:animMotion origin="layout" path="M -0.5467 -0.8117 L -0.4967 -0.40088 " pathEditMode="relative" rAng="0" ptsTypes="AA">
                                      <p:cBhvr>
                                        <p:cTn id="83" dur="500" fill="hold"/>
                                        <p:tgtEl>
                                          <p:spTgt spid="34"/>
                                        </p:tgtEl>
                                        <p:attrNameLst>
                                          <p:attrName>ppt_x</p:attrName>
                                          <p:attrName>ppt_y</p:attrName>
                                        </p:attrNameLst>
                                      </p:cBhvr>
                                      <p:rCtr x="2500" y="20541"/>
                                    </p:animMotion>
                                  </p:childTnLst>
                                </p:cTn>
                              </p:par>
                            </p:childTnLst>
                          </p:cTn>
                        </p:par>
                        <p:par>
                          <p:cTn id="84" fill="hold">
                            <p:stCondLst>
                              <p:cond delay="11000"/>
                            </p:stCondLst>
                            <p:childTnLst>
                              <p:par>
                                <p:cTn id="85" presetID="42" presetClass="path" presetSubtype="0" accel="50000" decel="50000" fill="hold" grpId="0" nodeType="afterEffect">
                                  <p:stCondLst>
                                    <p:cond delay="0"/>
                                  </p:stCondLst>
                                  <p:childTnLst>
                                    <p:animMotion origin="layout" path="M -0.6467 -0.83391 L -0.6467 -0.4453 " pathEditMode="relative" rAng="0" ptsTypes="AA">
                                      <p:cBhvr>
                                        <p:cTn id="86" dur="500" fill="hold"/>
                                        <p:tgtEl>
                                          <p:spTgt spid="35"/>
                                        </p:tgtEl>
                                        <p:attrNameLst>
                                          <p:attrName>ppt_x</p:attrName>
                                          <p:attrName>ppt_y</p:attrName>
                                        </p:attrNameLst>
                                      </p:cBhvr>
                                      <p:rCtr x="0" y="19431"/>
                                    </p:animMotion>
                                  </p:childTnLst>
                                </p:cTn>
                              </p:par>
                            </p:childTnLst>
                          </p:cTn>
                        </p:par>
                        <p:par>
                          <p:cTn id="87" fill="hold">
                            <p:stCondLst>
                              <p:cond delay="11500"/>
                            </p:stCondLst>
                            <p:childTnLst>
                              <p:par>
                                <p:cTn id="88" presetID="42" presetClass="path" presetSubtype="0" accel="50000" decel="50000" fill="hold" grpId="0" nodeType="afterEffect">
                                  <p:stCondLst>
                                    <p:cond delay="0"/>
                                  </p:stCondLst>
                                  <p:childTnLst>
                                    <p:animMotion origin="layout" path="M -0.7217 -0.86722 L -0.7217 -0.4786 " pathEditMode="relative" rAng="0" ptsTypes="AA">
                                      <p:cBhvr>
                                        <p:cTn id="89" dur="500" fill="hold"/>
                                        <p:tgtEl>
                                          <p:spTgt spid="36"/>
                                        </p:tgtEl>
                                        <p:attrNameLst>
                                          <p:attrName>ppt_x</p:attrName>
                                          <p:attrName>ppt_y</p:attrName>
                                        </p:attrNameLst>
                                      </p:cBhvr>
                                      <p:rCtr x="0" y="19431"/>
                                    </p:animMotion>
                                  </p:childTnLst>
                                </p:cTn>
                              </p:par>
                            </p:childTnLst>
                          </p:cTn>
                        </p:par>
                        <p:par>
                          <p:cTn id="90" fill="hold">
                            <p:stCondLst>
                              <p:cond delay="12000"/>
                            </p:stCondLst>
                            <p:childTnLst>
                              <p:par>
                                <p:cTn id="91" presetID="42" presetClass="path" presetSubtype="0" accel="50000" decel="50000" fill="hold" grpId="0" nodeType="afterEffect">
                                  <p:stCondLst>
                                    <p:cond delay="0"/>
                                  </p:stCondLst>
                                  <p:childTnLst>
                                    <p:animMotion origin="layout" path="M -0.80503 -0.87832 L -0.8717 -0.4675 " pathEditMode="relative" rAng="0" ptsTypes="AA">
                                      <p:cBhvr>
                                        <p:cTn id="92" dur="500" fill="hold"/>
                                        <p:tgtEl>
                                          <p:spTgt spid="37"/>
                                        </p:tgtEl>
                                        <p:attrNameLst>
                                          <p:attrName>ppt_x</p:attrName>
                                          <p:attrName>ppt_y</p:attrName>
                                        </p:attrNameLst>
                                      </p:cBhvr>
                                      <p:rCtr x="-3333" y="20541"/>
                                    </p:animMotion>
                                  </p:childTnLst>
                                </p:cTn>
                              </p:par>
                            </p:childTnLst>
                          </p:cTn>
                        </p:par>
                        <p:par>
                          <p:cTn id="93" fill="hold">
                            <p:stCondLst>
                              <p:cond delay="12500"/>
                            </p:stCondLst>
                            <p:childTnLst>
                              <p:par>
                                <p:cTn id="94" presetID="42" presetClass="path" presetSubtype="0" accel="50000" decel="50000" fill="hold" grpId="0" nodeType="afterEffect">
                                  <p:stCondLst>
                                    <p:cond delay="0"/>
                                  </p:stCondLst>
                                  <p:childTnLst>
                                    <p:animMotion origin="layout" path="M -0.63004 -0.92274 L -0.58837 -0.50081 " pathEditMode="relative" rAng="0" ptsTypes="AA">
                                      <p:cBhvr>
                                        <p:cTn id="95" dur="500" fill="hold"/>
                                        <p:tgtEl>
                                          <p:spTgt spid="38"/>
                                        </p:tgtEl>
                                        <p:attrNameLst>
                                          <p:attrName>ppt_x</p:attrName>
                                          <p:attrName>ppt_y</p:attrName>
                                        </p:attrNameLst>
                                      </p:cBhvr>
                                      <p:rCtr x="2083" y="21096"/>
                                    </p:animMotion>
                                  </p:childTnLst>
                                </p:cTn>
                              </p:par>
                            </p:childTnLst>
                          </p:cTn>
                        </p:par>
                        <p:par>
                          <p:cTn id="96" fill="hold">
                            <p:stCondLst>
                              <p:cond delay="13000"/>
                            </p:stCondLst>
                            <p:childTnLst>
                              <p:par>
                                <p:cTn id="97" presetID="42" presetClass="path" presetSubtype="0" accel="50000" decel="50000" fill="hold" grpId="0" nodeType="afterEffect">
                                  <p:stCondLst>
                                    <p:cond delay="0"/>
                                  </p:stCondLst>
                                  <p:childTnLst>
                                    <p:animMotion origin="layout" path="M -0.37448 -0.45871 L -0.37448 -0.07009 " pathEditMode="relative" rAng="0" ptsTypes="AA">
                                      <p:cBhvr>
                                        <p:cTn id="98" dur="500" fill="hold"/>
                                        <p:tgtEl>
                                          <p:spTgt spid="39"/>
                                        </p:tgtEl>
                                        <p:attrNameLst>
                                          <p:attrName>ppt_x</p:attrName>
                                          <p:attrName>ppt_y</p:attrName>
                                        </p:attrNameLst>
                                      </p:cBhvr>
                                      <p:rCtr x="0" y="19431"/>
                                    </p:animMotion>
                                  </p:childTnLst>
                                </p:cTn>
                              </p:par>
                            </p:childTnLst>
                          </p:cTn>
                        </p:par>
                        <p:par>
                          <p:cTn id="99" fill="hold">
                            <p:stCondLst>
                              <p:cond delay="13500"/>
                            </p:stCondLst>
                            <p:childTnLst>
                              <p:par>
                                <p:cTn id="100" presetID="42" presetClass="path" presetSubtype="0" accel="50000" decel="50000" fill="hold" grpId="0" nodeType="afterEffect">
                                  <p:stCondLst>
                                    <p:cond delay="0"/>
                                  </p:stCondLst>
                                  <p:childTnLst>
                                    <p:animMotion origin="layout" path="M -0.40782 -0.49202 L -0.35782 -0.0812 " pathEditMode="relative" rAng="0" ptsTypes="AA">
                                      <p:cBhvr>
                                        <p:cTn id="101" dur="500" fill="hold"/>
                                        <p:tgtEl>
                                          <p:spTgt spid="40"/>
                                        </p:tgtEl>
                                        <p:attrNameLst>
                                          <p:attrName>ppt_x</p:attrName>
                                          <p:attrName>ppt_y</p:attrName>
                                        </p:attrNameLst>
                                      </p:cBhvr>
                                      <p:rCtr x="2500" y="20541"/>
                                    </p:animMotion>
                                  </p:childTnLst>
                                </p:cTn>
                              </p:par>
                            </p:childTnLst>
                          </p:cTn>
                        </p:par>
                        <p:par>
                          <p:cTn id="102" fill="hold">
                            <p:stCondLst>
                              <p:cond delay="14000"/>
                            </p:stCondLst>
                            <p:childTnLst>
                              <p:par>
                                <p:cTn id="103" presetID="42" presetClass="path" presetSubtype="0" accel="50000" decel="50000" fill="hold" grpId="0" nodeType="afterEffect">
                                  <p:stCondLst>
                                    <p:cond delay="0"/>
                                  </p:stCondLst>
                                  <p:childTnLst>
                                    <p:animMotion origin="layout" path="M -0.59114 -0.49202 L -0.63281 -0.1145 " pathEditMode="relative" rAng="0" ptsTypes="AA">
                                      <p:cBhvr>
                                        <p:cTn id="104" dur="500" fill="hold"/>
                                        <p:tgtEl>
                                          <p:spTgt spid="41"/>
                                        </p:tgtEl>
                                        <p:attrNameLst>
                                          <p:attrName>ppt_x</p:attrName>
                                          <p:attrName>ppt_y</p:attrName>
                                        </p:attrNameLst>
                                      </p:cBhvr>
                                      <p:rCtr x="-2083" y="18876"/>
                                    </p:animMotion>
                                  </p:childTnLst>
                                </p:cTn>
                              </p:par>
                            </p:childTnLst>
                          </p:cTn>
                        </p:par>
                        <p:par>
                          <p:cTn id="105" fill="hold">
                            <p:stCondLst>
                              <p:cond delay="14500"/>
                            </p:stCondLst>
                            <p:childTnLst>
                              <p:par>
                                <p:cTn id="106" presetID="42" presetClass="path" presetSubtype="0" accel="50000" decel="50000" fill="hold" grpId="0" nodeType="afterEffect">
                                  <p:stCondLst>
                                    <p:cond delay="0"/>
                                  </p:stCondLst>
                                  <p:childTnLst>
                                    <p:animMotion origin="layout" path="M -0.60781 -0.52533 L -0.60781 -0.13671 " pathEditMode="relative" rAng="0" ptsTypes="AA">
                                      <p:cBhvr>
                                        <p:cTn id="107" dur="500" fill="hold"/>
                                        <p:tgtEl>
                                          <p:spTgt spid="42"/>
                                        </p:tgtEl>
                                        <p:attrNameLst>
                                          <p:attrName>ppt_x</p:attrName>
                                          <p:attrName>ppt_y</p:attrName>
                                        </p:attrNameLst>
                                      </p:cBhvr>
                                      <p:rCtr x="0" y="19431"/>
                                    </p:animMotion>
                                  </p:childTnLst>
                                </p:cTn>
                              </p:par>
                            </p:childTnLst>
                          </p:cTn>
                        </p:par>
                        <p:par>
                          <p:cTn id="108" fill="hold">
                            <p:stCondLst>
                              <p:cond delay="15000"/>
                            </p:stCondLst>
                            <p:childTnLst>
                              <p:par>
                                <p:cTn id="109" presetID="42" presetClass="path" presetSubtype="0" accel="50000" decel="50000" fill="hold" grpId="0" nodeType="afterEffect">
                                  <p:stCondLst>
                                    <p:cond delay="0"/>
                                  </p:stCondLst>
                                  <p:childTnLst>
                                    <p:animMotion origin="layout" path="M -0.57448 -0.58085 L -0.57448 -0.19223 " pathEditMode="relative" rAng="0" ptsTypes="AA">
                                      <p:cBhvr>
                                        <p:cTn id="110" dur="500" fill="hold"/>
                                        <p:tgtEl>
                                          <p:spTgt spid="43"/>
                                        </p:tgtEl>
                                        <p:attrNameLst>
                                          <p:attrName>ppt_x</p:attrName>
                                          <p:attrName>ppt_y</p:attrName>
                                        </p:attrNameLst>
                                      </p:cBhvr>
                                      <p:rCtr x="0" y="19431"/>
                                    </p:animMotion>
                                  </p:childTnLst>
                                </p:cTn>
                              </p:par>
                            </p:childTnLst>
                          </p:cTn>
                        </p:par>
                        <p:par>
                          <p:cTn id="111" fill="hold">
                            <p:stCondLst>
                              <p:cond delay="15500"/>
                            </p:stCondLst>
                            <p:childTnLst>
                              <p:par>
                                <p:cTn id="112" presetID="42" presetClass="path" presetSubtype="0" accel="50000" decel="50000" fill="hold" grpId="0" nodeType="afterEffect">
                                  <p:stCondLst>
                                    <p:cond delay="0"/>
                                  </p:stCondLst>
                                  <p:childTnLst>
                                    <p:animMotion origin="layout" path="M -0.50781 -0.60305 L -0.50781 -0.21443 " pathEditMode="relative" rAng="0" ptsTypes="AA">
                                      <p:cBhvr>
                                        <p:cTn id="113" dur="500" fill="hold"/>
                                        <p:tgtEl>
                                          <p:spTgt spid="44"/>
                                        </p:tgtEl>
                                        <p:attrNameLst>
                                          <p:attrName>ppt_x</p:attrName>
                                          <p:attrName>ppt_y</p:attrName>
                                        </p:attrNameLst>
                                      </p:cBhvr>
                                      <p:rCtr x="0" y="19431"/>
                                    </p:animMotion>
                                  </p:childTnLst>
                                </p:cTn>
                              </p:par>
                            </p:childTnLst>
                          </p:cTn>
                        </p:par>
                        <p:par>
                          <p:cTn id="114" fill="hold">
                            <p:stCondLst>
                              <p:cond delay="16000"/>
                            </p:stCondLst>
                            <p:childTnLst>
                              <p:par>
                                <p:cTn id="115" presetID="42" presetClass="path" presetSubtype="0" accel="50000" decel="50000" fill="hold" grpId="0" nodeType="afterEffect">
                                  <p:stCondLst>
                                    <p:cond delay="0"/>
                                  </p:stCondLst>
                                  <p:childTnLst>
                                    <p:animMotion origin="layout" path="M -0.69115 -0.58085 L -0.69115 -0.19223 " pathEditMode="relative" rAng="0" ptsTypes="AA">
                                      <p:cBhvr>
                                        <p:cTn id="116" dur="500" fill="hold"/>
                                        <p:tgtEl>
                                          <p:spTgt spid="45"/>
                                        </p:tgtEl>
                                        <p:attrNameLst>
                                          <p:attrName>ppt_x</p:attrName>
                                          <p:attrName>ppt_y</p:attrName>
                                        </p:attrNameLst>
                                      </p:cBhvr>
                                      <p:rCtr x="0" y="19431"/>
                                    </p:animMotion>
                                  </p:childTnLst>
                                </p:cTn>
                              </p:par>
                            </p:childTnLst>
                          </p:cTn>
                        </p:par>
                        <p:par>
                          <p:cTn id="117" fill="hold">
                            <p:stCondLst>
                              <p:cond delay="16500"/>
                            </p:stCondLst>
                            <p:childTnLst>
                              <p:par>
                                <p:cTn id="118" presetID="42" presetClass="path" presetSubtype="0" accel="50000" decel="50000" fill="hold" grpId="0" nodeType="afterEffect">
                                  <p:stCondLst>
                                    <p:cond delay="0"/>
                                  </p:stCondLst>
                                  <p:childTnLst>
                                    <p:animMotion origin="layout" path="M -0.64948 -0.62526 L -0.64948 -0.23665 " pathEditMode="relative" rAng="0" ptsTypes="AA">
                                      <p:cBhvr>
                                        <p:cTn id="119" dur="500" fill="hold"/>
                                        <p:tgtEl>
                                          <p:spTgt spid="46"/>
                                        </p:tgtEl>
                                        <p:attrNameLst>
                                          <p:attrName>ppt_x</p:attrName>
                                          <p:attrName>ppt_y</p:attrName>
                                        </p:attrNameLst>
                                      </p:cBhvr>
                                      <p:rCtr x="0" y="19431"/>
                                    </p:animMotion>
                                  </p:childTnLst>
                                </p:cTn>
                              </p:par>
                            </p:childTnLst>
                          </p:cTn>
                        </p:par>
                        <p:par>
                          <p:cTn id="120" fill="hold">
                            <p:stCondLst>
                              <p:cond delay="17000"/>
                            </p:stCondLst>
                            <p:childTnLst>
                              <p:par>
                                <p:cTn id="121" presetID="42" presetClass="path" presetSubtype="0" accel="50000" decel="50000" fill="hold" grpId="0" nodeType="afterEffect">
                                  <p:stCondLst>
                                    <p:cond delay="0"/>
                                  </p:stCondLst>
                                  <p:childTnLst>
                                    <p:animMotion origin="layout" path="M -0.58281 -0.68077 L -0.58281 -0.29216 " pathEditMode="relative" rAng="0" ptsTypes="AA">
                                      <p:cBhvr>
                                        <p:cTn id="122" dur="500" fill="hold"/>
                                        <p:tgtEl>
                                          <p:spTgt spid="47"/>
                                        </p:tgtEl>
                                        <p:attrNameLst>
                                          <p:attrName>ppt_x</p:attrName>
                                          <p:attrName>ppt_y</p:attrName>
                                        </p:attrNameLst>
                                      </p:cBhvr>
                                      <p:rCtr x="0" y="19431"/>
                                    </p:animMotion>
                                  </p:childTnLst>
                                </p:cTn>
                              </p:par>
                            </p:childTnLst>
                          </p:cTn>
                        </p:par>
                        <p:par>
                          <p:cTn id="123" fill="hold">
                            <p:stCondLst>
                              <p:cond delay="17500"/>
                            </p:stCondLst>
                            <p:childTnLst>
                              <p:par>
                                <p:cTn id="124" presetID="42" presetClass="path" presetSubtype="0" accel="50000" decel="50000" fill="hold" grpId="0" nodeType="afterEffect">
                                  <p:stCondLst>
                                    <p:cond delay="0"/>
                                  </p:stCondLst>
                                  <p:childTnLst>
                                    <p:animMotion origin="layout" path="M -0.61615 -0.70298 L -0.61615 -0.31437 " pathEditMode="relative" rAng="0" ptsTypes="AA">
                                      <p:cBhvr>
                                        <p:cTn id="125" dur="500" fill="hold"/>
                                        <p:tgtEl>
                                          <p:spTgt spid="48"/>
                                        </p:tgtEl>
                                        <p:attrNameLst>
                                          <p:attrName>ppt_x</p:attrName>
                                          <p:attrName>ppt_y</p:attrName>
                                        </p:attrNameLst>
                                      </p:cBhvr>
                                      <p:rCtr x="0" y="19431"/>
                                    </p:animMotion>
                                  </p:childTnLst>
                                </p:cTn>
                              </p:par>
                            </p:childTnLst>
                          </p:cTn>
                        </p:par>
                        <p:par>
                          <p:cTn id="126" fill="hold">
                            <p:stCondLst>
                              <p:cond delay="18000"/>
                            </p:stCondLst>
                            <p:childTnLst>
                              <p:par>
                                <p:cTn id="127" presetID="42" presetClass="path" presetSubtype="0" accel="50000" decel="50000" fill="hold" grpId="0" nodeType="afterEffect">
                                  <p:stCondLst>
                                    <p:cond delay="0"/>
                                  </p:stCondLst>
                                  <p:childTnLst>
                                    <p:animMotion origin="layout" path="M -0.64948 -0.72519 L -0.64948 -0.33658 " pathEditMode="relative" rAng="0" ptsTypes="AA">
                                      <p:cBhvr>
                                        <p:cTn id="128" dur="500" fill="hold"/>
                                        <p:tgtEl>
                                          <p:spTgt spid="49"/>
                                        </p:tgtEl>
                                        <p:attrNameLst>
                                          <p:attrName>ppt_x</p:attrName>
                                          <p:attrName>ppt_y</p:attrName>
                                        </p:attrNameLst>
                                      </p:cBhvr>
                                      <p:rCtr x="0" y="19431"/>
                                    </p:animMotion>
                                  </p:childTnLst>
                                </p:cTn>
                              </p:par>
                            </p:childTnLst>
                          </p:cTn>
                        </p:par>
                        <p:par>
                          <p:cTn id="129" fill="hold">
                            <p:stCondLst>
                              <p:cond delay="18500"/>
                            </p:stCondLst>
                            <p:childTnLst>
                              <p:par>
                                <p:cTn id="130" presetID="42" presetClass="path" presetSubtype="0" accel="50000" decel="50000" fill="hold" grpId="0" nodeType="afterEffect">
                                  <p:stCondLst>
                                    <p:cond delay="0"/>
                                  </p:stCondLst>
                                  <p:childTnLst>
                                    <p:animMotion origin="layout" path="M -0.79948 -0.71458 L -0.90781 -0.3037 " pathEditMode="relative" rAng="0" ptsTypes="AA">
                                      <p:cBhvr>
                                        <p:cTn id="131" dur="500" fill="hold"/>
                                        <p:tgtEl>
                                          <p:spTgt spid="50"/>
                                        </p:tgtEl>
                                        <p:attrNameLst>
                                          <p:attrName>ppt_x</p:attrName>
                                          <p:attrName>ppt_y</p:attrName>
                                        </p:attrNameLst>
                                      </p:cBhvr>
                                      <p:rCtr x="-5417" y="20532"/>
                                    </p:animMotion>
                                  </p:childTnLst>
                                </p:cTn>
                              </p:par>
                            </p:childTnLst>
                          </p:cTn>
                        </p:par>
                        <p:par>
                          <p:cTn id="132" fill="hold">
                            <p:stCondLst>
                              <p:cond delay="19000"/>
                            </p:stCondLst>
                            <p:childTnLst>
                              <p:par>
                                <p:cTn id="133" presetID="42" presetClass="path" presetSubtype="0" accel="50000" decel="50000" fill="hold" grpId="0" nodeType="afterEffect">
                                  <p:stCondLst>
                                    <p:cond delay="0"/>
                                  </p:stCondLst>
                                  <p:childTnLst>
                                    <p:animMotion origin="layout" path="M -0.55781 -0.79181 L -0.46615 -0.32547 " pathEditMode="relative" rAng="0" ptsTypes="AA">
                                      <p:cBhvr>
                                        <p:cTn id="134" dur="500" fill="hold"/>
                                        <p:tgtEl>
                                          <p:spTgt spid="51"/>
                                        </p:tgtEl>
                                        <p:attrNameLst>
                                          <p:attrName>ppt_x</p:attrName>
                                          <p:attrName>ppt_y</p:attrName>
                                        </p:attrNameLst>
                                      </p:cBhvr>
                                      <p:rCtr x="4583" y="23317"/>
                                    </p:animMotion>
                                  </p:childTnLst>
                                </p:cTn>
                              </p:par>
                            </p:childTnLst>
                          </p:cTn>
                        </p:par>
                        <p:par>
                          <p:cTn id="135" fill="hold">
                            <p:stCondLst>
                              <p:cond delay="19500"/>
                            </p:stCondLst>
                            <p:childTnLst>
                              <p:par>
                                <p:cTn id="136" presetID="42" presetClass="path" presetSubtype="0" accel="50000" decel="50000" fill="hold" grpId="0" nodeType="afterEffect">
                                  <p:stCondLst>
                                    <p:cond delay="0"/>
                                  </p:stCondLst>
                                  <p:childTnLst>
                                    <p:animMotion origin="layout" path="M -0.80782 -0.7585 L -0.90782 -0.34768 " pathEditMode="relative" rAng="0" ptsTypes="AA">
                                      <p:cBhvr>
                                        <p:cTn id="137" dur="500" fill="hold"/>
                                        <p:tgtEl>
                                          <p:spTgt spid="52"/>
                                        </p:tgtEl>
                                        <p:attrNameLst>
                                          <p:attrName>ppt_x</p:attrName>
                                          <p:attrName>ppt_y</p:attrName>
                                        </p:attrNameLst>
                                      </p:cBhvr>
                                      <p:rCtr x="-5000" y="20541"/>
                                    </p:animMotion>
                                  </p:childTnLst>
                                </p:cTn>
                              </p:par>
                            </p:childTnLst>
                          </p:cTn>
                        </p:par>
                        <p:par>
                          <p:cTn id="138" fill="hold">
                            <p:stCondLst>
                              <p:cond delay="20000"/>
                            </p:stCondLst>
                            <p:childTnLst>
                              <p:par>
                                <p:cTn id="139" presetID="42" presetClass="path" presetSubtype="0" accel="50000" decel="50000" fill="hold" grpId="0" nodeType="afterEffect">
                                  <p:stCondLst>
                                    <p:cond delay="0"/>
                                  </p:stCondLst>
                                  <p:childTnLst>
                                    <p:animMotion origin="layout" path="M -0.64114 -0.7807 L -0.64114 -0.39209 " pathEditMode="relative" rAng="0" ptsTypes="AA">
                                      <p:cBhvr>
                                        <p:cTn id="140" dur="500" fill="hold"/>
                                        <p:tgtEl>
                                          <p:spTgt spid="53"/>
                                        </p:tgtEl>
                                        <p:attrNameLst>
                                          <p:attrName>ppt_x</p:attrName>
                                          <p:attrName>ppt_y</p:attrName>
                                        </p:attrNameLst>
                                      </p:cBhvr>
                                      <p:rCtr x="0" y="19431"/>
                                    </p:animMotion>
                                  </p:childTnLst>
                                </p:cTn>
                              </p:par>
                            </p:childTnLst>
                          </p:cTn>
                        </p:par>
                        <p:par>
                          <p:cTn id="141" fill="hold">
                            <p:stCondLst>
                              <p:cond delay="20500"/>
                            </p:stCondLst>
                            <p:childTnLst>
                              <p:par>
                                <p:cTn id="142" presetID="42" presetClass="path" presetSubtype="0" accel="50000" decel="50000" fill="hold" grpId="0" nodeType="afterEffect">
                                  <p:stCondLst>
                                    <p:cond delay="0"/>
                                  </p:stCondLst>
                                  <p:childTnLst>
                                    <p:animMotion origin="layout" path="M -0.83281 -0.84733 L -0.89115 -0.40319 " pathEditMode="relative" rAng="0" ptsTypes="AA">
                                      <p:cBhvr>
                                        <p:cTn id="143" dur="500" fill="hold"/>
                                        <p:tgtEl>
                                          <p:spTgt spid="54"/>
                                        </p:tgtEl>
                                        <p:attrNameLst>
                                          <p:attrName>ppt_x</p:attrName>
                                          <p:attrName>ppt_y</p:attrName>
                                        </p:attrNameLst>
                                      </p:cBhvr>
                                      <p:rCtr x="-2917" y="22207"/>
                                    </p:animMotion>
                                  </p:childTnLst>
                                </p:cTn>
                              </p:par>
                            </p:childTnLst>
                          </p:cTn>
                        </p:par>
                        <p:par>
                          <p:cTn id="144" fill="hold">
                            <p:stCondLst>
                              <p:cond delay="21000"/>
                            </p:stCondLst>
                            <p:childTnLst>
                              <p:par>
                                <p:cTn id="145" presetID="42" presetClass="path" presetSubtype="0" accel="50000" decel="50000" fill="hold" grpId="0" nodeType="afterEffect">
                                  <p:stCondLst>
                                    <p:cond delay="0"/>
                                  </p:stCondLst>
                                  <p:childTnLst>
                                    <p:animMotion origin="layout" path="M -0.79115 -0.84733 L -0.79115 -0.45871 " pathEditMode="relative" rAng="0" ptsTypes="AA">
                                      <p:cBhvr>
                                        <p:cTn id="146" dur="500" fill="hold"/>
                                        <p:tgtEl>
                                          <p:spTgt spid="55"/>
                                        </p:tgtEl>
                                        <p:attrNameLst>
                                          <p:attrName>ppt_x</p:attrName>
                                          <p:attrName>ppt_y</p:attrName>
                                        </p:attrNameLst>
                                      </p:cBhvr>
                                      <p:rCtr x="0" y="19431"/>
                                    </p:animMotion>
                                  </p:childTnLst>
                                </p:cTn>
                              </p:par>
                            </p:childTnLst>
                          </p:cTn>
                        </p:par>
                        <p:par>
                          <p:cTn id="147" fill="hold">
                            <p:stCondLst>
                              <p:cond delay="21500"/>
                            </p:stCondLst>
                            <p:childTnLst>
                              <p:par>
                                <p:cTn id="148" presetID="42" presetClass="path" presetSubtype="0" accel="50000" decel="50000" fill="hold" grpId="0" nodeType="afterEffect">
                                  <p:stCondLst>
                                    <p:cond delay="0"/>
                                  </p:stCondLst>
                                  <p:childTnLst>
                                    <p:animMotion origin="layout" path="M -0.67448 -0.84732 L -0.67448 -0.45871 " pathEditMode="relative" rAng="0" ptsTypes="AA">
                                      <p:cBhvr>
                                        <p:cTn id="149" dur="500" fill="hold"/>
                                        <p:tgtEl>
                                          <p:spTgt spid="56"/>
                                        </p:tgtEl>
                                        <p:attrNameLst>
                                          <p:attrName>ppt_x</p:attrName>
                                          <p:attrName>ppt_y</p:attrName>
                                        </p:attrNameLst>
                                      </p:cBhvr>
                                      <p:rCtr x="0" y="19431"/>
                                    </p:animMotion>
                                  </p:childTnLst>
                                </p:cTn>
                              </p:par>
                            </p:childTnLst>
                          </p:cTn>
                        </p:par>
                        <p:par>
                          <p:cTn id="150" fill="hold">
                            <p:stCondLst>
                              <p:cond delay="22000"/>
                            </p:stCondLst>
                            <p:childTnLst>
                              <p:par>
                                <p:cTn id="151" presetID="42" presetClass="path" presetSubtype="0" accel="50000" decel="50000" fill="hold" grpId="0" nodeType="afterEffect">
                                  <p:stCondLst>
                                    <p:cond delay="0"/>
                                  </p:stCondLst>
                                  <p:childTnLst>
                                    <p:animMotion origin="layout" path="M -0.86615 -0.88064 L -0.86615 -0.49202 " pathEditMode="relative" rAng="0" ptsTypes="AA">
                                      <p:cBhvr>
                                        <p:cTn id="152" dur="500" fill="hold"/>
                                        <p:tgtEl>
                                          <p:spTgt spid="57"/>
                                        </p:tgtEl>
                                        <p:attrNameLst>
                                          <p:attrName>ppt_x</p:attrName>
                                          <p:attrName>ppt_y</p:attrName>
                                        </p:attrNameLst>
                                      </p:cBhvr>
                                      <p:rCtr x="0" y="19431"/>
                                    </p:animMotion>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7" grpId="0"/>
      <p:bldP spid="10"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229600" cy="1143000"/>
          </a:xfrm>
        </p:spPr>
        <p:txBody>
          <a:bodyPr>
            <a:normAutofit/>
          </a:bodyPr>
          <a:lstStyle/>
          <a:p>
            <a:r>
              <a:rPr lang="en-US" dirty="0"/>
              <a:t>Using only the Sample Data</a:t>
            </a:r>
          </a:p>
        </p:txBody>
      </p:sp>
      <p:cxnSp>
        <p:nvCxnSpPr>
          <p:cNvPr id="5" name="Straight Connector 4"/>
          <p:cNvCxnSpPr/>
          <p:nvPr/>
        </p:nvCxnSpPr>
        <p:spPr>
          <a:xfrm>
            <a:off x="152400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4343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53000" y="1828801"/>
            <a:ext cx="2628900" cy="954107"/>
          </a:xfrm>
          <a:prstGeom prst="rect">
            <a:avLst/>
          </a:prstGeom>
          <a:noFill/>
        </p:spPr>
        <p:txBody>
          <a:bodyPr wrap="square" rtlCol="0">
            <a:spAutoFit/>
          </a:bodyPr>
          <a:lstStyle/>
          <a:p>
            <a:r>
              <a:rPr lang="en-US" sz="2800" dirty="0"/>
              <a:t>“Simulated</a:t>
            </a:r>
          </a:p>
          <a:p>
            <a:r>
              <a:rPr lang="en-US" sz="2800" dirty="0"/>
              <a:t>Population”</a:t>
            </a:r>
          </a:p>
        </p:txBody>
      </p:sp>
      <p:cxnSp>
        <p:nvCxnSpPr>
          <p:cNvPr id="9" name="Straight Connector 8"/>
          <p:cNvCxnSpPr>
            <a:stCxn id="6" idx="1"/>
          </p:cNvCxnSpPr>
          <p:nvPr/>
        </p:nvCxnSpPr>
        <p:spPr>
          <a:xfrm>
            <a:off x="5867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908641"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916563"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829800"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068963"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221363"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373763"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526163"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2202563"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2354963"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2507363"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2659763"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2812163"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2964563"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3116963"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3269363"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0094237"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3421763"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3574163"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3726563"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3878963"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4031363"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4183763"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0246637"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0399037"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551437"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2227837"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380237"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2532637"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2685037"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2837437"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2989837"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3142237"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3294637"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3447037"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3599437"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3751837"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3904237"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4056637"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4209037"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4361437"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4513837"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0061041" y="69538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12212" y="5494394"/>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1295400"/>
            <a:ext cx="2514600" cy="1569660"/>
          </a:xfrm>
          <a:prstGeom prst="rect">
            <a:avLst/>
          </a:prstGeom>
          <a:noFill/>
        </p:spPr>
        <p:txBody>
          <a:bodyPr wrap="square" rtlCol="0">
            <a:spAutoFit/>
          </a:bodyPr>
          <a:lstStyle/>
          <a:p>
            <a:r>
              <a:rPr lang="en-US" sz="3200" dirty="0"/>
              <a:t>What can we do with just one seed? </a:t>
            </a:r>
          </a:p>
        </p:txBody>
      </p:sp>
      <p:sp>
        <p:nvSpPr>
          <p:cNvPr id="4" name="TextBox 3"/>
          <p:cNvSpPr txBox="1"/>
          <p:nvPr/>
        </p:nvSpPr>
        <p:spPr>
          <a:xfrm>
            <a:off x="1752600" y="3124201"/>
            <a:ext cx="2286000" cy="1200329"/>
          </a:xfrm>
          <a:prstGeom prst="rect">
            <a:avLst/>
          </a:prstGeom>
          <a:noFill/>
        </p:spPr>
        <p:txBody>
          <a:bodyPr wrap="square" rtlCol="0">
            <a:spAutoFit/>
          </a:bodyPr>
          <a:lstStyle/>
          <a:p>
            <a:r>
              <a:rPr lang="en-US" sz="3600" dirty="0"/>
              <a:t>Grow a NEW tree!</a:t>
            </a:r>
          </a:p>
        </p:txBody>
      </p:sp>
      <p:sp>
        <p:nvSpPr>
          <p:cNvPr id="61" name="Oval 60"/>
          <p:cNvSpPr/>
          <p:nvPr/>
        </p:nvSpPr>
        <p:spPr>
          <a:xfrm>
            <a:off x="5829300" y="53721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p:cNvSpPr txBox="1"/>
              <p:nvPr/>
            </p:nvSpPr>
            <p:spPr>
              <a:xfrm>
                <a:off x="5562600" y="5421176"/>
                <a:ext cx="5334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dirty="0">
                              <a:latin typeface="Cambria Math" panose="02040503050406030204" pitchFamily="18" charset="0"/>
                            </a:rPr>
                          </m:ctrlPr>
                        </m:accPr>
                        <m:e>
                          <m:r>
                            <a:rPr lang="en-US" sz="3200" i="1" dirty="0">
                              <a:latin typeface="Cambria Math"/>
                            </a:rPr>
                            <m:t>𝑥</m:t>
                          </m:r>
                        </m:e>
                      </m:acc>
                    </m:oMath>
                  </m:oMathPara>
                </a14:m>
                <a:endParaRPr lang="en-US" sz="3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562600" y="5421176"/>
                <a:ext cx="533400"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772401" y="1921788"/>
                <a:ext cx="2667378" cy="2246769"/>
              </a:xfrm>
              <a:prstGeom prst="rect">
                <a:avLst/>
              </a:prstGeom>
              <a:noFill/>
            </p:spPr>
            <p:txBody>
              <a:bodyPr wrap="square" rtlCol="0">
                <a:spAutoFit/>
              </a:bodyPr>
              <a:lstStyle/>
              <a:p>
                <a:r>
                  <a:rPr lang="en-US" sz="2800" dirty="0"/>
                  <a:t>Estimate the distribution and variability (SE) of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a:rPr>
                          <m:t>𝑥</m:t>
                        </m:r>
                      </m:e>
                    </m:acc>
                  </m:oMath>
                </a14:m>
                <a:r>
                  <a:rPr lang="en-US" sz="2800" dirty="0"/>
                  <a:t>’s from this new distribution</a:t>
                </a:r>
              </a:p>
            </p:txBody>
          </p:sp>
        </mc:Choice>
        <mc:Fallback xmlns="">
          <p:sp>
            <p:nvSpPr>
              <p:cNvPr id="8" name="TextBox 7"/>
              <p:cNvSpPr txBox="1">
                <a:spLocks noRot="1" noChangeAspect="1" noMove="1" noResize="1" noEditPoints="1" noAdjustHandles="1" noChangeArrowheads="1" noChangeShapeType="1" noTextEdit="1"/>
              </p:cNvSpPr>
              <p:nvPr/>
            </p:nvSpPr>
            <p:spPr>
              <a:xfrm>
                <a:off x="7772401" y="1921788"/>
                <a:ext cx="2667378" cy="2246769"/>
              </a:xfrm>
              <a:prstGeom prst="rect">
                <a:avLst/>
              </a:prstGeom>
              <a:blipFill>
                <a:blip r:embed="rId3"/>
                <a:stretch>
                  <a:fillRect l="-4566" t="-2439" r="-5023" b="-6775"/>
                </a:stretch>
              </a:blipFill>
            </p:spPr>
            <p:txBody>
              <a:bodyPr/>
              <a:lstStyle/>
              <a:p>
                <a:r>
                  <a:rPr lang="en-US">
                    <a:noFill/>
                  </a:rPr>
                  <a:t> </a:t>
                </a:r>
              </a:p>
            </p:txBody>
          </p:sp>
        </mc:Fallback>
      </mc:AlternateContent>
      <p:cxnSp>
        <p:nvCxnSpPr>
          <p:cNvPr id="13" name="Straight Arrow Connector 12"/>
          <p:cNvCxnSpPr/>
          <p:nvPr/>
        </p:nvCxnSpPr>
        <p:spPr>
          <a:xfrm flipV="1">
            <a:off x="6084212" y="5723088"/>
            <a:ext cx="1485900" cy="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4200525" y="5713562"/>
            <a:ext cx="1371600" cy="124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19900" y="5410201"/>
            <a:ext cx="533400" cy="584775"/>
          </a:xfrm>
          <a:prstGeom prst="rect">
            <a:avLst/>
          </a:prstGeom>
          <a:noFill/>
        </p:spPr>
        <p:txBody>
          <a:bodyPr wrap="square" rtlCol="0">
            <a:spAutoFit/>
          </a:bodyPr>
          <a:lstStyle/>
          <a:p>
            <a:r>
              <a:rPr lang="en-US" sz="3200" dirty="0"/>
              <a:t>µ</a:t>
            </a:r>
          </a:p>
        </p:txBody>
      </p:sp>
    </p:spTree>
    <p:extLst>
      <p:ext uri="{BB962C8B-B14F-4D97-AF65-F5344CB8AC3E}">
        <p14:creationId xmlns:p14="http://schemas.microsoft.com/office/powerpoint/2010/main" val="223276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34583 -0.59681 L -0.34583 -0.20819 " pathEditMode="relative" rAng="0" ptsTypes="AA">
                                      <p:cBhvr>
                                        <p:cTn id="31" dur="2000" fill="hold"/>
                                        <p:tgtEl>
                                          <p:spTgt spid="16"/>
                                        </p:tgtEl>
                                        <p:attrNameLst>
                                          <p:attrName>ppt_x</p:attrName>
                                          <p:attrName>ppt_y</p:attrName>
                                        </p:attrNameLst>
                                      </p:cBhvr>
                                      <p:rCtr x="0" y="19431"/>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50504 -0.47861 L -0.50504 -0.08999 " pathEditMode="relative" rAng="0" ptsTypes="AA">
                                      <p:cBhvr>
                                        <p:cTn id="35" dur="1000" fill="hold"/>
                                        <p:tgtEl>
                                          <p:spTgt spid="18"/>
                                        </p:tgtEl>
                                        <p:attrNameLst>
                                          <p:attrName>ppt_x</p:attrName>
                                          <p:attrName>ppt_y</p:attrName>
                                        </p:attrNameLst>
                                      </p:cBhvr>
                                      <p:rCtr x="0" y="19431"/>
                                    </p:animMotion>
                                  </p:childTnLst>
                                </p:cTn>
                              </p:par>
                            </p:childTnLst>
                          </p:cTn>
                        </p:par>
                        <p:par>
                          <p:cTn id="36" fill="hold">
                            <p:stCondLst>
                              <p:cond delay="1000"/>
                            </p:stCondLst>
                            <p:childTnLst>
                              <p:par>
                                <p:cTn id="37" presetID="42" presetClass="path" presetSubtype="0" accel="50000" decel="50000" fill="hold" grpId="0" nodeType="afterEffect">
                                  <p:stCondLst>
                                    <p:cond delay="0"/>
                                  </p:stCondLst>
                                  <p:childTnLst>
                                    <p:animMotion origin="layout" path="M -0.40382 -0.52741 L -0.40382 -0.13879 " pathEditMode="relative" rAng="0" ptsTypes="AA">
                                      <p:cBhvr>
                                        <p:cTn id="38" dur="500" fill="hold"/>
                                        <p:tgtEl>
                                          <p:spTgt spid="19"/>
                                        </p:tgtEl>
                                        <p:attrNameLst>
                                          <p:attrName>ppt_x</p:attrName>
                                          <p:attrName>ppt_y</p:attrName>
                                        </p:attrNameLst>
                                      </p:cBhvr>
                                      <p:rCtr x="0" y="19431"/>
                                    </p:animMotion>
                                  </p:childTnLst>
                                </p:cTn>
                              </p:par>
                            </p:childTnLst>
                          </p:cTn>
                        </p:par>
                        <p:par>
                          <p:cTn id="39" fill="hold">
                            <p:stCondLst>
                              <p:cond delay="1500"/>
                            </p:stCondLst>
                            <p:childTnLst>
                              <p:par>
                                <p:cTn id="40" presetID="42" presetClass="path" presetSubtype="0" accel="50000" decel="50000" fill="hold" grpId="0" nodeType="afterEffect">
                                  <p:stCondLst>
                                    <p:cond delay="0"/>
                                  </p:stCondLst>
                                  <p:childTnLst>
                                    <p:animMotion origin="layout" path="M -0.55503 -0.50081 L -0.55503 -0.11219 " pathEditMode="relative" rAng="0" ptsTypes="AA">
                                      <p:cBhvr>
                                        <p:cTn id="41" dur="1000" fill="hold"/>
                                        <p:tgtEl>
                                          <p:spTgt spid="20"/>
                                        </p:tgtEl>
                                        <p:attrNameLst>
                                          <p:attrName>ppt_x</p:attrName>
                                          <p:attrName>ppt_y</p:attrName>
                                        </p:attrNameLst>
                                      </p:cBhvr>
                                      <p:rCtr x="0" y="19431"/>
                                    </p:animMotion>
                                  </p:childTnLst>
                                </p:cTn>
                              </p:par>
                            </p:childTnLst>
                          </p:cTn>
                        </p:par>
                        <p:par>
                          <p:cTn id="42" fill="hold">
                            <p:stCondLst>
                              <p:cond delay="2500"/>
                            </p:stCondLst>
                            <p:childTnLst>
                              <p:par>
                                <p:cTn id="43" presetID="42" presetClass="path" presetSubtype="0" accel="50000" decel="50000" fill="hold" grpId="0" nodeType="afterEffect">
                                  <p:stCondLst>
                                    <p:cond delay="0"/>
                                  </p:stCondLst>
                                  <p:childTnLst>
                                    <p:animMotion origin="layout" path="M -0.4967 -0.52302 L -0.4967 -0.1344 " pathEditMode="relative" rAng="0" ptsTypes="AA">
                                      <p:cBhvr>
                                        <p:cTn id="44" dur="500" fill="hold"/>
                                        <p:tgtEl>
                                          <p:spTgt spid="21"/>
                                        </p:tgtEl>
                                        <p:attrNameLst>
                                          <p:attrName>ppt_x</p:attrName>
                                          <p:attrName>ppt_y</p:attrName>
                                        </p:attrNameLst>
                                      </p:cBhvr>
                                      <p:rCtr x="0" y="19431"/>
                                    </p:animMotion>
                                  </p:childTnLst>
                                </p:cTn>
                              </p:par>
                            </p:childTnLst>
                          </p:cTn>
                        </p:par>
                        <p:par>
                          <p:cTn id="45" fill="hold">
                            <p:stCondLst>
                              <p:cond delay="3000"/>
                            </p:stCondLst>
                            <p:childTnLst>
                              <p:par>
                                <p:cTn id="46" presetID="42" presetClass="path" presetSubtype="0" accel="50000" decel="50000" fill="hold" grpId="0" nodeType="afterEffect">
                                  <p:stCondLst>
                                    <p:cond delay="0"/>
                                  </p:stCondLst>
                                  <p:childTnLst>
                                    <p:animMotion origin="layout" path="M -0.53837 -0.54523 L -0.53837 -0.15661 " pathEditMode="relative" rAng="0" ptsTypes="AA">
                                      <p:cBhvr>
                                        <p:cTn id="47" dur="500" fill="hold"/>
                                        <p:tgtEl>
                                          <p:spTgt spid="22"/>
                                        </p:tgtEl>
                                        <p:attrNameLst>
                                          <p:attrName>ppt_x</p:attrName>
                                          <p:attrName>ppt_y</p:attrName>
                                        </p:attrNameLst>
                                      </p:cBhvr>
                                      <p:rCtr x="0" y="19431"/>
                                    </p:animMotion>
                                  </p:childTnLst>
                                </p:cTn>
                              </p:par>
                            </p:childTnLst>
                          </p:cTn>
                        </p:par>
                        <p:par>
                          <p:cTn id="48" fill="hold">
                            <p:stCondLst>
                              <p:cond delay="3500"/>
                            </p:stCondLst>
                            <p:childTnLst>
                              <p:par>
                                <p:cTn id="49" presetID="42" presetClass="path" presetSubtype="0" accel="50000" decel="50000" fill="hold" grpId="0" nodeType="afterEffect">
                                  <p:stCondLst>
                                    <p:cond delay="0"/>
                                  </p:stCondLst>
                                  <p:childTnLst>
                                    <p:animMotion origin="layout" path="M -0.38836 -0.56743 L -0.38836 -0.17881 " pathEditMode="relative" rAng="0" ptsTypes="AA">
                                      <p:cBhvr>
                                        <p:cTn id="50" dur="500" fill="hold"/>
                                        <p:tgtEl>
                                          <p:spTgt spid="23"/>
                                        </p:tgtEl>
                                        <p:attrNameLst>
                                          <p:attrName>ppt_x</p:attrName>
                                          <p:attrName>ppt_y</p:attrName>
                                        </p:attrNameLst>
                                      </p:cBhvr>
                                      <p:rCtr x="0" y="19431"/>
                                    </p:animMotion>
                                  </p:childTnLst>
                                </p:cTn>
                              </p:par>
                            </p:childTnLst>
                          </p:cTn>
                        </p:par>
                        <p:par>
                          <p:cTn id="51" fill="hold">
                            <p:stCondLst>
                              <p:cond delay="4000"/>
                            </p:stCondLst>
                            <p:childTnLst>
                              <p:par>
                                <p:cTn id="52" presetID="42" presetClass="path" presetSubtype="0" accel="50000" decel="50000" fill="hold" grpId="0" nodeType="afterEffect">
                                  <p:stCondLst>
                                    <p:cond delay="0"/>
                                  </p:stCondLst>
                                  <p:childTnLst>
                                    <p:animMotion origin="layout" path="M -0.5967 -0.58964 L -0.5967 -0.20102 " pathEditMode="relative" rAng="0" ptsTypes="AA">
                                      <p:cBhvr>
                                        <p:cTn id="53" dur="500" fill="hold"/>
                                        <p:tgtEl>
                                          <p:spTgt spid="24"/>
                                        </p:tgtEl>
                                        <p:attrNameLst>
                                          <p:attrName>ppt_x</p:attrName>
                                          <p:attrName>ppt_y</p:attrName>
                                        </p:attrNameLst>
                                      </p:cBhvr>
                                      <p:rCtr x="0" y="19431"/>
                                    </p:animMotion>
                                  </p:childTnLst>
                                </p:cTn>
                              </p:par>
                            </p:childTnLst>
                          </p:cTn>
                        </p:par>
                        <p:par>
                          <p:cTn id="54" fill="hold">
                            <p:stCondLst>
                              <p:cond delay="4500"/>
                            </p:stCondLst>
                            <p:childTnLst>
                              <p:par>
                                <p:cTn id="55" presetID="42" presetClass="path" presetSubtype="0" accel="50000" decel="50000" fill="hold" grpId="0" nodeType="afterEffect">
                                  <p:stCondLst>
                                    <p:cond delay="0"/>
                                  </p:stCondLst>
                                  <p:childTnLst>
                                    <p:animMotion origin="layout" path="M -0.48004 -0.61185 L -0.48004 -0.22323 " pathEditMode="relative" rAng="0" ptsTypes="AA">
                                      <p:cBhvr>
                                        <p:cTn id="56" dur="500" fill="hold"/>
                                        <p:tgtEl>
                                          <p:spTgt spid="25"/>
                                        </p:tgtEl>
                                        <p:attrNameLst>
                                          <p:attrName>ppt_x</p:attrName>
                                          <p:attrName>ppt_y</p:attrName>
                                        </p:attrNameLst>
                                      </p:cBhvr>
                                      <p:rCtr x="0" y="19431"/>
                                    </p:animMotion>
                                  </p:childTnLst>
                                </p:cTn>
                              </p:par>
                            </p:childTnLst>
                          </p:cTn>
                        </p:par>
                        <p:par>
                          <p:cTn id="57" fill="hold">
                            <p:stCondLst>
                              <p:cond delay="5000"/>
                            </p:stCondLst>
                            <p:childTnLst>
                              <p:par>
                                <p:cTn id="58" presetID="42" presetClass="path" presetSubtype="0" accel="50000" decel="50000" fill="hold" grpId="0" nodeType="afterEffect">
                                  <p:stCondLst>
                                    <p:cond delay="0"/>
                                  </p:stCondLst>
                                  <p:childTnLst>
                                    <p:animMotion origin="layout" path="M -0.5967 -0.65625 L -0.5967 -0.26764 " pathEditMode="relative" rAng="0" ptsTypes="AA">
                                      <p:cBhvr>
                                        <p:cTn id="59" dur="500" fill="hold"/>
                                        <p:tgtEl>
                                          <p:spTgt spid="26"/>
                                        </p:tgtEl>
                                        <p:attrNameLst>
                                          <p:attrName>ppt_x</p:attrName>
                                          <p:attrName>ppt_y</p:attrName>
                                        </p:attrNameLst>
                                      </p:cBhvr>
                                      <p:rCtr x="0" y="19431"/>
                                    </p:animMotion>
                                  </p:childTnLst>
                                </p:cTn>
                              </p:par>
                            </p:childTnLst>
                          </p:cTn>
                        </p:par>
                        <p:par>
                          <p:cTn id="60" fill="hold">
                            <p:stCondLst>
                              <p:cond delay="5500"/>
                            </p:stCondLst>
                            <p:childTnLst>
                              <p:par>
                                <p:cTn id="61" presetID="42" presetClass="path" presetSubtype="0" accel="50000" decel="50000" fill="hold" grpId="0" nodeType="afterEffect">
                                  <p:stCondLst>
                                    <p:cond delay="0"/>
                                  </p:stCondLst>
                                  <p:childTnLst>
                                    <p:animMotion origin="layout" path="M -0.55503 -0.68957 L -0.55503 -0.30095 " pathEditMode="relative" rAng="0" ptsTypes="AA">
                                      <p:cBhvr>
                                        <p:cTn id="62" dur="500" fill="hold"/>
                                        <p:tgtEl>
                                          <p:spTgt spid="27"/>
                                        </p:tgtEl>
                                        <p:attrNameLst>
                                          <p:attrName>ppt_x</p:attrName>
                                          <p:attrName>ppt_y</p:attrName>
                                        </p:attrNameLst>
                                      </p:cBhvr>
                                      <p:rCtr x="0" y="19431"/>
                                    </p:animMotion>
                                  </p:childTnLst>
                                </p:cTn>
                              </p:par>
                            </p:childTnLst>
                          </p:cTn>
                        </p:par>
                        <p:par>
                          <p:cTn id="63" fill="hold">
                            <p:stCondLst>
                              <p:cond delay="6000"/>
                            </p:stCondLst>
                            <p:childTnLst>
                              <p:par>
                                <p:cTn id="64" presetID="42" presetClass="path" presetSubtype="0" accel="50000" decel="50000" fill="hold" grpId="0" nodeType="afterEffect">
                                  <p:stCondLst>
                                    <p:cond delay="0"/>
                                  </p:stCondLst>
                                  <p:childTnLst>
                                    <p:animMotion origin="layout" path="M -0.55504 -0.70067 L -0.55504 -0.31206 " pathEditMode="relative" rAng="0" ptsTypes="AA">
                                      <p:cBhvr>
                                        <p:cTn id="65" dur="500" fill="hold"/>
                                        <p:tgtEl>
                                          <p:spTgt spid="28"/>
                                        </p:tgtEl>
                                        <p:attrNameLst>
                                          <p:attrName>ppt_x</p:attrName>
                                          <p:attrName>ppt_y</p:attrName>
                                        </p:attrNameLst>
                                      </p:cBhvr>
                                      <p:rCtr x="0" y="19431"/>
                                    </p:animMotion>
                                  </p:childTnLst>
                                </p:cTn>
                              </p:par>
                            </p:childTnLst>
                          </p:cTn>
                        </p:par>
                        <p:par>
                          <p:cTn id="66" fill="hold">
                            <p:stCondLst>
                              <p:cond delay="6500"/>
                            </p:stCondLst>
                            <p:childTnLst>
                              <p:par>
                                <p:cTn id="67" presetID="42" presetClass="path" presetSubtype="0" accel="50000" decel="50000" fill="hold" grpId="0" nodeType="afterEffect">
                                  <p:stCondLst>
                                    <p:cond delay="0"/>
                                  </p:stCondLst>
                                  <p:childTnLst>
                                    <p:animMotion origin="layout" path="M -0.61336 -0.72287 L -0.61336 -0.33426 " pathEditMode="relative" rAng="0" ptsTypes="AA">
                                      <p:cBhvr>
                                        <p:cTn id="68" dur="500" fill="hold"/>
                                        <p:tgtEl>
                                          <p:spTgt spid="29"/>
                                        </p:tgtEl>
                                        <p:attrNameLst>
                                          <p:attrName>ppt_x</p:attrName>
                                          <p:attrName>ppt_y</p:attrName>
                                        </p:attrNameLst>
                                      </p:cBhvr>
                                      <p:rCtr x="0" y="19431"/>
                                    </p:animMotion>
                                  </p:childTnLst>
                                </p:cTn>
                              </p:par>
                            </p:childTnLst>
                          </p:cTn>
                        </p:par>
                        <p:par>
                          <p:cTn id="69" fill="hold">
                            <p:stCondLst>
                              <p:cond delay="7000"/>
                            </p:stCondLst>
                            <p:childTnLst>
                              <p:par>
                                <p:cTn id="70" presetID="42" presetClass="path" presetSubtype="0" accel="50000" decel="50000" fill="hold" grpId="0" nodeType="afterEffect">
                                  <p:stCondLst>
                                    <p:cond delay="0"/>
                                  </p:stCondLst>
                                  <p:childTnLst>
                                    <p:animMotion origin="layout" path="M -0.5467 -0.73398 L -0.5467 -0.34536 " pathEditMode="relative" rAng="0" ptsTypes="AA">
                                      <p:cBhvr>
                                        <p:cTn id="71" dur="500" fill="hold"/>
                                        <p:tgtEl>
                                          <p:spTgt spid="30"/>
                                        </p:tgtEl>
                                        <p:attrNameLst>
                                          <p:attrName>ppt_x</p:attrName>
                                          <p:attrName>ppt_y</p:attrName>
                                        </p:attrNameLst>
                                      </p:cBhvr>
                                      <p:rCtr x="0" y="19431"/>
                                    </p:animMotion>
                                  </p:childTnLst>
                                </p:cTn>
                              </p:par>
                            </p:childTnLst>
                          </p:cTn>
                        </p:par>
                        <p:par>
                          <p:cTn id="72" fill="hold">
                            <p:stCondLst>
                              <p:cond delay="7500"/>
                            </p:stCondLst>
                            <p:childTnLst>
                              <p:par>
                                <p:cTn id="73" presetID="42" presetClass="path" presetSubtype="0" accel="50000" decel="50000" fill="hold" grpId="0" nodeType="afterEffect">
                                  <p:stCondLst>
                                    <p:cond delay="0"/>
                                  </p:stCondLst>
                                  <p:childTnLst>
                                    <p:animMotion origin="layout" path="M -0.63004 -0.76729 L -0.63004 -0.37868 " pathEditMode="relative" rAng="0" ptsTypes="AA">
                                      <p:cBhvr>
                                        <p:cTn id="74" dur="500" fill="hold"/>
                                        <p:tgtEl>
                                          <p:spTgt spid="31"/>
                                        </p:tgtEl>
                                        <p:attrNameLst>
                                          <p:attrName>ppt_x</p:attrName>
                                          <p:attrName>ppt_y</p:attrName>
                                        </p:attrNameLst>
                                      </p:cBhvr>
                                      <p:rCtr x="0" y="19431"/>
                                    </p:animMotion>
                                  </p:childTnLst>
                                </p:cTn>
                              </p:par>
                            </p:childTnLst>
                          </p:cTn>
                        </p:par>
                        <p:par>
                          <p:cTn id="75" fill="hold">
                            <p:stCondLst>
                              <p:cond delay="8000"/>
                            </p:stCondLst>
                            <p:childTnLst>
                              <p:par>
                                <p:cTn id="76" presetID="42" presetClass="path" presetSubtype="0" accel="50000" decel="50000" fill="hold" grpId="0" nodeType="afterEffect">
                                  <p:stCondLst>
                                    <p:cond delay="0"/>
                                  </p:stCondLst>
                                  <p:childTnLst>
                                    <p:animMotion origin="layout" path="M -0.54948 -0.4254 L -0.54948 -0.03678 " pathEditMode="relative" rAng="0" ptsTypes="AA">
                                      <p:cBhvr>
                                        <p:cTn id="77" dur="500" fill="hold"/>
                                        <p:tgtEl>
                                          <p:spTgt spid="32"/>
                                        </p:tgtEl>
                                        <p:attrNameLst>
                                          <p:attrName>ppt_x</p:attrName>
                                          <p:attrName>ppt_y</p:attrName>
                                        </p:attrNameLst>
                                      </p:cBhvr>
                                      <p:rCtr x="0" y="19431"/>
                                    </p:animMotion>
                                  </p:childTnLst>
                                </p:cTn>
                              </p:par>
                            </p:childTnLst>
                          </p:cTn>
                        </p:par>
                        <p:par>
                          <p:cTn id="78" fill="hold">
                            <p:stCondLst>
                              <p:cond delay="8500"/>
                            </p:stCondLst>
                            <p:childTnLst>
                              <p:par>
                                <p:cTn id="79" presetID="42" presetClass="path" presetSubtype="0" accel="50000" decel="50000" fill="hold" grpId="0" nodeType="afterEffect">
                                  <p:stCondLst>
                                    <p:cond delay="0"/>
                                  </p:stCondLst>
                                  <p:childTnLst>
                                    <p:animMotion origin="layout" path="M -0.78836 -0.76729 L -0.83836 -0.38977 " pathEditMode="relative" rAng="0" ptsTypes="AA">
                                      <p:cBhvr>
                                        <p:cTn id="80" dur="500" fill="hold"/>
                                        <p:tgtEl>
                                          <p:spTgt spid="33"/>
                                        </p:tgtEl>
                                        <p:attrNameLst>
                                          <p:attrName>ppt_x</p:attrName>
                                          <p:attrName>ppt_y</p:attrName>
                                        </p:attrNameLst>
                                      </p:cBhvr>
                                      <p:rCtr x="-2500" y="18876"/>
                                    </p:animMotion>
                                  </p:childTnLst>
                                </p:cTn>
                              </p:par>
                            </p:childTnLst>
                          </p:cTn>
                        </p:par>
                        <p:par>
                          <p:cTn id="81" fill="hold">
                            <p:stCondLst>
                              <p:cond delay="9000"/>
                            </p:stCondLst>
                            <p:childTnLst>
                              <p:par>
                                <p:cTn id="82" presetID="42" presetClass="path" presetSubtype="0" accel="50000" decel="50000" fill="hold" grpId="0" nodeType="afterEffect">
                                  <p:stCondLst>
                                    <p:cond delay="0"/>
                                  </p:stCondLst>
                                  <p:childTnLst>
                                    <p:animMotion origin="layout" path="M -0.5467 -0.8117 L -0.4967 -0.40088 " pathEditMode="relative" rAng="0" ptsTypes="AA">
                                      <p:cBhvr>
                                        <p:cTn id="83" dur="500" fill="hold"/>
                                        <p:tgtEl>
                                          <p:spTgt spid="34"/>
                                        </p:tgtEl>
                                        <p:attrNameLst>
                                          <p:attrName>ppt_x</p:attrName>
                                          <p:attrName>ppt_y</p:attrName>
                                        </p:attrNameLst>
                                      </p:cBhvr>
                                      <p:rCtr x="2500" y="20541"/>
                                    </p:animMotion>
                                  </p:childTnLst>
                                </p:cTn>
                              </p:par>
                            </p:childTnLst>
                          </p:cTn>
                        </p:par>
                        <p:par>
                          <p:cTn id="84" fill="hold">
                            <p:stCondLst>
                              <p:cond delay="9500"/>
                            </p:stCondLst>
                            <p:childTnLst>
                              <p:par>
                                <p:cTn id="85" presetID="42" presetClass="path" presetSubtype="0" accel="50000" decel="50000" fill="hold" grpId="0" nodeType="afterEffect">
                                  <p:stCondLst>
                                    <p:cond delay="0"/>
                                  </p:stCondLst>
                                  <p:childTnLst>
                                    <p:animMotion origin="layout" path="M -0.6467 -0.83391 L -0.6467 -0.4453 " pathEditMode="relative" rAng="0" ptsTypes="AA">
                                      <p:cBhvr>
                                        <p:cTn id="86" dur="500" fill="hold"/>
                                        <p:tgtEl>
                                          <p:spTgt spid="35"/>
                                        </p:tgtEl>
                                        <p:attrNameLst>
                                          <p:attrName>ppt_x</p:attrName>
                                          <p:attrName>ppt_y</p:attrName>
                                        </p:attrNameLst>
                                      </p:cBhvr>
                                      <p:rCtr x="0" y="19431"/>
                                    </p:animMotion>
                                  </p:childTnLst>
                                </p:cTn>
                              </p:par>
                            </p:childTnLst>
                          </p:cTn>
                        </p:par>
                        <p:par>
                          <p:cTn id="87" fill="hold">
                            <p:stCondLst>
                              <p:cond delay="10000"/>
                            </p:stCondLst>
                            <p:childTnLst>
                              <p:par>
                                <p:cTn id="88" presetID="42" presetClass="path" presetSubtype="0" accel="50000" decel="50000" fill="hold" grpId="0" nodeType="afterEffect">
                                  <p:stCondLst>
                                    <p:cond delay="0"/>
                                  </p:stCondLst>
                                  <p:childTnLst>
                                    <p:animMotion origin="layout" path="M -0.7217 -0.86722 L -0.7217 -0.4786 " pathEditMode="relative" rAng="0" ptsTypes="AA">
                                      <p:cBhvr>
                                        <p:cTn id="89" dur="500" fill="hold"/>
                                        <p:tgtEl>
                                          <p:spTgt spid="36"/>
                                        </p:tgtEl>
                                        <p:attrNameLst>
                                          <p:attrName>ppt_x</p:attrName>
                                          <p:attrName>ppt_y</p:attrName>
                                        </p:attrNameLst>
                                      </p:cBhvr>
                                      <p:rCtr x="0" y="19431"/>
                                    </p:animMotion>
                                  </p:childTnLst>
                                </p:cTn>
                              </p:par>
                            </p:childTnLst>
                          </p:cTn>
                        </p:par>
                        <p:par>
                          <p:cTn id="90" fill="hold">
                            <p:stCondLst>
                              <p:cond delay="10500"/>
                            </p:stCondLst>
                            <p:childTnLst>
                              <p:par>
                                <p:cTn id="91" presetID="42" presetClass="path" presetSubtype="0" accel="50000" decel="50000" fill="hold" grpId="0" nodeType="afterEffect">
                                  <p:stCondLst>
                                    <p:cond delay="0"/>
                                  </p:stCondLst>
                                  <p:childTnLst>
                                    <p:animMotion origin="layout" path="M -0.80503 -0.87832 L -0.8717 -0.4675 " pathEditMode="relative" rAng="0" ptsTypes="AA">
                                      <p:cBhvr>
                                        <p:cTn id="92" dur="500" fill="hold"/>
                                        <p:tgtEl>
                                          <p:spTgt spid="37"/>
                                        </p:tgtEl>
                                        <p:attrNameLst>
                                          <p:attrName>ppt_x</p:attrName>
                                          <p:attrName>ppt_y</p:attrName>
                                        </p:attrNameLst>
                                      </p:cBhvr>
                                      <p:rCtr x="-3333" y="20541"/>
                                    </p:animMotion>
                                  </p:childTnLst>
                                </p:cTn>
                              </p:par>
                            </p:childTnLst>
                          </p:cTn>
                        </p:par>
                        <p:par>
                          <p:cTn id="93" fill="hold">
                            <p:stCondLst>
                              <p:cond delay="11000"/>
                            </p:stCondLst>
                            <p:childTnLst>
                              <p:par>
                                <p:cTn id="94" presetID="42" presetClass="path" presetSubtype="0" accel="50000" decel="50000" fill="hold" grpId="0" nodeType="afterEffect">
                                  <p:stCondLst>
                                    <p:cond delay="0"/>
                                  </p:stCondLst>
                                  <p:childTnLst>
                                    <p:animMotion origin="layout" path="M -0.63004 -0.92274 L -0.58837 -0.50081 " pathEditMode="relative" rAng="0" ptsTypes="AA">
                                      <p:cBhvr>
                                        <p:cTn id="95" dur="500" fill="hold"/>
                                        <p:tgtEl>
                                          <p:spTgt spid="38"/>
                                        </p:tgtEl>
                                        <p:attrNameLst>
                                          <p:attrName>ppt_x</p:attrName>
                                          <p:attrName>ppt_y</p:attrName>
                                        </p:attrNameLst>
                                      </p:cBhvr>
                                      <p:rCtr x="2083" y="21096"/>
                                    </p:animMotion>
                                  </p:childTnLst>
                                </p:cTn>
                              </p:par>
                            </p:childTnLst>
                          </p:cTn>
                        </p:par>
                        <p:par>
                          <p:cTn id="96" fill="hold">
                            <p:stCondLst>
                              <p:cond delay="11500"/>
                            </p:stCondLst>
                            <p:childTnLst>
                              <p:par>
                                <p:cTn id="97" presetID="42" presetClass="path" presetSubtype="0" accel="50000" decel="50000" fill="hold" grpId="0" nodeType="afterEffect">
                                  <p:stCondLst>
                                    <p:cond delay="0"/>
                                  </p:stCondLst>
                                  <p:childTnLst>
                                    <p:animMotion origin="layout" path="M -0.37448 -0.45871 L -0.37448 -0.07009 " pathEditMode="relative" rAng="0" ptsTypes="AA">
                                      <p:cBhvr>
                                        <p:cTn id="98" dur="500" fill="hold"/>
                                        <p:tgtEl>
                                          <p:spTgt spid="39"/>
                                        </p:tgtEl>
                                        <p:attrNameLst>
                                          <p:attrName>ppt_x</p:attrName>
                                          <p:attrName>ppt_y</p:attrName>
                                        </p:attrNameLst>
                                      </p:cBhvr>
                                      <p:rCtr x="0" y="19431"/>
                                    </p:animMotion>
                                  </p:childTnLst>
                                </p:cTn>
                              </p:par>
                            </p:childTnLst>
                          </p:cTn>
                        </p:par>
                        <p:par>
                          <p:cTn id="99" fill="hold">
                            <p:stCondLst>
                              <p:cond delay="12000"/>
                            </p:stCondLst>
                            <p:childTnLst>
                              <p:par>
                                <p:cTn id="100" presetID="42" presetClass="path" presetSubtype="0" accel="50000" decel="50000" fill="hold" grpId="0" nodeType="afterEffect">
                                  <p:stCondLst>
                                    <p:cond delay="0"/>
                                  </p:stCondLst>
                                  <p:childTnLst>
                                    <p:animMotion origin="layout" path="M -0.40782 -0.49202 L -0.35782 -0.0812 " pathEditMode="relative" rAng="0" ptsTypes="AA">
                                      <p:cBhvr>
                                        <p:cTn id="101" dur="500" fill="hold"/>
                                        <p:tgtEl>
                                          <p:spTgt spid="40"/>
                                        </p:tgtEl>
                                        <p:attrNameLst>
                                          <p:attrName>ppt_x</p:attrName>
                                          <p:attrName>ppt_y</p:attrName>
                                        </p:attrNameLst>
                                      </p:cBhvr>
                                      <p:rCtr x="2500" y="20541"/>
                                    </p:animMotion>
                                  </p:childTnLst>
                                </p:cTn>
                              </p:par>
                            </p:childTnLst>
                          </p:cTn>
                        </p:par>
                        <p:par>
                          <p:cTn id="102" fill="hold">
                            <p:stCondLst>
                              <p:cond delay="12500"/>
                            </p:stCondLst>
                            <p:childTnLst>
                              <p:par>
                                <p:cTn id="103" presetID="42" presetClass="path" presetSubtype="0" accel="50000" decel="50000" fill="hold" grpId="0" nodeType="afterEffect">
                                  <p:stCondLst>
                                    <p:cond delay="0"/>
                                  </p:stCondLst>
                                  <p:childTnLst>
                                    <p:animMotion origin="layout" path="M -0.59114 -0.49202 L -0.63281 -0.1145 " pathEditMode="relative" rAng="0" ptsTypes="AA">
                                      <p:cBhvr>
                                        <p:cTn id="104" dur="500" fill="hold"/>
                                        <p:tgtEl>
                                          <p:spTgt spid="41"/>
                                        </p:tgtEl>
                                        <p:attrNameLst>
                                          <p:attrName>ppt_x</p:attrName>
                                          <p:attrName>ppt_y</p:attrName>
                                        </p:attrNameLst>
                                      </p:cBhvr>
                                      <p:rCtr x="-2083" y="18876"/>
                                    </p:animMotion>
                                  </p:childTnLst>
                                </p:cTn>
                              </p:par>
                            </p:childTnLst>
                          </p:cTn>
                        </p:par>
                        <p:par>
                          <p:cTn id="105" fill="hold">
                            <p:stCondLst>
                              <p:cond delay="13000"/>
                            </p:stCondLst>
                            <p:childTnLst>
                              <p:par>
                                <p:cTn id="106" presetID="42" presetClass="path" presetSubtype="0" accel="50000" decel="50000" fill="hold" grpId="0" nodeType="afterEffect">
                                  <p:stCondLst>
                                    <p:cond delay="0"/>
                                  </p:stCondLst>
                                  <p:childTnLst>
                                    <p:animMotion origin="layout" path="M -0.60781 -0.52533 L -0.60781 -0.13671 " pathEditMode="relative" rAng="0" ptsTypes="AA">
                                      <p:cBhvr>
                                        <p:cTn id="107" dur="500" fill="hold"/>
                                        <p:tgtEl>
                                          <p:spTgt spid="42"/>
                                        </p:tgtEl>
                                        <p:attrNameLst>
                                          <p:attrName>ppt_x</p:attrName>
                                          <p:attrName>ppt_y</p:attrName>
                                        </p:attrNameLst>
                                      </p:cBhvr>
                                      <p:rCtr x="0" y="19431"/>
                                    </p:animMotion>
                                  </p:childTnLst>
                                </p:cTn>
                              </p:par>
                            </p:childTnLst>
                          </p:cTn>
                        </p:par>
                        <p:par>
                          <p:cTn id="108" fill="hold">
                            <p:stCondLst>
                              <p:cond delay="13500"/>
                            </p:stCondLst>
                            <p:childTnLst>
                              <p:par>
                                <p:cTn id="109" presetID="42" presetClass="path" presetSubtype="0" accel="50000" decel="50000" fill="hold" grpId="0" nodeType="afterEffect">
                                  <p:stCondLst>
                                    <p:cond delay="0"/>
                                  </p:stCondLst>
                                  <p:childTnLst>
                                    <p:animMotion origin="layout" path="M -0.57448 -0.58085 L -0.57448 -0.19223 " pathEditMode="relative" rAng="0" ptsTypes="AA">
                                      <p:cBhvr>
                                        <p:cTn id="110" dur="500" fill="hold"/>
                                        <p:tgtEl>
                                          <p:spTgt spid="43"/>
                                        </p:tgtEl>
                                        <p:attrNameLst>
                                          <p:attrName>ppt_x</p:attrName>
                                          <p:attrName>ppt_y</p:attrName>
                                        </p:attrNameLst>
                                      </p:cBhvr>
                                      <p:rCtr x="0" y="19431"/>
                                    </p:animMotion>
                                  </p:childTnLst>
                                </p:cTn>
                              </p:par>
                            </p:childTnLst>
                          </p:cTn>
                        </p:par>
                        <p:par>
                          <p:cTn id="111" fill="hold">
                            <p:stCondLst>
                              <p:cond delay="14000"/>
                            </p:stCondLst>
                            <p:childTnLst>
                              <p:par>
                                <p:cTn id="112" presetID="42" presetClass="path" presetSubtype="0" accel="50000" decel="50000" fill="hold" grpId="0" nodeType="afterEffect">
                                  <p:stCondLst>
                                    <p:cond delay="0"/>
                                  </p:stCondLst>
                                  <p:childTnLst>
                                    <p:animMotion origin="layout" path="M -0.50781 -0.60305 L -0.50781 -0.21443 " pathEditMode="relative" rAng="0" ptsTypes="AA">
                                      <p:cBhvr>
                                        <p:cTn id="113" dur="500" fill="hold"/>
                                        <p:tgtEl>
                                          <p:spTgt spid="44"/>
                                        </p:tgtEl>
                                        <p:attrNameLst>
                                          <p:attrName>ppt_x</p:attrName>
                                          <p:attrName>ppt_y</p:attrName>
                                        </p:attrNameLst>
                                      </p:cBhvr>
                                      <p:rCtr x="0" y="19431"/>
                                    </p:animMotion>
                                  </p:childTnLst>
                                </p:cTn>
                              </p:par>
                            </p:childTnLst>
                          </p:cTn>
                        </p:par>
                        <p:par>
                          <p:cTn id="114" fill="hold">
                            <p:stCondLst>
                              <p:cond delay="14500"/>
                            </p:stCondLst>
                            <p:childTnLst>
                              <p:par>
                                <p:cTn id="115" presetID="42" presetClass="path" presetSubtype="0" accel="50000" decel="50000" fill="hold" grpId="0" nodeType="afterEffect">
                                  <p:stCondLst>
                                    <p:cond delay="0"/>
                                  </p:stCondLst>
                                  <p:childTnLst>
                                    <p:animMotion origin="layout" path="M -0.69115 -0.58085 L -0.69115 -0.19223 " pathEditMode="relative" rAng="0" ptsTypes="AA">
                                      <p:cBhvr>
                                        <p:cTn id="116" dur="500" fill="hold"/>
                                        <p:tgtEl>
                                          <p:spTgt spid="45"/>
                                        </p:tgtEl>
                                        <p:attrNameLst>
                                          <p:attrName>ppt_x</p:attrName>
                                          <p:attrName>ppt_y</p:attrName>
                                        </p:attrNameLst>
                                      </p:cBhvr>
                                      <p:rCtr x="0" y="19431"/>
                                    </p:animMotion>
                                  </p:childTnLst>
                                </p:cTn>
                              </p:par>
                            </p:childTnLst>
                          </p:cTn>
                        </p:par>
                        <p:par>
                          <p:cTn id="117" fill="hold">
                            <p:stCondLst>
                              <p:cond delay="15000"/>
                            </p:stCondLst>
                            <p:childTnLst>
                              <p:par>
                                <p:cTn id="118" presetID="42" presetClass="path" presetSubtype="0" accel="50000" decel="50000" fill="hold" grpId="0" nodeType="afterEffect">
                                  <p:stCondLst>
                                    <p:cond delay="0"/>
                                  </p:stCondLst>
                                  <p:childTnLst>
                                    <p:animMotion origin="layout" path="M -0.64948 -0.62526 L -0.64948 -0.23665 " pathEditMode="relative" rAng="0" ptsTypes="AA">
                                      <p:cBhvr>
                                        <p:cTn id="119" dur="500" fill="hold"/>
                                        <p:tgtEl>
                                          <p:spTgt spid="46"/>
                                        </p:tgtEl>
                                        <p:attrNameLst>
                                          <p:attrName>ppt_x</p:attrName>
                                          <p:attrName>ppt_y</p:attrName>
                                        </p:attrNameLst>
                                      </p:cBhvr>
                                      <p:rCtr x="0" y="19431"/>
                                    </p:animMotion>
                                  </p:childTnLst>
                                </p:cTn>
                              </p:par>
                            </p:childTnLst>
                          </p:cTn>
                        </p:par>
                        <p:par>
                          <p:cTn id="120" fill="hold">
                            <p:stCondLst>
                              <p:cond delay="15500"/>
                            </p:stCondLst>
                            <p:childTnLst>
                              <p:par>
                                <p:cTn id="121" presetID="42" presetClass="path" presetSubtype="0" accel="50000" decel="50000" fill="hold" grpId="0" nodeType="afterEffect">
                                  <p:stCondLst>
                                    <p:cond delay="0"/>
                                  </p:stCondLst>
                                  <p:childTnLst>
                                    <p:animMotion origin="layout" path="M -0.58281 -0.68077 L -0.58281 -0.29216 " pathEditMode="relative" rAng="0" ptsTypes="AA">
                                      <p:cBhvr>
                                        <p:cTn id="122" dur="500" fill="hold"/>
                                        <p:tgtEl>
                                          <p:spTgt spid="47"/>
                                        </p:tgtEl>
                                        <p:attrNameLst>
                                          <p:attrName>ppt_x</p:attrName>
                                          <p:attrName>ppt_y</p:attrName>
                                        </p:attrNameLst>
                                      </p:cBhvr>
                                      <p:rCtr x="0" y="19431"/>
                                    </p:animMotion>
                                  </p:childTnLst>
                                </p:cTn>
                              </p:par>
                            </p:childTnLst>
                          </p:cTn>
                        </p:par>
                        <p:par>
                          <p:cTn id="123" fill="hold">
                            <p:stCondLst>
                              <p:cond delay="16000"/>
                            </p:stCondLst>
                            <p:childTnLst>
                              <p:par>
                                <p:cTn id="124" presetID="42" presetClass="path" presetSubtype="0" accel="50000" decel="50000" fill="hold" grpId="0" nodeType="afterEffect">
                                  <p:stCondLst>
                                    <p:cond delay="0"/>
                                  </p:stCondLst>
                                  <p:childTnLst>
                                    <p:animMotion origin="layout" path="M -0.61615 -0.70298 L -0.61615 -0.31437 " pathEditMode="relative" rAng="0" ptsTypes="AA">
                                      <p:cBhvr>
                                        <p:cTn id="125" dur="500" fill="hold"/>
                                        <p:tgtEl>
                                          <p:spTgt spid="48"/>
                                        </p:tgtEl>
                                        <p:attrNameLst>
                                          <p:attrName>ppt_x</p:attrName>
                                          <p:attrName>ppt_y</p:attrName>
                                        </p:attrNameLst>
                                      </p:cBhvr>
                                      <p:rCtr x="0" y="19431"/>
                                    </p:animMotion>
                                  </p:childTnLst>
                                </p:cTn>
                              </p:par>
                            </p:childTnLst>
                          </p:cTn>
                        </p:par>
                        <p:par>
                          <p:cTn id="126" fill="hold">
                            <p:stCondLst>
                              <p:cond delay="16500"/>
                            </p:stCondLst>
                            <p:childTnLst>
                              <p:par>
                                <p:cTn id="127" presetID="42" presetClass="path" presetSubtype="0" accel="50000" decel="50000" fill="hold" grpId="0" nodeType="afterEffect">
                                  <p:stCondLst>
                                    <p:cond delay="0"/>
                                  </p:stCondLst>
                                  <p:childTnLst>
                                    <p:animMotion origin="layout" path="M -0.64948 -0.72519 L -0.64948 -0.33658 " pathEditMode="relative" rAng="0" ptsTypes="AA">
                                      <p:cBhvr>
                                        <p:cTn id="128" dur="500" fill="hold"/>
                                        <p:tgtEl>
                                          <p:spTgt spid="49"/>
                                        </p:tgtEl>
                                        <p:attrNameLst>
                                          <p:attrName>ppt_x</p:attrName>
                                          <p:attrName>ppt_y</p:attrName>
                                        </p:attrNameLst>
                                      </p:cBhvr>
                                      <p:rCtr x="0" y="19431"/>
                                    </p:animMotion>
                                  </p:childTnLst>
                                </p:cTn>
                              </p:par>
                            </p:childTnLst>
                          </p:cTn>
                        </p:par>
                        <p:par>
                          <p:cTn id="129" fill="hold">
                            <p:stCondLst>
                              <p:cond delay="17000"/>
                            </p:stCondLst>
                            <p:childTnLst>
                              <p:par>
                                <p:cTn id="130" presetID="42" presetClass="path" presetSubtype="0" accel="50000" decel="50000" fill="hold" grpId="0" nodeType="afterEffect">
                                  <p:stCondLst>
                                    <p:cond delay="0"/>
                                  </p:stCondLst>
                                  <p:childTnLst>
                                    <p:animMotion origin="layout" path="M -0.79982 -0.71458 L -0.90816 -0.3037 " pathEditMode="relative" rAng="0" ptsTypes="AA">
                                      <p:cBhvr>
                                        <p:cTn id="131" dur="500" fill="hold"/>
                                        <p:tgtEl>
                                          <p:spTgt spid="50"/>
                                        </p:tgtEl>
                                        <p:attrNameLst>
                                          <p:attrName>ppt_x</p:attrName>
                                          <p:attrName>ppt_y</p:attrName>
                                        </p:attrNameLst>
                                      </p:cBhvr>
                                      <p:rCtr x="-5417" y="20532"/>
                                    </p:animMotion>
                                  </p:childTnLst>
                                </p:cTn>
                              </p:par>
                            </p:childTnLst>
                          </p:cTn>
                        </p:par>
                        <p:par>
                          <p:cTn id="132" fill="hold">
                            <p:stCondLst>
                              <p:cond delay="17500"/>
                            </p:stCondLst>
                            <p:childTnLst>
                              <p:par>
                                <p:cTn id="133" presetID="42" presetClass="path" presetSubtype="0" accel="50000" decel="50000" fill="hold" grpId="0" nodeType="afterEffect">
                                  <p:stCondLst>
                                    <p:cond delay="0"/>
                                  </p:stCondLst>
                                  <p:childTnLst>
                                    <p:animMotion origin="layout" path="M -0.55781 -0.79181 L -0.46615 -0.32547 " pathEditMode="relative" rAng="0" ptsTypes="AA">
                                      <p:cBhvr>
                                        <p:cTn id="134" dur="500" fill="hold"/>
                                        <p:tgtEl>
                                          <p:spTgt spid="51"/>
                                        </p:tgtEl>
                                        <p:attrNameLst>
                                          <p:attrName>ppt_x</p:attrName>
                                          <p:attrName>ppt_y</p:attrName>
                                        </p:attrNameLst>
                                      </p:cBhvr>
                                      <p:rCtr x="4583" y="23317"/>
                                    </p:animMotion>
                                  </p:childTnLst>
                                </p:cTn>
                              </p:par>
                            </p:childTnLst>
                          </p:cTn>
                        </p:par>
                        <p:par>
                          <p:cTn id="135" fill="hold">
                            <p:stCondLst>
                              <p:cond delay="18000"/>
                            </p:stCondLst>
                            <p:childTnLst>
                              <p:par>
                                <p:cTn id="136" presetID="42" presetClass="path" presetSubtype="0" accel="50000" decel="50000" fill="hold" grpId="0" nodeType="afterEffect">
                                  <p:stCondLst>
                                    <p:cond delay="0"/>
                                  </p:stCondLst>
                                  <p:childTnLst>
                                    <p:animMotion origin="layout" path="M -0.80782 -0.7585 L -0.90782 -0.34768 " pathEditMode="relative" rAng="0" ptsTypes="AA">
                                      <p:cBhvr>
                                        <p:cTn id="137" dur="500" fill="hold"/>
                                        <p:tgtEl>
                                          <p:spTgt spid="52"/>
                                        </p:tgtEl>
                                        <p:attrNameLst>
                                          <p:attrName>ppt_x</p:attrName>
                                          <p:attrName>ppt_y</p:attrName>
                                        </p:attrNameLst>
                                      </p:cBhvr>
                                      <p:rCtr x="-5000" y="20541"/>
                                    </p:animMotion>
                                  </p:childTnLst>
                                </p:cTn>
                              </p:par>
                            </p:childTnLst>
                          </p:cTn>
                        </p:par>
                        <p:par>
                          <p:cTn id="138" fill="hold">
                            <p:stCondLst>
                              <p:cond delay="18500"/>
                            </p:stCondLst>
                            <p:childTnLst>
                              <p:par>
                                <p:cTn id="139" presetID="42" presetClass="path" presetSubtype="0" accel="50000" decel="50000" fill="hold" grpId="0" nodeType="afterEffect">
                                  <p:stCondLst>
                                    <p:cond delay="0"/>
                                  </p:stCondLst>
                                  <p:childTnLst>
                                    <p:animMotion origin="layout" path="M -0.64114 -0.7807 L -0.64114 -0.39209 " pathEditMode="relative" rAng="0" ptsTypes="AA">
                                      <p:cBhvr>
                                        <p:cTn id="140" dur="500" fill="hold"/>
                                        <p:tgtEl>
                                          <p:spTgt spid="53"/>
                                        </p:tgtEl>
                                        <p:attrNameLst>
                                          <p:attrName>ppt_x</p:attrName>
                                          <p:attrName>ppt_y</p:attrName>
                                        </p:attrNameLst>
                                      </p:cBhvr>
                                      <p:rCtr x="0" y="19431"/>
                                    </p:animMotion>
                                  </p:childTnLst>
                                </p:cTn>
                              </p:par>
                            </p:childTnLst>
                          </p:cTn>
                        </p:par>
                        <p:par>
                          <p:cTn id="141" fill="hold">
                            <p:stCondLst>
                              <p:cond delay="19000"/>
                            </p:stCondLst>
                            <p:childTnLst>
                              <p:par>
                                <p:cTn id="142" presetID="42" presetClass="path" presetSubtype="0" accel="50000" decel="50000" fill="hold" grpId="0" nodeType="afterEffect">
                                  <p:stCondLst>
                                    <p:cond delay="0"/>
                                  </p:stCondLst>
                                  <p:childTnLst>
                                    <p:animMotion origin="layout" path="M -0.83281 -0.84733 L -0.89115 -0.40319 " pathEditMode="relative" rAng="0" ptsTypes="AA">
                                      <p:cBhvr>
                                        <p:cTn id="143" dur="500" fill="hold"/>
                                        <p:tgtEl>
                                          <p:spTgt spid="54"/>
                                        </p:tgtEl>
                                        <p:attrNameLst>
                                          <p:attrName>ppt_x</p:attrName>
                                          <p:attrName>ppt_y</p:attrName>
                                        </p:attrNameLst>
                                      </p:cBhvr>
                                      <p:rCtr x="-2917" y="22207"/>
                                    </p:animMotion>
                                  </p:childTnLst>
                                </p:cTn>
                              </p:par>
                            </p:childTnLst>
                          </p:cTn>
                        </p:par>
                        <p:par>
                          <p:cTn id="144" fill="hold">
                            <p:stCondLst>
                              <p:cond delay="19500"/>
                            </p:stCondLst>
                            <p:childTnLst>
                              <p:par>
                                <p:cTn id="145" presetID="42" presetClass="path" presetSubtype="0" accel="50000" decel="50000" fill="hold" grpId="0" nodeType="afterEffect">
                                  <p:stCondLst>
                                    <p:cond delay="0"/>
                                  </p:stCondLst>
                                  <p:childTnLst>
                                    <p:animMotion origin="layout" path="M -0.79115 -0.84733 L -0.79115 -0.45871 " pathEditMode="relative" rAng="0" ptsTypes="AA">
                                      <p:cBhvr>
                                        <p:cTn id="146" dur="500" fill="hold"/>
                                        <p:tgtEl>
                                          <p:spTgt spid="55"/>
                                        </p:tgtEl>
                                        <p:attrNameLst>
                                          <p:attrName>ppt_x</p:attrName>
                                          <p:attrName>ppt_y</p:attrName>
                                        </p:attrNameLst>
                                      </p:cBhvr>
                                      <p:rCtr x="0" y="19431"/>
                                    </p:animMotion>
                                  </p:childTnLst>
                                </p:cTn>
                              </p:par>
                            </p:childTnLst>
                          </p:cTn>
                        </p:par>
                        <p:par>
                          <p:cTn id="147" fill="hold">
                            <p:stCondLst>
                              <p:cond delay="20000"/>
                            </p:stCondLst>
                            <p:childTnLst>
                              <p:par>
                                <p:cTn id="148" presetID="42" presetClass="path" presetSubtype="0" accel="50000" decel="50000" fill="hold" grpId="0" nodeType="afterEffect">
                                  <p:stCondLst>
                                    <p:cond delay="0"/>
                                  </p:stCondLst>
                                  <p:childTnLst>
                                    <p:animMotion origin="layout" path="M -0.67448 -0.84732 L -0.67448 -0.45871 " pathEditMode="relative" rAng="0" ptsTypes="AA">
                                      <p:cBhvr>
                                        <p:cTn id="149" dur="500" fill="hold"/>
                                        <p:tgtEl>
                                          <p:spTgt spid="56"/>
                                        </p:tgtEl>
                                        <p:attrNameLst>
                                          <p:attrName>ppt_x</p:attrName>
                                          <p:attrName>ppt_y</p:attrName>
                                        </p:attrNameLst>
                                      </p:cBhvr>
                                      <p:rCtr x="0" y="19431"/>
                                    </p:animMotion>
                                  </p:childTnLst>
                                </p:cTn>
                              </p:par>
                            </p:childTnLst>
                          </p:cTn>
                        </p:par>
                        <p:par>
                          <p:cTn id="150" fill="hold">
                            <p:stCondLst>
                              <p:cond delay="20500"/>
                            </p:stCondLst>
                            <p:childTnLst>
                              <p:par>
                                <p:cTn id="151" presetID="42" presetClass="path" presetSubtype="0" accel="50000" decel="50000" fill="hold" grpId="0" nodeType="afterEffect">
                                  <p:stCondLst>
                                    <p:cond delay="0"/>
                                  </p:stCondLst>
                                  <p:childTnLst>
                                    <p:animMotion origin="layout" path="M -0.86615 -0.88064 L -0.86615 -0.49202 " pathEditMode="relative" rAng="0" ptsTypes="AA">
                                      <p:cBhvr>
                                        <p:cTn id="152" dur="500" fill="hold"/>
                                        <p:tgtEl>
                                          <p:spTgt spid="57"/>
                                        </p:tgtEl>
                                        <p:attrNameLst>
                                          <p:attrName>ppt_x</p:attrName>
                                          <p:attrName>ppt_y</p:attrName>
                                        </p:attrNameLst>
                                      </p:cBhvr>
                                      <p:rCtr x="0" y="19431"/>
                                    </p:animMotion>
                                  </p:childTnLst>
                                </p:cTn>
                              </p:par>
                            </p:childTnLst>
                          </p:cTn>
                        </p:par>
                        <p:par>
                          <p:cTn id="153" fill="hold">
                            <p:stCondLst>
                              <p:cond delay="21000"/>
                            </p:stCondLst>
                            <p:childTnLst>
                              <p:par>
                                <p:cTn id="154" presetID="42" presetClass="path" presetSubtype="0" accel="50000" decel="50000" fill="hold" grpId="0" nodeType="afterEffect">
                                  <p:stCondLst>
                                    <p:cond delay="0"/>
                                  </p:stCondLst>
                                  <p:childTnLst>
                                    <p:animMotion origin="layout" path="M -0.34618 -0.61944 L -0.34618 -0.23078 " pathEditMode="relative" rAng="0" ptsTypes="AA">
                                      <p:cBhvr>
                                        <p:cTn id="155" dur="500" fill="hold"/>
                                        <p:tgtEl>
                                          <p:spTgt spid="59"/>
                                        </p:tgtEl>
                                        <p:attrNameLst>
                                          <p:attrName>ppt_x</p:attrName>
                                          <p:attrName>ppt_y</p:attrName>
                                        </p:attrNameLst>
                                      </p:cBhvr>
                                      <p:rCtr x="0" y="19421"/>
                                    </p:animMotion>
                                  </p:childTnLst>
                                </p:cTn>
                              </p:par>
                            </p:childTnLst>
                          </p:cTn>
                        </p:par>
                      </p:childTnLst>
                    </p:cTn>
                  </p:par>
                  <p:par>
                    <p:cTn id="156" fill="hold">
                      <p:stCondLst>
                        <p:cond delay="indefinite"/>
                      </p:stCondLst>
                      <p:childTnLst>
                        <p:par>
                          <p:cTn id="157" fill="hold">
                            <p:stCondLst>
                              <p:cond delay="0"/>
                            </p:stCondLst>
                            <p:childTnLst>
                              <p:par>
                                <p:cTn id="158" presetID="22" presetClass="entr" presetSubtype="2" fill="hold" nodeType="clickEffect">
                                  <p:stCondLst>
                                    <p:cond delay="0"/>
                                  </p:stCondLst>
                                  <p:childTnLst>
                                    <p:set>
                                      <p:cBhvr>
                                        <p:cTn id="159" dur="1" fill="hold">
                                          <p:stCondLst>
                                            <p:cond delay="0"/>
                                          </p:stCondLst>
                                        </p:cTn>
                                        <p:tgtEl>
                                          <p:spTgt spid="62"/>
                                        </p:tgtEl>
                                        <p:attrNameLst>
                                          <p:attrName>style.visibility</p:attrName>
                                        </p:attrNameLst>
                                      </p:cBhvr>
                                      <p:to>
                                        <p:strVal val="visible"/>
                                      </p:to>
                                    </p:set>
                                    <p:animEffect transition="in" filter="wipe(right)">
                                      <p:cBhvr>
                                        <p:cTn id="160" dur="500"/>
                                        <p:tgtEl>
                                          <p:spTgt spid="62"/>
                                        </p:tgtEl>
                                      </p:cBhvr>
                                    </p:animEffect>
                                  </p:childTnLst>
                                </p:cTn>
                              </p:par>
                              <p:par>
                                <p:cTn id="161" presetID="22" presetClass="entr" presetSubtype="8" fill="hold" nodeType="withEffect">
                                  <p:stCondLst>
                                    <p:cond delay="0"/>
                                  </p:stCondLst>
                                  <p:childTnLst>
                                    <p:set>
                                      <p:cBhvr>
                                        <p:cTn id="162" dur="1" fill="hold">
                                          <p:stCondLst>
                                            <p:cond delay="0"/>
                                          </p:stCondLst>
                                        </p:cTn>
                                        <p:tgtEl>
                                          <p:spTgt spid="13"/>
                                        </p:tgtEl>
                                        <p:attrNameLst>
                                          <p:attrName>style.visibility</p:attrName>
                                        </p:attrNameLst>
                                      </p:cBhvr>
                                      <p:to>
                                        <p:strVal val="visible"/>
                                      </p:to>
                                    </p:set>
                                    <p:animEffect transition="in" filter="wipe(left)">
                                      <p:cBhvr>
                                        <p:cTn id="163" dur="500"/>
                                        <p:tgtEl>
                                          <p:spTgt spid="13"/>
                                        </p:tgtEl>
                                      </p:cBhvr>
                                    </p:animEffect>
                                  </p:childTnLst>
                                </p:cTn>
                              </p:par>
                            </p:childTnLst>
                          </p:cTn>
                        </p:par>
                        <p:par>
                          <p:cTn id="164" fill="hold">
                            <p:stCondLst>
                              <p:cond delay="500"/>
                            </p:stCondLst>
                            <p:childTnLst>
                              <p:par>
                                <p:cTn id="165" presetID="1" presetClass="entr" presetSubtype="0" fill="hold" grpId="0" nodeType="afterEffect">
                                  <p:stCondLst>
                                    <p:cond delay="0"/>
                                  </p:stCondLst>
                                  <p:childTnLst>
                                    <p:set>
                                      <p:cBhvr>
                                        <p:cTn id="166" dur="1" fill="hold">
                                          <p:stCondLst>
                                            <p:cond delay="0"/>
                                          </p:stCondLst>
                                        </p:cTn>
                                        <p:tgtEl>
                                          <p:spTgt spid="8"/>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10"/>
                                        </p:tgtEl>
                                        <p:attrNameLst>
                                          <p:attrName>style.visibility</p:attrName>
                                        </p:attrNameLst>
                                      </p:cBhvr>
                                      <p:to>
                                        <p:strVal val="visible"/>
                                      </p:to>
                                    </p:set>
                                    <p:animEffect transition="in" filter="fade">
                                      <p:cBhvr>
                                        <p:cTn id="17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P spid="3" grpId="0"/>
      <p:bldP spid="8" grpId="0" animBg="1"/>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609600"/>
            <a:ext cx="7924800" cy="2308324"/>
          </a:xfrm>
          <a:prstGeom prst="rect">
            <a:avLst/>
          </a:prstGeom>
          <a:noFill/>
        </p:spPr>
        <p:txBody>
          <a:bodyPr wrap="square" rtlCol="0">
            <a:spAutoFit/>
          </a:bodyPr>
          <a:lstStyle/>
          <a:p>
            <a:pPr algn="ctr"/>
            <a:r>
              <a:rPr lang="en-US" sz="7200" dirty="0">
                <a:solidFill>
                  <a:srgbClr val="C00000"/>
                </a:solidFill>
              </a:rPr>
              <a:t>Randomization</a:t>
            </a:r>
          </a:p>
          <a:p>
            <a:pPr algn="ctr"/>
            <a:r>
              <a:rPr lang="en-US" sz="7200" dirty="0">
                <a:solidFill>
                  <a:srgbClr val="C00000"/>
                </a:solidFill>
              </a:rPr>
              <a:t>Hypothesis Tests</a:t>
            </a:r>
          </a:p>
        </p:txBody>
      </p:sp>
      <p:sp>
        <p:nvSpPr>
          <p:cNvPr id="3" name="TextBox 2"/>
          <p:cNvSpPr txBox="1"/>
          <p:nvPr/>
        </p:nvSpPr>
        <p:spPr>
          <a:xfrm>
            <a:off x="2667000" y="3579675"/>
            <a:ext cx="7162800" cy="1200329"/>
          </a:xfrm>
          <a:prstGeom prst="rect">
            <a:avLst/>
          </a:prstGeom>
          <a:noFill/>
        </p:spPr>
        <p:txBody>
          <a:bodyPr wrap="square" rtlCol="0">
            <a:spAutoFit/>
          </a:bodyPr>
          <a:lstStyle/>
          <a:p>
            <a:pPr algn="ctr"/>
            <a:r>
              <a:rPr lang="en-US" sz="3600" i="1" u="sng" dirty="0"/>
              <a:t>Key Concept</a:t>
            </a:r>
            <a:r>
              <a:rPr lang="en-US" sz="3600" i="1" dirty="0"/>
              <a:t>:  How do we measure strength of evidence? </a:t>
            </a:r>
          </a:p>
        </p:txBody>
      </p:sp>
    </p:spTree>
    <p:extLst>
      <p:ext uri="{BB962C8B-B14F-4D97-AF65-F5344CB8AC3E}">
        <p14:creationId xmlns:p14="http://schemas.microsoft.com/office/powerpoint/2010/main" val="201152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6585"/>
            <a:ext cx="8229600" cy="1143000"/>
          </a:xfrm>
        </p:spPr>
        <p:txBody>
          <a:bodyPr>
            <a:normAutofit/>
          </a:bodyPr>
          <a:lstStyle/>
          <a:p>
            <a:r>
              <a:rPr lang="en-US" sz="5400" b="1" dirty="0">
                <a:solidFill>
                  <a:srgbClr val="C00000"/>
                </a:solidFill>
              </a:rPr>
              <a:t>GOAL</a:t>
            </a:r>
            <a:endParaRPr lang="en-US" sz="5400" b="1" u="sng" dirty="0">
              <a:solidFill>
                <a:srgbClr val="C00000"/>
              </a:solidFill>
            </a:endParaRPr>
          </a:p>
        </p:txBody>
      </p:sp>
      <p:sp>
        <p:nvSpPr>
          <p:cNvPr id="3" name="TextBox 2"/>
          <p:cNvSpPr txBox="1"/>
          <p:nvPr/>
        </p:nvSpPr>
        <p:spPr>
          <a:xfrm>
            <a:off x="2058202" y="1269586"/>
            <a:ext cx="8229600" cy="5078313"/>
          </a:xfrm>
          <a:prstGeom prst="rect">
            <a:avLst/>
          </a:prstGeom>
          <a:noFill/>
        </p:spPr>
        <p:txBody>
          <a:bodyPr wrap="square" rtlCol="0">
            <a:spAutoFit/>
          </a:bodyPr>
          <a:lstStyle/>
          <a:p>
            <a:pPr algn="ctr"/>
            <a:r>
              <a:rPr lang="en-US" sz="5400" dirty="0"/>
              <a:t>Use </a:t>
            </a:r>
          </a:p>
          <a:p>
            <a:pPr algn="ctr"/>
            <a:r>
              <a:rPr lang="en-US" sz="5400" b="1" dirty="0"/>
              <a:t>Simulation Methods </a:t>
            </a:r>
          </a:p>
          <a:p>
            <a:pPr algn="ctr"/>
            <a:r>
              <a:rPr lang="en-US" sz="5400" dirty="0"/>
              <a:t>to </a:t>
            </a:r>
          </a:p>
          <a:p>
            <a:pPr marL="571500" indent="-571500">
              <a:buFont typeface="Arial" panose="020B0604020202020204" pitchFamily="34" charset="0"/>
              <a:buChar char="•"/>
            </a:pPr>
            <a:r>
              <a:rPr lang="en-US" sz="5400" dirty="0"/>
              <a:t>increase understanding </a:t>
            </a:r>
          </a:p>
          <a:p>
            <a:pPr marL="571500" indent="-571500">
              <a:buFont typeface="Arial" panose="020B0604020202020204" pitchFamily="34" charset="0"/>
              <a:buChar char="•"/>
            </a:pPr>
            <a:r>
              <a:rPr lang="en-US" sz="5400" dirty="0"/>
              <a:t>reduce prerequisites</a:t>
            </a:r>
          </a:p>
          <a:p>
            <a:pPr marL="571500" indent="-571500">
              <a:buFont typeface="Arial" panose="020B0604020202020204" pitchFamily="34" charset="0"/>
              <a:buChar char="•"/>
            </a:pPr>
            <a:r>
              <a:rPr lang="en-US" sz="5400" dirty="0"/>
              <a:t>Increase student success</a:t>
            </a:r>
          </a:p>
        </p:txBody>
      </p:sp>
      <p:sp>
        <p:nvSpPr>
          <p:cNvPr id="4" name="Rectangle 3">
            <a:extLst>
              <a:ext uri="{FF2B5EF4-FFF2-40B4-BE49-F238E27FC236}">
                <a16:creationId xmlns:a16="http://schemas.microsoft.com/office/drawing/2014/main" id="{BBA5CD6E-7114-4559-99E9-325100B8C06C}"/>
              </a:ext>
            </a:extLst>
          </p:cNvPr>
          <p:cNvSpPr/>
          <p:nvPr/>
        </p:nvSpPr>
        <p:spPr>
          <a:xfrm>
            <a:off x="2900414" y="2112746"/>
            <a:ext cx="6367111" cy="95290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17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left)">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8800" y="971252"/>
            <a:ext cx="8534400" cy="1077218"/>
          </a:xfrm>
          <a:prstGeom prst="rect">
            <a:avLst/>
          </a:prstGeom>
          <a:noFill/>
        </p:spPr>
        <p:txBody>
          <a:bodyPr wrap="square" rtlCol="0">
            <a:spAutoFit/>
          </a:bodyPr>
          <a:lstStyle/>
          <a:p>
            <a:r>
              <a:rPr lang="en-US" sz="3200" b="1" u="sng" dirty="0">
                <a:solidFill>
                  <a:srgbClr val="C00000"/>
                </a:solidFill>
                <a:latin typeface="Cambria" pitchFamily="18" charset="0"/>
                <a:cs typeface="Times New Roman" pitchFamily="18" charset="0"/>
              </a:rPr>
              <a:t>Question</a:t>
            </a:r>
            <a:r>
              <a:rPr lang="en-US" sz="3200" b="1" dirty="0">
                <a:solidFill>
                  <a:srgbClr val="C00000"/>
                </a:solidFill>
                <a:latin typeface="Cambria" pitchFamily="18" charset="0"/>
                <a:cs typeface="Times New Roman" pitchFamily="18" charset="0"/>
              </a:rPr>
              <a:t>:  Does consuming beer attract mosquitoes?</a:t>
            </a:r>
            <a:r>
              <a:rPr lang="en-US" sz="3200" dirty="0">
                <a:solidFill>
                  <a:prstClr val="black"/>
                </a:solidFill>
                <a:latin typeface="Cambria" pitchFamily="18" charset="0"/>
                <a:cs typeface="Times New Roman" pitchFamily="18" charset="0"/>
              </a:rPr>
              <a:t> </a:t>
            </a:r>
            <a:r>
              <a:rPr lang="en-US" sz="2800" dirty="0">
                <a:solidFill>
                  <a:prstClr val="black"/>
                </a:solidFill>
                <a:latin typeface="Cambria" pitchFamily="18" charset="0"/>
                <a:cs typeface="Times New Roman" pitchFamily="18" charset="0"/>
              </a:rPr>
              <a:t> </a:t>
            </a:r>
            <a:endParaRPr lang="en-US" sz="1600" baseline="30000" dirty="0">
              <a:solidFill>
                <a:prstClr val="black"/>
              </a:solidFill>
              <a:cs typeface="Times New Roman" pitchFamily="18" charset="0"/>
            </a:endParaRPr>
          </a:p>
        </p:txBody>
      </p:sp>
      <p:sp>
        <p:nvSpPr>
          <p:cNvPr id="3" name="TextBox 2"/>
          <p:cNvSpPr txBox="1"/>
          <p:nvPr/>
        </p:nvSpPr>
        <p:spPr>
          <a:xfrm>
            <a:off x="1981200" y="2154972"/>
            <a:ext cx="8229600" cy="4093428"/>
          </a:xfrm>
          <a:prstGeom prst="rect">
            <a:avLst/>
          </a:prstGeom>
          <a:noFill/>
        </p:spPr>
        <p:txBody>
          <a:bodyPr wrap="square" rtlCol="0">
            <a:spAutoFit/>
          </a:bodyPr>
          <a:lstStyle/>
          <a:p>
            <a:r>
              <a:rPr lang="en-US" sz="2800" u="sng" dirty="0">
                <a:solidFill>
                  <a:prstClr val="black"/>
                </a:solidFill>
                <a:latin typeface="Cambria" pitchFamily="18" charset="0"/>
                <a:cs typeface="Times New Roman" pitchFamily="18" charset="0"/>
              </a:rPr>
              <a:t>Experiment</a:t>
            </a:r>
            <a:r>
              <a:rPr lang="en-US" sz="2800" dirty="0">
                <a:solidFill>
                  <a:prstClr val="black"/>
                </a:solidFill>
                <a:latin typeface="Cambria" pitchFamily="18" charset="0"/>
                <a:cs typeface="Times New Roman" pitchFamily="18" charset="0"/>
              </a:rPr>
              <a:t>: </a:t>
            </a:r>
          </a:p>
          <a:p>
            <a:r>
              <a:rPr lang="en-US" sz="2800" dirty="0">
                <a:solidFill>
                  <a:prstClr val="black"/>
                </a:solidFill>
                <a:latin typeface="Cambria" pitchFamily="18" charset="0"/>
                <a:cs typeface="Times New Roman" pitchFamily="18" charset="0"/>
              </a:rPr>
              <a:t>25 volunteers drank a liter of beer,</a:t>
            </a:r>
          </a:p>
          <a:p>
            <a:r>
              <a:rPr lang="en-US" sz="2800" dirty="0">
                <a:solidFill>
                  <a:prstClr val="black"/>
                </a:solidFill>
                <a:latin typeface="Cambria" pitchFamily="18" charset="0"/>
                <a:cs typeface="Times New Roman" pitchFamily="18" charset="0"/>
              </a:rPr>
              <a:t>18 volunteers drank a liter of water</a:t>
            </a:r>
          </a:p>
          <a:p>
            <a:r>
              <a:rPr lang="en-US" sz="2800" dirty="0">
                <a:solidFill>
                  <a:prstClr val="black"/>
                </a:solidFill>
                <a:latin typeface="Cambria" pitchFamily="18" charset="0"/>
                <a:cs typeface="Times New Roman" pitchFamily="18" charset="0"/>
              </a:rPr>
              <a:t>Randomly assigned!</a:t>
            </a:r>
          </a:p>
          <a:p>
            <a:r>
              <a:rPr lang="en-US" sz="2800" dirty="0">
                <a:solidFill>
                  <a:prstClr val="black"/>
                </a:solidFill>
                <a:latin typeface="Cambria" pitchFamily="18" charset="0"/>
                <a:cs typeface="Times New Roman" pitchFamily="18" charset="0"/>
              </a:rPr>
              <a:t>Mosquitoes were caught in traps as they approached the volunteers.</a:t>
            </a:r>
            <a:r>
              <a:rPr lang="en-US" sz="2400" baseline="30000" dirty="0">
                <a:solidFill>
                  <a:prstClr val="black"/>
                </a:solidFill>
                <a:latin typeface="Cambria" pitchFamily="18" charset="0"/>
                <a:cs typeface="Times New Roman" pitchFamily="18" charset="0"/>
              </a:rPr>
              <a:t>1</a:t>
            </a:r>
            <a:r>
              <a:rPr lang="en-US" sz="2400" dirty="0">
                <a:solidFill>
                  <a:prstClr val="black"/>
                </a:solidFill>
                <a:latin typeface="Cambria" pitchFamily="18" charset="0"/>
                <a:cs typeface="Times New Roman" pitchFamily="18" charset="0"/>
              </a:rPr>
              <a:t> </a:t>
            </a:r>
          </a:p>
          <a:p>
            <a:endParaRPr lang="en-US" sz="2800" dirty="0">
              <a:solidFill>
                <a:prstClr val="black"/>
              </a:solidFill>
              <a:latin typeface="Cambria" pitchFamily="18" charset="0"/>
              <a:cs typeface="Times New Roman" pitchFamily="18" charset="0"/>
            </a:endParaRPr>
          </a:p>
          <a:p>
            <a:endParaRPr lang="en-US" sz="2800" dirty="0">
              <a:solidFill>
                <a:prstClr val="black"/>
              </a:solidFill>
              <a:latin typeface="Cambria" pitchFamily="18" charset="0"/>
              <a:cs typeface="Times New Roman" pitchFamily="18" charset="0"/>
            </a:endParaRPr>
          </a:p>
          <a:p>
            <a:r>
              <a:rPr lang="en-US" baseline="30000" dirty="0">
                <a:solidFill>
                  <a:prstClr val="black"/>
                </a:solidFill>
                <a:latin typeface="Cambria" pitchFamily="18" charset="0"/>
                <a:cs typeface="Times New Roman" pitchFamily="18" charset="0"/>
              </a:rPr>
              <a:t>1</a:t>
            </a:r>
            <a:r>
              <a:rPr lang="en-US" dirty="0">
                <a:solidFill>
                  <a:prstClr val="black"/>
                </a:solidFill>
                <a:latin typeface="Cambria" pitchFamily="18" charset="0"/>
                <a:cs typeface="Times New Roman" pitchFamily="18" charset="0"/>
              </a:rPr>
              <a:t> </a:t>
            </a:r>
            <a:r>
              <a:rPr lang="en-US" dirty="0" err="1">
                <a:solidFill>
                  <a:prstClr val="black"/>
                </a:solidFill>
                <a:latin typeface="Cambria" pitchFamily="18" charset="0"/>
                <a:cs typeface="Times New Roman" pitchFamily="18" charset="0"/>
              </a:rPr>
              <a:t>Lefvre</a:t>
            </a:r>
            <a:r>
              <a:rPr lang="en-US" dirty="0">
                <a:solidFill>
                  <a:prstClr val="black"/>
                </a:solidFill>
                <a:latin typeface="Cambria" pitchFamily="18" charset="0"/>
                <a:cs typeface="Times New Roman" pitchFamily="18" charset="0"/>
              </a:rPr>
              <a:t>, T., et. al.,  “Beer Consumption Increases Human Attractiveness to Malaria Mosquitoes, ” </a:t>
            </a:r>
            <a:r>
              <a:rPr lang="en-US" i="1" dirty="0" err="1">
                <a:solidFill>
                  <a:prstClr val="black"/>
                </a:solidFill>
                <a:latin typeface="Cambria" pitchFamily="18" charset="0"/>
                <a:cs typeface="Times New Roman" pitchFamily="18" charset="0"/>
              </a:rPr>
              <a:t>PLoS</a:t>
            </a:r>
            <a:r>
              <a:rPr lang="en-US" i="1" dirty="0">
                <a:solidFill>
                  <a:prstClr val="black"/>
                </a:solidFill>
                <a:latin typeface="Cambria" pitchFamily="18" charset="0"/>
                <a:cs typeface="Times New Roman" pitchFamily="18" charset="0"/>
              </a:rPr>
              <a:t> ONE, </a:t>
            </a:r>
            <a:r>
              <a:rPr lang="en-US" dirty="0">
                <a:solidFill>
                  <a:prstClr val="black"/>
                </a:solidFill>
                <a:latin typeface="Cambria" pitchFamily="18" charset="0"/>
                <a:cs typeface="Times New Roman" pitchFamily="18" charset="0"/>
              </a:rPr>
              <a:t>2010; 5(3): e9546.</a:t>
            </a:r>
            <a:endParaRPr lang="en-US" sz="1600" baseline="30000" dirty="0">
              <a:solidFill>
                <a:prstClr val="black"/>
              </a:solidFill>
              <a:cs typeface="Times New Roman" pitchFamily="18" charset="0"/>
            </a:endParaRPr>
          </a:p>
        </p:txBody>
      </p:sp>
      <p:sp>
        <p:nvSpPr>
          <p:cNvPr id="4" name="Title 1"/>
          <p:cNvSpPr txBox="1">
            <a:spLocks/>
          </p:cNvSpPr>
          <p:nvPr/>
        </p:nvSpPr>
        <p:spPr>
          <a:xfrm>
            <a:off x="2158685" y="228600"/>
            <a:ext cx="8001000" cy="715962"/>
          </a:xfrm>
          <a:prstGeom prst="rect">
            <a:avLst/>
          </a:prstGeom>
          <a:solidFill>
            <a:srgbClr val="FFFF99"/>
          </a:solidFill>
          <a:ln w="28575">
            <a:solidFill>
              <a:srgbClr val="C00000"/>
            </a:solidFill>
          </a:ln>
        </p:spPr>
        <p:txBody>
          <a:bodyPr>
            <a:normAutofit fontScale="975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dirty="0">
                <a:solidFill>
                  <a:srgbClr val="C00000"/>
                </a:solidFill>
              </a:rPr>
              <a:t>Example: Beer &amp; Mosquitoes</a:t>
            </a:r>
          </a:p>
        </p:txBody>
      </p:sp>
    </p:spTree>
    <p:custDataLst>
      <p:tags r:id="rId1"/>
    </p:custDataLst>
    <p:extLst>
      <p:ext uri="{BB962C8B-B14F-4D97-AF65-F5344CB8AC3E}">
        <p14:creationId xmlns:p14="http://schemas.microsoft.com/office/powerpoint/2010/main" val="284857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125920"/>
            <a:ext cx="8153400" cy="1219200"/>
          </a:xfrm>
          <a:prstGeom prst="rect">
            <a:avLst/>
          </a:prstGeom>
        </p:spPr>
        <p:txBody>
          <a:bodyPr/>
          <a:lstStyle/>
          <a:p>
            <a:pPr algn="ctr">
              <a:spcBef>
                <a:spcPct val="0"/>
              </a:spcBef>
              <a:defRPr/>
            </a:pPr>
            <a:r>
              <a:rPr lang="en-US" sz="4000" b="1" dirty="0">
                <a:solidFill>
                  <a:srgbClr val="C00000"/>
                </a:solidFill>
                <a:latin typeface="Cambria" pitchFamily="18" charset="0"/>
              </a:rPr>
              <a:t>Beer and Mosquitoes</a:t>
            </a:r>
            <a:endParaRPr lang="en-US" sz="3600" b="1" dirty="0">
              <a:solidFill>
                <a:srgbClr val="C00000"/>
              </a:solidFill>
              <a:latin typeface="Cambria" pitchFamily="18" charset="0"/>
            </a:endParaRPr>
          </a:p>
        </p:txBody>
      </p:sp>
      <p:sp>
        <p:nvSpPr>
          <p:cNvPr id="8" name="TextBox 7"/>
          <p:cNvSpPr txBox="1"/>
          <p:nvPr/>
        </p:nvSpPr>
        <p:spPr>
          <a:xfrm>
            <a:off x="5089423" y="1547697"/>
            <a:ext cx="1995498" cy="954107"/>
          </a:xfrm>
          <a:prstGeom prst="rect">
            <a:avLst/>
          </a:prstGeom>
          <a:noFill/>
        </p:spPr>
        <p:txBody>
          <a:bodyPr wrap="square" rtlCol="0">
            <a:spAutoFit/>
          </a:bodyPr>
          <a:lstStyle/>
          <a:p>
            <a:r>
              <a:rPr lang="en-US" sz="2800" dirty="0">
                <a:solidFill>
                  <a:prstClr val="black"/>
                </a:solidFill>
                <a:latin typeface="Cambria" pitchFamily="18" charset="0"/>
              </a:rPr>
              <a:t>Beer mean =  23.6</a:t>
            </a:r>
          </a:p>
        </p:txBody>
      </p:sp>
      <p:sp>
        <p:nvSpPr>
          <p:cNvPr id="9" name="TextBox 8"/>
          <p:cNvSpPr txBox="1"/>
          <p:nvPr/>
        </p:nvSpPr>
        <p:spPr>
          <a:xfrm>
            <a:off x="7144879" y="1590561"/>
            <a:ext cx="2133600" cy="954107"/>
          </a:xfrm>
          <a:prstGeom prst="rect">
            <a:avLst/>
          </a:prstGeom>
          <a:noFill/>
        </p:spPr>
        <p:txBody>
          <a:bodyPr wrap="square" rtlCol="0">
            <a:spAutoFit/>
          </a:bodyPr>
          <a:lstStyle/>
          <a:p>
            <a:r>
              <a:rPr lang="en-US" sz="2800" dirty="0">
                <a:solidFill>
                  <a:prstClr val="black"/>
                </a:solidFill>
                <a:latin typeface="Cambria" pitchFamily="18" charset="0"/>
              </a:rPr>
              <a:t>Water mean </a:t>
            </a:r>
          </a:p>
          <a:p>
            <a:r>
              <a:rPr lang="en-US" sz="2800" dirty="0">
                <a:solidFill>
                  <a:prstClr val="black"/>
                </a:solidFill>
                <a:latin typeface="Cambria" pitchFamily="18" charset="0"/>
              </a:rPr>
              <a:t>=  19.22</a:t>
            </a:r>
          </a:p>
        </p:txBody>
      </p:sp>
      <p:sp>
        <p:nvSpPr>
          <p:cNvPr id="11" name="TextBox 10"/>
          <p:cNvSpPr txBox="1"/>
          <p:nvPr/>
        </p:nvSpPr>
        <p:spPr>
          <a:xfrm>
            <a:off x="5034386" y="2752616"/>
            <a:ext cx="5595937" cy="523220"/>
          </a:xfrm>
          <a:prstGeom prst="rect">
            <a:avLst/>
          </a:prstGeom>
          <a:noFill/>
        </p:spPr>
        <p:txBody>
          <a:bodyPr wrap="square" rtlCol="0">
            <a:spAutoFit/>
          </a:bodyPr>
          <a:lstStyle/>
          <a:p>
            <a:r>
              <a:rPr lang="en-US" sz="2800" b="1" dirty="0">
                <a:solidFill>
                  <a:prstClr val="black"/>
                </a:solidFill>
                <a:latin typeface="Cambria" pitchFamily="18" charset="0"/>
              </a:rPr>
              <a:t>Beer mean – Water mean = 4.38</a:t>
            </a:r>
          </a:p>
        </p:txBody>
      </p:sp>
      <p:sp>
        <p:nvSpPr>
          <p:cNvPr id="2" name="TextBox 1"/>
          <p:cNvSpPr txBox="1"/>
          <p:nvPr/>
        </p:nvSpPr>
        <p:spPr>
          <a:xfrm>
            <a:off x="5330051" y="3762795"/>
            <a:ext cx="5057775" cy="2062103"/>
          </a:xfrm>
          <a:prstGeom prst="rect">
            <a:avLst/>
          </a:prstGeom>
          <a:noFill/>
          <a:ln w="57150">
            <a:solidFill>
              <a:srgbClr val="FF0000"/>
            </a:solidFill>
          </a:ln>
        </p:spPr>
        <p:txBody>
          <a:bodyPr wrap="square" rtlCol="0">
            <a:spAutoFit/>
          </a:bodyPr>
          <a:lstStyle/>
          <a:p>
            <a:r>
              <a:rPr lang="en-US" sz="3200" dirty="0">
                <a:solidFill>
                  <a:prstClr val="black"/>
                </a:solidFill>
              </a:rPr>
              <a:t>Does drinking beer actually attract mosquitoes or is the difference just due to random chance?   </a:t>
            </a:r>
          </a:p>
        </p:txBody>
      </p:sp>
      <p:sp>
        <p:nvSpPr>
          <p:cNvPr id="15" name="Rectangle 14">
            <a:extLst>
              <a:ext uri="{FF2B5EF4-FFF2-40B4-BE49-F238E27FC236}">
                <a16:creationId xmlns:a16="http://schemas.microsoft.com/office/drawing/2014/main" id="{83370AE6-8BE4-41FF-A0C5-6C5B0F866A59}"/>
              </a:ext>
            </a:extLst>
          </p:cNvPr>
          <p:cNvSpPr/>
          <p:nvPr/>
        </p:nvSpPr>
        <p:spPr>
          <a:xfrm>
            <a:off x="1688593" y="990600"/>
            <a:ext cx="3369585" cy="570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09841" y="1472467"/>
            <a:ext cx="914400" cy="3693319"/>
          </a:xfrm>
          <a:prstGeom prst="rect">
            <a:avLst/>
          </a:prstGeom>
          <a:noFill/>
        </p:spPr>
        <p:txBody>
          <a:bodyPr wrap="square" rtlCol="0">
            <a:spAutoFit/>
          </a:bodyPr>
          <a:lstStyle/>
          <a:p>
            <a:r>
              <a:rPr lang="en-US" u="sng" dirty="0">
                <a:solidFill>
                  <a:prstClr val="black"/>
                </a:solidFill>
                <a:latin typeface="Calibri"/>
              </a:rPr>
              <a:t>Water</a:t>
            </a:r>
          </a:p>
          <a:p>
            <a:r>
              <a:rPr lang="en-US" sz="1200" dirty="0">
                <a:solidFill>
                  <a:prstClr val="black"/>
                </a:solidFill>
                <a:latin typeface="Calibri"/>
              </a:rPr>
              <a:t>   21</a:t>
            </a:r>
          </a:p>
          <a:p>
            <a:r>
              <a:rPr lang="en-US" sz="1200" dirty="0">
                <a:solidFill>
                  <a:prstClr val="black"/>
                </a:solidFill>
                <a:latin typeface="Calibri"/>
              </a:rPr>
              <a:t>   22</a:t>
            </a:r>
          </a:p>
          <a:p>
            <a:r>
              <a:rPr lang="en-US" sz="1200" dirty="0">
                <a:solidFill>
                  <a:prstClr val="black"/>
                </a:solidFill>
                <a:latin typeface="Calibri"/>
              </a:rPr>
              <a:t>   15</a:t>
            </a:r>
          </a:p>
          <a:p>
            <a:r>
              <a:rPr lang="en-US" sz="1200" dirty="0">
                <a:solidFill>
                  <a:prstClr val="black"/>
                </a:solidFill>
                <a:latin typeface="Calibri"/>
              </a:rPr>
              <a:t>   12</a:t>
            </a:r>
          </a:p>
          <a:p>
            <a:r>
              <a:rPr lang="en-US" sz="1200" dirty="0">
                <a:solidFill>
                  <a:prstClr val="black"/>
                </a:solidFill>
                <a:latin typeface="Calibri"/>
              </a:rPr>
              <a:t>   21</a:t>
            </a:r>
          </a:p>
          <a:p>
            <a:r>
              <a:rPr lang="en-US" sz="1200" dirty="0">
                <a:solidFill>
                  <a:prstClr val="black"/>
                </a:solidFill>
                <a:latin typeface="Calibri"/>
              </a:rPr>
              <a:t>   16</a:t>
            </a:r>
          </a:p>
          <a:p>
            <a:r>
              <a:rPr lang="en-US" sz="1200" dirty="0">
                <a:solidFill>
                  <a:prstClr val="black"/>
                </a:solidFill>
                <a:latin typeface="Calibri"/>
              </a:rPr>
              <a:t>   19</a:t>
            </a:r>
          </a:p>
          <a:p>
            <a:r>
              <a:rPr lang="en-US" sz="1200" dirty="0">
                <a:solidFill>
                  <a:prstClr val="black"/>
                </a:solidFill>
                <a:latin typeface="Calibri"/>
              </a:rPr>
              <a:t>   15</a:t>
            </a:r>
          </a:p>
          <a:p>
            <a:r>
              <a:rPr lang="en-US" sz="1200" dirty="0">
                <a:solidFill>
                  <a:prstClr val="black"/>
                </a:solidFill>
                <a:latin typeface="Calibri"/>
              </a:rPr>
              <a:t>   24</a:t>
            </a:r>
          </a:p>
          <a:p>
            <a:r>
              <a:rPr lang="en-US" sz="1200" dirty="0">
                <a:solidFill>
                  <a:prstClr val="black"/>
                </a:solidFill>
                <a:latin typeface="Calibri"/>
              </a:rPr>
              <a:t>   19</a:t>
            </a:r>
          </a:p>
          <a:p>
            <a:r>
              <a:rPr lang="en-US" sz="1200" dirty="0">
                <a:solidFill>
                  <a:prstClr val="black"/>
                </a:solidFill>
                <a:latin typeface="Calibri"/>
              </a:rPr>
              <a:t>   23</a:t>
            </a:r>
          </a:p>
          <a:p>
            <a:r>
              <a:rPr lang="en-US" sz="1200" dirty="0">
                <a:solidFill>
                  <a:prstClr val="black"/>
                </a:solidFill>
                <a:latin typeface="Calibri"/>
              </a:rPr>
              <a:t>   13</a:t>
            </a:r>
          </a:p>
          <a:p>
            <a:r>
              <a:rPr lang="en-US" sz="1200" dirty="0">
                <a:solidFill>
                  <a:prstClr val="black"/>
                </a:solidFill>
                <a:latin typeface="Calibri"/>
              </a:rPr>
              <a:t>   22</a:t>
            </a:r>
          </a:p>
          <a:p>
            <a:r>
              <a:rPr lang="en-US" sz="1200" dirty="0">
                <a:solidFill>
                  <a:prstClr val="black"/>
                </a:solidFill>
                <a:latin typeface="Calibri"/>
              </a:rPr>
              <a:t>   20</a:t>
            </a:r>
          </a:p>
          <a:p>
            <a:r>
              <a:rPr lang="en-US" sz="1200" dirty="0">
                <a:solidFill>
                  <a:prstClr val="black"/>
                </a:solidFill>
                <a:latin typeface="Calibri"/>
              </a:rPr>
              <a:t>   24</a:t>
            </a:r>
          </a:p>
          <a:p>
            <a:r>
              <a:rPr lang="en-US" sz="1200" dirty="0">
                <a:solidFill>
                  <a:prstClr val="black"/>
                </a:solidFill>
                <a:latin typeface="Calibri"/>
              </a:rPr>
              <a:t>   18</a:t>
            </a:r>
          </a:p>
          <a:p>
            <a:r>
              <a:rPr lang="en-US" sz="1200" dirty="0">
                <a:solidFill>
                  <a:prstClr val="black"/>
                </a:solidFill>
                <a:latin typeface="Calibri"/>
              </a:rPr>
              <a:t>   20</a:t>
            </a:r>
          </a:p>
          <a:p>
            <a:r>
              <a:rPr lang="en-US" sz="1200" dirty="0">
                <a:solidFill>
                  <a:prstClr val="black"/>
                </a:solidFill>
                <a:latin typeface="Calibri"/>
              </a:rPr>
              <a:t>   22           </a:t>
            </a:r>
          </a:p>
        </p:txBody>
      </p:sp>
      <p:sp>
        <p:nvSpPr>
          <p:cNvPr id="13" name="TextBox 12"/>
          <p:cNvSpPr txBox="1"/>
          <p:nvPr/>
        </p:nvSpPr>
        <p:spPr>
          <a:xfrm>
            <a:off x="2204493" y="1447800"/>
            <a:ext cx="1075386" cy="5109091"/>
          </a:xfrm>
          <a:prstGeom prst="rect">
            <a:avLst/>
          </a:prstGeom>
          <a:noFill/>
        </p:spPr>
        <p:txBody>
          <a:bodyPr wrap="square" rtlCol="0">
            <a:spAutoFit/>
          </a:bodyPr>
          <a:lstStyle/>
          <a:p>
            <a:r>
              <a:rPr lang="en-US" dirty="0">
                <a:solidFill>
                  <a:prstClr val="black"/>
                </a:solidFill>
                <a:latin typeface="Calibri"/>
              </a:rPr>
              <a:t>   </a:t>
            </a:r>
            <a:r>
              <a:rPr lang="en-US" u="sng" dirty="0">
                <a:solidFill>
                  <a:prstClr val="black"/>
                </a:solidFill>
                <a:latin typeface="Calibri"/>
              </a:rPr>
              <a:t>Beer</a:t>
            </a:r>
            <a:r>
              <a:rPr lang="en-US" sz="1400" dirty="0">
                <a:solidFill>
                  <a:prstClr val="black"/>
                </a:solidFill>
                <a:latin typeface="Calibri"/>
              </a:rPr>
              <a:t> </a:t>
            </a:r>
          </a:p>
          <a:p>
            <a:r>
              <a:rPr lang="en-US" sz="1400" dirty="0">
                <a:solidFill>
                  <a:prstClr val="black"/>
                </a:solidFill>
                <a:latin typeface="Calibri"/>
              </a:rPr>
              <a:t>     </a:t>
            </a:r>
            <a:r>
              <a:rPr lang="en-US" sz="1200" dirty="0">
                <a:solidFill>
                  <a:prstClr val="black"/>
                </a:solidFill>
                <a:latin typeface="Calibri"/>
              </a:rPr>
              <a:t>27    </a:t>
            </a:r>
          </a:p>
          <a:p>
            <a:r>
              <a:rPr lang="en-US" sz="1200" dirty="0">
                <a:solidFill>
                  <a:prstClr val="black"/>
                </a:solidFill>
                <a:latin typeface="Calibri"/>
              </a:rPr>
              <a:t>      20</a:t>
            </a:r>
          </a:p>
          <a:p>
            <a:r>
              <a:rPr lang="en-US" sz="1200" dirty="0">
                <a:solidFill>
                  <a:prstClr val="black"/>
                </a:solidFill>
                <a:latin typeface="Calibri"/>
              </a:rPr>
              <a:t>      21   </a:t>
            </a:r>
          </a:p>
          <a:p>
            <a:r>
              <a:rPr lang="en-US" sz="1200" dirty="0">
                <a:solidFill>
                  <a:prstClr val="black"/>
                </a:solidFill>
                <a:latin typeface="Calibri"/>
              </a:rPr>
              <a:t>      26   </a:t>
            </a:r>
          </a:p>
          <a:p>
            <a:r>
              <a:rPr lang="en-US" sz="1200" dirty="0">
                <a:solidFill>
                  <a:prstClr val="black"/>
                </a:solidFill>
                <a:latin typeface="Calibri"/>
              </a:rPr>
              <a:t>      27   </a:t>
            </a:r>
          </a:p>
          <a:p>
            <a:r>
              <a:rPr lang="en-US" sz="1200" dirty="0">
                <a:solidFill>
                  <a:prstClr val="black"/>
                </a:solidFill>
                <a:latin typeface="Calibri"/>
              </a:rPr>
              <a:t>      31       </a:t>
            </a:r>
          </a:p>
          <a:p>
            <a:r>
              <a:rPr lang="en-US" sz="1200" dirty="0">
                <a:solidFill>
                  <a:prstClr val="black"/>
                </a:solidFill>
                <a:latin typeface="Calibri"/>
              </a:rPr>
              <a:t>      24    </a:t>
            </a:r>
          </a:p>
          <a:p>
            <a:r>
              <a:rPr lang="en-US" sz="1200" dirty="0">
                <a:solidFill>
                  <a:prstClr val="black"/>
                </a:solidFill>
                <a:latin typeface="Calibri"/>
              </a:rPr>
              <a:t>      19 </a:t>
            </a:r>
          </a:p>
          <a:p>
            <a:r>
              <a:rPr lang="en-US" sz="1200" dirty="0">
                <a:solidFill>
                  <a:prstClr val="black"/>
                </a:solidFill>
                <a:latin typeface="Calibri"/>
              </a:rPr>
              <a:t>      23   </a:t>
            </a:r>
          </a:p>
          <a:p>
            <a:r>
              <a:rPr lang="en-US" sz="1200" dirty="0">
                <a:solidFill>
                  <a:prstClr val="black"/>
                </a:solidFill>
                <a:latin typeface="Calibri"/>
              </a:rPr>
              <a:t>      24   </a:t>
            </a:r>
          </a:p>
          <a:p>
            <a:r>
              <a:rPr lang="en-US" sz="1200" dirty="0">
                <a:solidFill>
                  <a:prstClr val="black"/>
                </a:solidFill>
                <a:latin typeface="Calibri"/>
              </a:rPr>
              <a:t>      28 </a:t>
            </a:r>
          </a:p>
          <a:p>
            <a:r>
              <a:rPr lang="en-US" sz="1200" dirty="0">
                <a:solidFill>
                  <a:prstClr val="black"/>
                </a:solidFill>
                <a:latin typeface="Calibri"/>
              </a:rPr>
              <a:t>      19</a:t>
            </a:r>
          </a:p>
          <a:p>
            <a:r>
              <a:rPr lang="en-US" sz="1200" dirty="0">
                <a:solidFill>
                  <a:prstClr val="black"/>
                </a:solidFill>
                <a:latin typeface="Calibri"/>
              </a:rPr>
              <a:t>      24  </a:t>
            </a:r>
          </a:p>
          <a:p>
            <a:r>
              <a:rPr lang="en-US" sz="1200" dirty="0">
                <a:solidFill>
                  <a:prstClr val="black"/>
                </a:solidFill>
                <a:latin typeface="Calibri"/>
              </a:rPr>
              <a:t>      29  </a:t>
            </a:r>
          </a:p>
          <a:p>
            <a:r>
              <a:rPr lang="en-US" sz="1200" dirty="0">
                <a:solidFill>
                  <a:prstClr val="black"/>
                </a:solidFill>
                <a:latin typeface="Calibri"/>
              </a:rPr>
              <a:t>      20  </a:t>
            </a:r>
          </a:p>
          <a:p>
            <a:r>
              <a:rPr lang="en-US" sz="1200" dirty="0">
                <a:solidFill>
                  <a:prstClr val="black"/>
                </a:solidFill>
                <a:latin typeface="Calibri"/>
              </a:rPr>
              <a:t>      17  </a:t>
            </a:r>
          </a:p>
          <a:p>
            <a:r>
              <a:rPr lang="en-US" sz="1200" dirty="0">
                <a:solidFill>
                  <a:prstClr val="black"/>
                </a:solidFill>
                <a:latin typeface="Calibri"/>
              </a:rPr>
              <a:t>      31 </a:t>
            </a:r>
          </a:p>
          <a:p>
            <a:r>
              <a:rPr lang="en-US" sz="1200" dirty="0">
                <a:solidFill>
                  <a:prstClr val="black"/>
                </a:solidFill>
                <a:latin typeface="Calibri"/>
              </a:rPr>
              <a:t>      20</a:t>
            </a:r>
          </a:p>
          <a:p>
            <a:r>
              <a:rPr lang="en-US" sz="1200" dirty="0">
                <a:solidFill>
                  <a:prstClr val="black"/>
                </a:solidFill>
                <a:latin typeface="Calibri"/>
              </a:rPr>
              <a:t>      25</a:t>
            </a:r>
          </a:p>
          <a:p>
            <a:r>
              <a:rPr lang="en-US" sz="1200" dirty="0">
                <a:solidFill>
                  <a:prstClr val="black"/>
                </a:solidFill>
                <a:latin typeface="Calibri"/>
              </a:rPr>
              <a:t>      28</a:t>
            </a:r>
          </a:p>
          <a:p>
            <a:r>
              <a:rPr lang="en-US" sz="1200" dirty="0">
                <a:solidFill>
                  <a:prstClr val="black"/>
                </a:solidFill>
                <a:latin typeface="Calibri"/>
              </a:rPr>
              <a:t>      21</a:t>
            </a:r>
          </a:p>
          <a:p>
            <a:r>
              <a:rPr lang="en-US" sz="1200" dirty="0">
                <a:solidFill>
                  <a:prstClr val="black"/>
                </a:solidFill>
                <a:latin typeface="Calibri"/>
              </a:rPr>
              <a:t>      27</a:t>
            </a:r>
          </a:p>
          <a:p>
            <a:r>
              <a:rPr lang="en-US" sz="1200" dirty="0">
                <a:solidFill>
                  <a:prstClr val="black"/>
                </a:solidFill>
                <a:latin typeface="Calibri"/>
              </a:rPr>
              <a:t>      21</a:t>
            </a:r>
          </a:p>
          <a:p>
            <a:r>
              <a:rPr lang="en-US" sz="1200" dirty="0">
                <a:solidFill>
                  <a:prstClr val="black"/>
                </a:solidFill>
                <a:latin typeface="Calibri"/>
              </a:rPr>
              <a:t>      18</a:t>
            </a:r>
          </a:p>
          <a:p>
            <a:r>
              <a:rPr lang="en-US" sz="1200" dirty="0">
                <a:solidFill>
                  <a:prstClr val="black"/>
                </a:solidFill>
                <a:latin typeface="Calibri"/>
              </a:rPr>
              <a:t>      20            </a:t>
            </a:r>
          </a:p>
        </p:txBody>
      </p:sp>
      <p:sp>
        <p:nvSpPr>
          <p:cNvPr id="14" name="TextBox 13"/>
          <p:cNvSpPr txBox="1"/>
          <p:nvPr/>
        </p:nvSpPr>
        <p:spPr>
          <a:xfrm>
            <a:off x="2133601" y="1094602"/>
            <a:ext cx="2803301" cy="461665"/>
          </a:xfrm>
          <a:prstGeom prst="rect">
            <a:avLst/>
          </a:prstGeom>
          <a:noFill/>
        </p:spPr>
        <p:txBody>
          <a:bodyPr wrap="square" rtlCol="0">
            <a:spAutoFit/>
          </a:bodyPr>
          <a:lstStyle/>
          <a:p>
            <a:r>
              <a:rPr lang="en-US" dirty="0">
                <a:solidFill>
                  <a:prstClr val="black"/>
                </a:solidFill>
                <a:latin typeface="Calibri"/>
              </a:rPr>
              <a:t>Number of Mosquitoes</a:t>
            </a:r>
          </a:p>
          <a:p>
            <a:endParaRPr lang="en-US" sz="600" dirty="0">
              <a:solidFill>
                <a:prstClr val="black"/>
              </a:solidFill>
              <a:latin typeface="Calibri"/>
            </a:endParaRPr>
          </a:p>
        </p:txBody>
      </p:sp>
      <p:cxnSp>
        <p:nvCxnSpPr>
          <p:cNvPr id="5" name="Straight Arrow Connector 4">
            <a:extLst>
              <a:ext uri="{FF2B5EF4-FFF2-40B4-BE49-F238E27FC236}">
                <a16:creationId xmlns:a16="http://schemas.microsoft.com/office/drawing/2014/main" id="{8C91CB38-3813-4A96-A12E-BBD4D4A1C904}"/>
              </a:ext>
            </a:extLst>
          </p:cNvPr>
          <p:cNvCxnSpPr>
            <a:cxnSpLocks/>
          </p:cNvCxnSpPr>
          <p:nvPr/>
        </p:nvCxnSpPr>
        <p:spPr>
          <a:xfrm flipH="1">
            <a:off x="9912872" y="879913"/>
            <a:ext cx="328058" cy="154732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9719DD3D-1915-41F6-A2DD-0CF190866711}"/>
              </a:ext>
            </a:extLst>
          </p:cNvPr>
          <p:cNvSpPr/>
          <p:nvPr/>
        </p:nvSpPr>
        <p:spPr>
          <a:xfrm>
            <a:off x="9113523" y="2641924"/>
            <a:ext cx="1386038" cy="75098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6437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2"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8593" y="990600"/>
            <a:ext cx="3369585" cy="570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22501" y="1472467"/>
            <a:ext cx="914400" cy="3693319"/>
          </a:xfrm>
          <a:prstGeom prst="rect">
            <a:avLst/>
          </a:prstGeom>
          <a:noFill/>
        </p:spPr>
        <p:txBody>
          <a:bodyPr wrap="square" rtlCol="0">
            <a:spAutoFit/>
          </a:bodyPr>
          <a:lstStyle/>
          <a:p>
            <a:r>
              <a:rPr lang="en-US" u="sng" dirty="0">
                <a:solidFill>
                  <a:prstClr val="black"/>
                </a:solidFill>
              </a:rPr>
              <a:t>Water</a:t>
            </a:r>
          </a:p>
          <a:p>
            <a:r>
              <a:rPr lang="en-US" sz="1200" dirty="0">
                <a:solidFill>
                  <a:prstClr val="black"/>
                </a:solidFill>
              </a:rPr>
              <a:t>   21</a:t>
            </a:r>
          </a:p>
          <a:p>
            <a:r>
              <a:rPr lang="en-US" sz="1200" dirty="0">
                <a:solidFill>
                  <a:prstClr val="black"/>
                </a:solidFill>
              </a:rPr>
              <a:t>   22</a:t>
            </a:r>
          </a:p>
          <a:p>
            <a:r>
              <a:rPr lang="en-US" sz="1200" dirty="0">
                <a:solidFill>
                  <a:prstClr val="black"/>
                </a:solidFill>
              </a:rPr>
              <a:t>   15</a:t>
            </a:r>
          </a:p>
          <a:p>
            <a:r>
              <a:rPr lang="en-US" sz="1200" dirty="0">
                <a:solidFill>
                  <a:prstClr val="black"/>
                </a:solidFill>
              </a:rPr>
              <a:t>   12</a:t>
            </a:r>
          </a:p>
          <a:p>
            <a:r>
              <a:rPr lang="en-US" sz="1200" dirty="0">
                <a:solidFill>
                  <a:prstClr val="black"/>
                </a:solidFill>
              </a:rPr>
              <a:t>   21</a:t>
            </a:r>
          </a:p>
          <a:p>
            <a:r>
              <a:rPr lang="en-US" sz="1200" dirty="0">
                <a:solidFill>
                  <a:prstClr val="black"/>
                </a:solidFill>
              </a:rPr>
              <a:t>   16</a:t>
            </a:r>
          </a:p>
          <a:p>
            <a:r>
              <a:rPr lang="en-US" sz="1200" dirty="0">
                <a:solidFill>
                  <a:prstClr val="black"/>
                </a:solidFill>
              </a:rPr>
              <a:t>   19</a:t>
            </a:r>
          </a:p>
          <a:p>
            <a:r>
              <a:rPr lang="en-US" sz="1200" dirty="0">
                <a:solidFill>
                  <a:prstClr val="black"/>
                </a:solidFill>
              </a:rPr>
              <a:t>   15</a:t>
            </a:r>
          </a:p>
          <a:p>
            <a:r>
              <a:rPr lang="en-US" sz="1200" dirty="0">
                <a:solidFill>
                  <a:prstClr val="black"/>
                </a:solidFill>
              </a:rPr>
              <a:t>   24</a:t>
            </a:r>
          </a:p>
          <a:p>
            <a:r>
              <a:rPr lang="en-US" sz="1200" dirty="0">
                <a:solidFill>
                  <a:prstClr val="black"/>
                </a:solidFill>
              </a:rPr>
              <a:t>   19</a:t>
            </a:r>
          </a:p>
          <a:p>
            <a:r>
              <a:rPr lang="en-US" sz="1200" dirty="0">
                <a:solidFill>
                  <a:prstClr val="black"/>
                </a:solidFill>
              </a:rPr>
              <a:t>   23</a:t>
            </a:r>
          </a:p>
          <a:p>
            <a:r>
              <a:rPr lang="en-US" sz="1200" dirty="0">
                <a:solidFill>
                  <a:prstClr val="black"/>
                </a:solidFill>
              </a:rPr>
              <a:t>   13</a:t>
            </a:r>
          </a:p>
          <a:p>
            <a:r>
              <a:rPr lang="en-US" sz="1200" dirty="0">
                <a:solidFill>
                  <a:prstClr val="black"/>
                </a:solidFill>
              </a:rPr>
              <a:t>   22</a:t>
            </a:r>
          </a:p>
          <a:p>
            <a:r>
              <a:rPr lang="en-US" sz="1200" dirty="0">
                <a:solidFill>
                  <a:prstClr val="black"/>
                </a:solidFill>
              </a:rPr>
              <a:t>   20</a:t>
            </a:r>
          </a:p>
          <a:p>
            <a:r>
              <a:rPr lang="en-US" sz="1200" dirty="0">
                <a:solidFill>
                  <a:prstClr val="black"/>
                </a:solidFill>
              </a:rPr>
              <a:t>   24</a:t>
            </a:r>
          </a:p>
          <a:p>
            <a:r>
              <a:rPr lang="en-US" sz="1200" dirty="0">
                <a:solidFill>
                  <a:prstClr val="black"/>
                </a:solidFill>
              </a:rPr>
              <a:t>   18</a:t>
            </a:r>
          </a:p>
          <a:p>
            <a:r>
              <a:rPr lang="en-US" sz="1200" dirty="0">
                <a:solidFill>
                  <a:prstClr val="black"/>
                </a:solidFill>
              </a:rPr>
              <a:t>   20</a:t>
            </a:r>
          </a:p>
          <a:p>
            <a:r>
              <a:rPr lang="en-US" sz="1200" dirty="0">
                <a:solidFill>
                  <a:prstClr val="black"/>
                </a:solidFill>
              </a:rPr>
              <a:t>   22           </a:t>
            </a:r>
          </a:p>
        </p:txBody>
      </p:sp>
      <p:sp>
        <p:nvSpPr>
          <p:cNvPr id="14" name="TextBox 13"/>
          <p:cNvSpPr txBox="1"/>
          <p:nvPr/>
        </p:nvSpPr>
        <p:spPr>
          <a:xfrm>
            <a:off x="1981200" y="1447800"/>
            <a:ext cx="1075386" cy="5109091"/>
          </a:xfrm>
          <a:prstGeom prst="rect">
            <a:avLst/>
          </a:prstGeom>
          <a:noFill/>
        </p:spPr>
        <p:txBody>
          <a:bodyPr wrap="square" rtlCol="0">
            <a:spAutoFit/>
          </a:bodyPr>
          <a:lstStyle/>
          <a:p>
            <a:r>
              <a:rPr lang="en-US" dirty="0">
                <a:solidFill>
                  <a:prstClr val="black"/>
                </a:solidFill>
              </a:rPr>
              <a:t>   </a:t>
            </a:r>
            <a:r>
              <a:rPr lang="en-US" u="sng" dirty="0">
                <a:solidFill>
                  <a:prstClr val="black"/>
                </a:solidFill>
              </a:rPr>
              <a:t>Beer</a:t>
            </a:r>
            <a:r>
              <a:rPr lang="en-US" sz="1400" dirty="0">
                <a:solidFill>
                  <a:prstClr val="black"/>
                </a:solidFill>
              </a:rPr>
              <a:t> </a:t>
            </a:r>
          </a:p>
          <a:p>
            <a:r>
              <a:rPr lang="en-US" sz="1400" dirty="0">
                <a:solidFill>
                  <a:prstClr val="black"/>
                </a:solidFill>
              </a:rPr>
              <a:t>     </a:t>
            </a:r>
            <a:r>
              <a:rPr lang="en-US" sz="1200" dirty="0">
                <a:solidFill>
                  <a:prstClr val="black"/>
                </a:solidFill>
              </a:rPr>
              <a:t>27    </a:t>
            </a:r>
          </a:p>
          <a:p>
            <a:r>
              <a:rPr lang="en-US" sz="1200" dirty="0">
                <a:solidFill>
                  <a:prstClr val="black"/>
                </a:solidFill>
              </a:rPr>
              <a:t>      20</a:t>
            </a:r>
          </a:p>
          <a:p>
            <a:r>
              <a:rPr lang="en-US" sz="1200" dirty="0">
                <a:solidFill>
                  <a:prstClr val="black"/>
                </a:solidFill>
              </a:rPr>
              <a:t>      21   </a:t>
            </a:r>
          </a:p>
          <a:p>
            <a:r>
              <a:rPr lang="en-US" sz="1200" dirty="0">
                <a:solidFill>
                  <a:prstClr val="black"/>
                </a:solidFill>
              </a:rPr>
              <a:t>      26   </a:t>
            </a:r>
          </a:p>
          <a:p>
            <a:r>
              <a:rPr lang="en-US" sz="1200" dirty="0">
                <a:solidFill>
                  <a:prstClr val="black"/>
                </a:solidFill>
              </a:rPr>
              <a:t>      27   </a:t>
            </a:r>
          </a:p>
          <a:p>
            <a:r>
              <a:rPr lang="en-US" sz="1200" dirty="0">
                <a:solidFill>
                  <a:prstClr val="black"/>
                </a:solidFill>
              </a:rPr>
              <a:t>      31       </a:t>
            </a:r>
          </a:p>
          <a:p>
            <a:r>
              <a:rPr lang="en-US" sz="1200" dirty="0">
                <a:solidFill>
                  <a:prstClr val="black"/>
                </a:solidFill>
              </a:rPr>
              <a:t>      24    </a:t>
            </a:r>
          </a:p>
          <a:p>
            <a:r>
              <a:rPr lang="en-US" sz="1200" dirty="0">
                <a:solidFill>
                  <a:prstClr val="black"/>
                </a:solidFill>
              </a:rPr>
              <a:t>      19 </a:t>
            </a:r>
          </a:p>
          <a:p>
            <a:r>
              <a:rPr lang="en-US" sz="1200" dirty="0">
                <a:solidFill>
                  <a:prstClr val="black"/>
                </a:solidFill>
              </a:rPr>
              <a:t>      23   </a:t>
            </a:r>
          </a:p>
          <a:p>
            <a:r>
              <a:rPr lang="en-US" sz="1200" dirty="0">
                <a:solidFill>
                  <a:prstClr val="black"/>
                </a:solidFill>
              </a:rPr>
              <a:t>      24   </a:t>
            </a:r>
          </a:p>
          <a:p>
            <a:r>
              <a:rPr lang="en-US" sz="1200" dirty="0">
                <a:solidFill>
                  <a:prstClr val="black"/>
                </a:solidFill>
              </a:rPr>
              <a:t>      28 </a:t>
            </a:r>
          </a:p>
          <a:p>
            <a:r>
              <a:rPr lang="en-US" sz="1200" dirty="0">
                <a:solidFill>
                  <a:prstClr val="black"/>
                </a:solidFill>
              </a:rPr>
              <a:t>      19</a:t>
            </a:r>
          </a:p>
          <a:p>
            <a:r>
              <a:rPr lang="en-US" sz="1200" dirty="0">
                <a:solidFill>
                  <a:prstClr val="black"/>
                </a:solidFill>
              </a:rPr>
              <a:t>      24  </a:t>
            </a:r>
          </a:p>
          <a:p>
            <a:r>
              <a:rPr lang="en-US" sz="1200" dirty="0">
                <a:solidFill>
                  <a:prstClr val="black"/>
                </a:solidFill>
              </a:rPr>
              <a:t>      29  </a:t>
            </a:r>
          </a:p>
          <a:p>
            <a:r>
              <a:rPr lang="en-US" sz="1200" dirty="0">
                <a:solidFill>
                  <a:prstClr val="black"/>
                </a:solidFill>
              </a:rPr>
              <a:t>      20  </a:t>
            </a:r>
          </a:p>
          <a:p>
            <a:r>
              <a:rPr lang="en-US" sz="1200" dirty="0">
                <a:solidFill>
                  <a:prstClr val="black"/>
                </a:solidFill>
              </a:rPr>
              <a:t>      17  </a:t>
            </a:r>
          </a:p>
          <a:p>
            <a:r>
              <a:rPr lang="en-US" sz="1200" dirty="0">
                <a:solidFill>
                  <a:prstClr val="black"/>
                </a:solidFill>
              </a:rPr>
              <a:t>      31 </a:t>
            </a:r>
          </a:p>
          <a:p>
            <a:r>
              <a:rPr lang="en-US" sz="1200" dirty="0">
                <a:solidFill>
                  <a:prstClr val="black"/>
                </a:solidFill>
              </a:rPr>
              <a:t>      20</a:t>
            </a:r>
          </a:p>
          <a:p>
            <a:r>
              <a:rPr lang="en-US" sz="1200" dirty="0">
                <a:solidFill>
                  <a:prstClr val="black"/>
                </a:solidFill>
              </a:rPr>
              <a:t>      25</a:t>
            </a:r>
          </a:p>
          <a:p>
            <a:r>
              <a:rPr lang="en-US" sz="1200" dirty="0">
                <a:solidFill>
                  <a:prstClr val="black"/>
                </a:solidFill>
              </a:rPr>
              <a:t>      28</a:t>
            </a:r>
          </a:p>
          <a:p>
            <a:r>
              <a:rPr lang="en-US" sz="1200" dirty="0">
                <a:solidFill>
                  <a:prstClr val="black"/>
                </a:solidFill>
              </a:rPr>
              <a:t>      21</a:t>
            </a:r>
          </a:p>
          <a:p>
            <a:r>
              <a:rPr lang="en-US" sz="1200" dirty="0">
                <a:solidFill>
                  <a:prstClr val="black"/>
                </a:solidFill>
              </a:rPr>
              <a:t>      27</a:t>
            </a:r>
          </a:p>
          <a:p>
            <a:r>
              <a:rPr lang="en-US" sz="1200" dirty="0">
                <a:solidFill>
                  <a:prstClr val="black"/>
                </a:solidFill>
              </a:rPr>
              <a:t>      21</a:t>
            </a:r>
          </a:p>
          <a:p>
            <a:r>
              <a:rPr lang="en-US" sz="1200" dirty="0">
                <a:solidFill>
                  <a:prstClr val="black"/>
                </a:solidFill>
              </a:rPr>
              <a:t>      18</a:t>
            </a:r>
          </a:p>
          <a:p>
            <a:r>
              <a:rPr lang="en-US" sz="1200" dirty="0">
                <a:solidFill>
                  <a:prstClr val="black"/>
                </a:solidFill>
              </a:rPr>
              <a:t>      20            </a:t>
            </a:r>
          </a:p>
        </p:txBody>
      </p:sp>
      <p:sp>
        <p:nvSpPr>
          <p:cNvPr id="15" name="TextBox 14"/>
          <p:cNvSpPr txBox="1"/>
          <p:nvPr/>
        </p:nvSpPr>
        <p:spPr>
          <a:xfrm>
            <a:off x="2133601" y="1094602"/>
            <a:ext cx="2803301" cy="461665"/>
          </a:xfrm>
          <a:prstGeom prst="rect">
            <a:avLst/>
          </a:prstGeom>
          <a:noFill/>
        </p:spPr>
        <p:txBody>
          <a:bodyPr wrap="square" rtlCol="0">
            <a:spAutoFit/>
          </a:bodyPr>
          <a:lstStyle/>
          <a:p>
            <a:r>
              <a:rPr lang="en-US" dirty="0">
                <a:solidFill>
                  <a:prstClr val="black"/>
                </a:solidFill>
              </a:rPr>
              <a:t>Number of Mosquitoes</a:t>
            </a:r>
          </a:p>
          <a:p>
            <a:endParaRPr lang="en-US" sz="600" dirty="0">
              <a:solidFill>
                <a:prstClr val="black"/>
              </a:solidFill>
            </a:endParaRPr>
          </a:p>
        </p:txBody>
      </p:sp>
      <p:sp>
        <p:nvSpPr>
          <p:cNvPr id="13" name="Title 1"/>
          <p:cNvSpPr txBox="1">
            <a:spLocks/>
          </p:cNvSpPr>
          <p:nvPr/>
        </p:nvSpPr>
        <p:spPr>
          <a:xfrm>
            <a:off x="1981200" y="0"/>
            <a:ext cx="8229600" cy="1143000"/>
          </a:xfrm>
          <a:prstGeom prst="rect">
            <a:avLst/>
          </a:prstGeom>
        </p:spPr>
        <p:txBody>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r>
              <a:rPr lang="en-US" dirty="0"/>
              <a:t>Beer and Mosquitoes</a:t>
            </a:r>
          </a:p>
        </p:txBody>
      </p:sp>
      <p:sp>
        <p:nvSpPr>
          <p:cNvPr id="16" name="TextBox 15">
            <a:extLst>
              <a:ext uri="{FF2B5EF4-FFF2-40B4-BE49-F238E27FC236}">
                <a16:creationId xmlns:a16="http://schemas.microsoft.com/office/drawing/2014/main" id="{6E9F1465-7109-41D5-B990-77C08C314C58}"/>
              </a:ext>
            </a:extLst>
          </p:cNvPr>
          <p:cNvSpPr txBox="1"/>
          <p:nvPr/>
        </p:nvSpPr>
        <p:spPr>
          <a:xfrm>
            <a:off x="5791200" y="1143001"/>
            <a:ext cx="4343400" cy="2400657"/>
          </a:xfrm>
          <a:prstGeom prst="rect">
            <a:avLst/>
          </a:prstGeom>
          <a:noFill/>
        </p:spPr>
        <p:txBody>
          <a:bodyPr wrap="square" rtlCol="0">
            <a:spAutoFit/>
          </a:bodyPr>
          <a:lstStyle/>
          <a:p>
            <a:r>
              <a:rPr lang="en-US" sz="3000" i="1" dirty="0">
                <a:solidFill>
                  <a:prstClr val="black"/>
                </a:solidFill>
                <a:latin typeface="Cambria" pitchFamily="18" charset="0"/>
              </a:rPr>
              <a:t>What kinds of results would we see, just by random chance, if there were no difference between beer and water?</a:t>
            </a:r>
          </a:p>
        </p:txBody>
      </p:sp>
    </p:spTree>
    <p:custDataLst>
      <p:tags r:id="rId1"/>
    </p:custDataLst>
    <p:extLst>
      <p:ext uri="{BB962C8B-B14F-4D97-AF65-F5344CB8AC3E}">
        <p14:creationId xmlns:p14="http://schemas.microsoft.com/office/powerpoint/2010/main" val="3508553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8593" y="990600"/>
            <a:ext cx="3369585" cy="570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22501" y="1472467"/>
            <a:ext cx="914400" cy="3693319"/>
          </a:xfrm>
          <a:prstGeom prst="rect">
            <a:avLst/>
          </a:prstGeom>
          <a:noFill/>
        </p:spPr>
        <p:txBody>
          <a:bodyPr wrap="square" rtlCol="0">
            <a:spAutoFit/>
          </a:bodyPr>
          <a:lstStyle/>
          <a:p>
            <a:r>
              <a:rPr lang="en-US" u="sng" dirty="0">
                <a:solidFill>
                  <a:prstClr val="black"/>
                </a:solidFill>
              </a:rPr>
              <a:t>Water</a:t>
            </a:r>
          </a:p>
          <a:p>
            <a:r>
              <a:rPr lang="en-US" sz="1200" dirty="0">
                <a:solidFill>
                  <a:prstClr val="black"/>
                </a:solidFill>
              </a:rPr>
              <a:t>   21</a:t>
            </a:r>
          </a:p>
          <a:p>
            <a:r>
              <a:rPr lang="en-US" sz="1200" dirty="0">
                <a:solidFill>
                  <a:prstClr val="black"/>
                </a:solidFill>
              </a:rPr>
              <a:t>   22</a:t>
            </a:r>
          </a:p>
          <a:p>
            <a:r>
              <a:rPr lang="en-US" sz="1200" dirty="0">
                <a:solidFill>
                  <a:prstClr val="black"/>
                </a:solidFill>
              </a:rPr>
              <a:t>   15</a:t>
            </a:r>
          </a:p>
          <a:p>
            <a:r>
              <a:rPr lang="en-US" sz="1200" dirty="0">
                <a:solidFill>
                  <a:prstClr val="black"/>
                </a:solidFill>
              </a:rPr>
              <a:t>   12</a:t>
            </a:r>
          </a:p>
          <a:p>
            <a:r>
              <a:rPr lang="en-US" sz="1200" dirty="0">
                <a:solidFill>
                  <a:prstClr val="black"/>
                </a:solidFill>
              </a:rPr>
              <a:t>   21</a:t>
            </a:r>
          </a:p>
          <a:p>
            <a:r>
              <a:rPr lang="en-US" sz="1200" dirty="0">
                <a:solidFill>
                  <a:prstClr val="black"/>
                </a:solidFill>
              </a:rPr>
              <a:t>   16</a:t>
            </a:r>
          </a:p>
          <a:p>
            <a:r>
              <a:rPr lang="en-US" sz="1200" dirty="0">
                <a:solidFill>
                  <a:prstClr val="black"/>
                </a:solidFill>
              </a:rPr>
              <a:t>   19</a:t>
            </a:r>
          </a:p>
          <a:p>
            <a:r>
              <a:rPr lang="en-US" sz="1200" dirty="0">
                <a:solidFill>
                  <a:prstClr val="black"/>
                </a:solidFill>
              </a:rPr>
              <a:t>   15</a:t>
            </a:r>
          </a:p>
          <a:p>
            <a:r>
              <a:rPr lang="en-US" sz="1200" dirty="0">
                <a:solidFill>
                  <a:prstClr val="black"/>
                </a:solidFill>
              </a:rPr>
              <a:t>   24</a:t>
            </a:r>
          </a:p>
          <a:p>
            <a:r>
              <a:rPr lang="en-US" sz="1200" dirty="0">
                <a:solidFill>
                  <a:prstClr val="black"/>
                </a:solidFill>
              </a:rPr>
              <a:t>   19</a:t>
            </a:r>
          </a:p>
          <a:p>
            <a:r>
              <a:rPr lang="en-US" sz="1200" dirty="0">
                <a:solidFill>
                  <a:prstClr val="black"/>
                </a:solidFill>
              </a:rPr>
              <a:t>   23</a:t>
            </a:r>
          </a:p>
          <a:p>
            <a:r>
              <a:rPr lang="en-US" sz="1200" dirty="0">
                <a:solidFill>
                  <a:prstClr val="black"/>
                </a:solidFill>
              </a:rPr>
              <a:t>   13</a:t>
            </a:r>
          </a:p>
          <a:p>
            <a:r>
              <a:rPr lang="en-US" sz="1200" dirty="0">
                <a:solidFill>
                  <a:prstClr val="black"/>
                </a:solidFill>
              </a:rPr>
              <a:t>   22</a:t>
            </a:r>
          </a:p>
          <a:p>
            <a:r>
              <a:rPr lang="en-US" sz="1200" dirty="0">
                <a:solidFill>
                  <a:prstClr val="black"/>
                </a:solidFill>
              </a:rPr>
              <a:t>   20</a:t>
            </a:r>
          </a:p>
          <a:p>
            <a:r>
              <a:rPr lang="en-US" sz="1200" dirty="0">
                <a:solidFill>
                  <a:prstClr val="black"/>
                </a:solidFill>
              </a:rPr>
              <a:t>   24</a:t>
            </a:r>
          </a:p>
          <a:p>
            <a:r>
              <a:rPr lang="en-US" sz="1200" dirty="0">
                <a:solidFill>
                  <a:prstClr val="black"/>
                </a:solidFill>
              </a:rPr>
              <a:t>   18</a:t>
            </a:r>
          </a:p>
          <a:p>
            <a:r>
              <a:rPr lang="en-US" sz="1200" dirty="0">
                <a:solidFill>
                  <a:prstClr val="black"/>
                </a:solidFill>
              </a:rPr>
              <a:t>   20</a:t>
            </a:r>
          </a:p>
          <a:p>
            <a:r>
              <a:rPr lang="en-US" sz="1200" dirty="0">
                <a:solidFill>
                  <a:prstClr val="black"/>
                </a:solidFill>
              </a:rPr>
              <a:t>   22           </a:t>
            </a:r>
          </a:p>
        </p:txBody>
      </p:sp>
      <p:sp>
        <p:nvSpPr>
          <p:cNvPr id="14" name="TextBox 13"/>
          <p:cNvSpPr txBox="1"/>
          <p:nvPr/>
        </p:nvSpPr>
        <p:spPr>
          <a:xfrm>
            <a:off x="1981200" y="1447800"/>
            <a:ext cx="1075386" cy="5109091"/>
          </a:xfrm>
          <a:prstGeom prst="rect">
            <a:avLst/>
          </a:prstGeom>
          <a:noFill/>
        </p:spPr>
        <p:txBody>
          <a:bodyPr wrap="square" rtlCol="0">
            <a:spAutoFit/>
          </a:bodyPr>
          <a:lstStyle/>
          <a:p>
            <a:r>
              <a:rPr lang="en-US" dirty="0">
                <a:solidFill>
                  <a:prstClr val="black"/>
                </a:solidFill>
              </a:rPr>
              <a:t>   </a:t>
            </a:r>
            <a:r>
              <a:rPr lang="en-US" u="sng" dirty="0">
                <a:solidFill>
                  <a:prstClr val="black"/>
                </a:solidFill>
              </a:rPr>
              <a:t>Beer</a:t>
            </a:r>
            <a:r>
              <a:rPr lang="en-US" sz="1400" dirty="0">
                <a:solidFill>
                  <a:prstClr val="black"/>
                </a:solidFill>
              </a:rPr>
              <a:t> </a:t>
            </a:r>
          </a:p>
          <a:p>
            <a:r>
              <a:rPr lang="en-US" sz="1400" dirty="0">
                <a:solidFill>
                  <a:prstClr val="black"/>
                </a:solidFill>
              </a:rPr>
              <a:t>     </a:t>
            </a:r>
            <a:r>
              <a:rPr lang="en-US" sz="1200" dirty="0">
                <a:solidFill>
                  <a:prstClr val="black"/>
                </a:solidFill>
              </a:rPr>
              <a:t>27    </a:t>
            </a:r>
          </a:p>
          <a:p>
            <a:r>
              <a:rPr lang="en-US" sz="1200" dirty="0">
                <a:solidFill>
                  <a:prstClr val="black"/>
                </a:solidFill>
              </a:rPr>
              <a:t>      20</a:t>
            </a:r>
          </a:p>
          <a:p>
            <a:r>
              <a:rPr lang="en-US" sz="1200" dirty="0">
                <a:solidFill>
                  <a:prstClr val="black"/>
                </a:solidFill>
              </a:rPr>
              <a:t>      21   </a:t>
            </a:r>
          </a:p>
          <a:p>
            <a:r>
              <a:rPr lang="en-US" sz="1200" dirty="0">
                <a:solidFill>
                  <a:prstClr val="black"/>
                </a:solidFill>
              </a:rPr>
              <a:t>      26   </a:t>
            </a:r>
          </a:p>
          <a:p>
            <a:r>
              <a:rPr lang="en-US" sz="1200" dirty="0">
                <a:solidFill>
                  <a:prstClr val="black"/>
                </a:solidFill>
              </a:rPr>
              <a:t>      27   </a:t>
            </a:r>
          </a:p>
          <a:p>
            <a:r>
              <a:rPr lang="en-US" sz="1200" dirty="0">
                <a:solidFill>
                  <a:prstClr val="black"/>
                </a:solidFill>
              </a:rPr>
              <a:t>      31       </a:t>
            </a:r>
          </a:p>
          <a:p>
            <a:r>
              <a:rPr lang="en-US" sz="1200" dirty="0">
                <a:solidFill>
                  <a:prstClr val="black"/>
                </a:solidFill>
              </a:rPr>
              <a:t>      24    </a:t>
            </a:r>
          </a:p>
          <a:p>
            <a:r>
              <a:rPr lang="en-US" sz="1200" dirty="0">
                <a:solidFill>
                  <a:prstClr val="black"/>
                </a:solidFill>
              </a:rPr>
              <a:t>      19 </a:t>
            </a:r>
          </a:p>
          <a:p>
            <a:r>
              <a:rPr lang="en-US" sz="1200" dirty="0">
                <a:solidFill>
                  <a:prstClr val="black"/>
                </a:solidFill>
              </a:rPr>
              <a:t>      23   </a:t>
            </a:r>
          </a:p>
          <a:p>
            <a:r>
              <a:rPr lang="en-US" sz="1200" dirty="0">
                <a:solidFill>
                  <a:prstClr val="black"/>
                </a:solidFill>
              </a:rPr>
              <a:t>      24   </a:t>
            </a:r>
          </a:p>
          <a:p>
            <a:r>
              <a:rPr lang="en-US" sz="1200" dirty="0">
                <a:solidFill>
                  <a:prstClr val="black"/>
                </a:solidFill>
              </a:rPr>
              <a:t>      28 </a:t>
            </a:r>
          </a:p>
          <a:p>
            <a:r>
              <a:rPr lang="en-US" sz="1200" dirty="0">
                <a:solidFill>
                  <a:prstClr val="black"/>
                </a:solidFill>
              </a:rPr>
              <a:t>      19</a:t>
            </a:r>
          </a:p>
          <a:p>
            <a:r>
              <a:rPr lang="en-US" sz="1200" dirty="0">
                <a:solidFill>
                  <a:prstClr val="black"/>
                </a:solidFill>
              </a:rPr>
              <a:t>      24  </a:t>
            </a:r>
          </a:p>
          <a:p>
            <a:r>
              <a:rPr lang="en-US" sz="1200" dirty="0">
                <a:solidFill>
                  <a:prstClr val="black"/>
                </a:solidFill>
              </a:rPr>
              <a:t>      29  </a:t>
            </a:r>
          </a:p>
          <a:p>
            <a:r>
              <a:rPr lang="en-US" sz="1200" dirty="0">
                <a:solidFill>
                  <a:prstClr val="black"/>
                </a:solidFill>
              </a:rPr>
              <a:t>      20  </a:t>
            </a:r>
          </a:p>
          <a:p>
            <a:r>
              <a:rPr lang="en-US" sz="1200" dirty="0">
                <a:solidFill>
                  <a:prstClr val="black"/>
                </a:solidFill>
              </a:rPr>
              <a:t>      17  </a:t>
            </a:r>
          </a:p>
          <a:p>
            <a:r>
              <a:rPr lang="en-US" sz="1200" dirty="0">
                <a:solidFill>
                  <a:prstClr val="black"/>
                </a:solidFill>
              </a:rPr>
              <a:t>      31 </a:t>
            </a:r>
          </a:p>
          <a:p>
            <a:r>
              <a:rPr lang="en-US" sz="1200" dirty="0">
                <a:solidFill>
                  <a:prstClr val="black"/>
                </a:solidFill>
              </a:rPr>
              <a:t>      20</a:t>
            </a:r>
          </a:p>
          <a:p>
            <a:r>
              <a:rPr lang="en-US" sz="1200" dirty="0">
                <a:solidFill>
                  <a:prstClr val="black"/>
                </a:solidFill>
              </a:rPr>
              <a:t>      25</a:t>
            </a:r>
          </a:p>
          <a:p>
            <a:r>
              <a:rPr lang="en-US" sz="1200" dirty="0">
                <a:solidFill>
                  <a:prstClr val="black"/>
                </a:solidFill>
              </a:rPr>
              <a:t>      28</a:t>
            </a:r>
          </a:p>
          <a:p>
            <a:r>
              <a:rPr lang="en-US" sz="1200" dirty="0">
                <a:solidFill>
                  <a:prstClr val="black"/>
                </a:solidFill>
              </a:rPr>
              <a:t>      21</a:t>
            </a:r>
          </a:p>
          <a:p>
            <a:r>
              <a:rPr lang="en-US" sz="1200" dirty="0">
                <a:solidFill>
                  <a:prstClr val="black"/>
                </a:solidFill>
              </a:rPr>
              <a:t>      27</a:t>
            </a:r>
          </a:p>
          <a:p>
            <a:r>
              <a:rPr lang="en-US" sz="1200" dirty="0">
                <a:solidFill>
                  <a:prstClr val="black"/>
                </a:solidFill>
              </a:rPr>
              <a:t>      21</a:t>
            </a:r>
          </a:p>
          <a:p>
            <a:r>
              <a:rPr lang="en-US" sz="1200" dirty="0">
                <a:solidFill>
                  <a:prstClr val="black"/>
                </a:solidFill>
              </a:rPr>
              <a:t>      18</a:t>
            </a:r>
          </a:p>
          <a:p>
            <a:r>
              <a:rPr lang="en-US" sz="1200" dirty="0">
                <a:solidFill>
                  <a:prstClr val="black"/>
                </a:solidFill>
              </a:rPr>
              <a:t>      20            </a:t>
            </a:r>
          </a:p>
        </p:txBody>
      </p:sp>
      <p:sp>
        <p:nvSpPr>
          <p:cNvPr id="15" name="TextBox 14"/>
          <p:cNvSpPr txBox="1"/>
          <p:nvPr/>
        </p:nvSpPr>
        <p:spPr>
          <a:xfrm>
            <a:off x="2133601" y="1094602"/>
            <a:ext cx="2803301" cy="461665"/>
          </a:xfrm>
          <a:prstGeom prst="rect">
            <a:avLst/>
          </a:prstGeom>
          <a:noFill/>
        </p:spPr>
        <p:txBody>
          <a:bodyPr wrap="square" rtlCol="0">
            <a:spAutoFit/>
          </a:bodyPr>
          <a:lstStyle/>
          <a:p>
            <a:r>
              <a:rPr lang="en-US" dirty="0">
                <a:solidFill>
                  <a:prstClr val="black"/>
                </a:solidFill>
              </a:rPr>
              <a:t>Number of Mosquitoes</a:t>
            </a:r>
          </a:p>
          <a:p>
            <a:endParaRPr lang="en-US" sz="600" dirty="0">
              <a:solidFill>
                <a:prstClr val="black"/>
              </a:solidFill>
            </a:endParaRPr>
          </a:p>
        </p:txBody>
      </p:sp>
      <p:sp>
        <p:nvSpPr>
          <p:cNvPr id="13" name="TextBox 12"/>
          <p:cNvSpPr txBox="1"/>
          <p:nvPr/>
        </p:nvSpPr>
        <p:spPr>
          <a:xfrm>
            <a:off x="2779979" y="1801962"/>
            <a:ext cx="1186810" cy="2123658"/>
          </a:xfrm>
          <a:prstGeom prst="rect">
            <a:avLst/>
          </a:prstGeom>
          <a:noFill/>
        </p:spPr>
        <p:txBody>
          <a:bodyPr wrap="square" rtlCol="0">
            <a:spAutoFit/>
          </a:bodyPr>
          <a:lstStyle/>
          <a:p>
            <a:r>
              <a:rPr lang="en-US" sz="1200" dirty="0">
                <a:solidFill>
                  <a:prstClr val="black"/>
                </a:solidFill>
              </a:rPr>
              <a:t>27   19   21   24     </a:t>
            </a:r>
          </a:p>
          <a:p>
            <a:r>
              <a:rPr lang="en-US" sz="1200" dirty="0">
                <a:solidFill>
                  <a:prstClr val="black"/>
                </a:solidFill>
              </a:rPr>
              <a:t>20   24   18   19</a:t>
            </a:r>
          </a:p>
          <a:p>
            <a:r>
              <a:rPr lang="en-US" sz="1200" dirty="0">
                <a:solidFill>
                  <a:prstClr val="black"/>
                </a:solidFill>
              </a:rPr>
              <a:t>21   29   20   23</a:t>
            </a:r>
          </a:p>
          <a:p>
            <a:r>
              <a:rPr lang="en-US" sz="1200" dirty="0">
                <a:solidFill>
                  <a:prstClr val="black"/>
                </a:solidFill>
              </a:rPr>
              <a:t>26   20   21   13</a:t>
            </a:r>
          </a:p>
          <a:p>
            <a:r>
              <a:rPr lang="en-US" sz="1200" dirty="0">
                <a:solidFill>
                  <a:prstClr val="black"/>
                </a:solidFill>
              </a:rPr>
              <a:t>27   27   22   22</a:t>
            </a:r>
          </a:p>
          <a:p>
            <a:r>
              <a:rPr lang="en-US" sz="1200" dirty="0">
                <a:solidFill>
                  <a:prstClr val="black"/>
                </a:solidFill>
              </a:rPr>
              <a:t>31   31   15   20</a:t>
            </a:r>
          </a:p>
          <a:p>
            <a:r>
              <a:rPr lang="en-US" sz="1200" dirty="0">
                <a:solidFill>
                  <a:prstClr val="black"/>
                </a:solidFill>
              </a:rPr>
              <a:t>24   20   12   24</a:t>
            </a:r>
          </a:p>
          <a:p>
            <a:r>
              <a:rPr lang="en-US" sz="1200" dirty="0">
                <a:solidFill>
                  <a:prstClr val="black"/>
                </a:solidFill>
              </a:rPr>
              <a:t>19   25   21   18</a:t>
            </a:r>
          </a:p>
          <a:p>
            <a:r>
              <a:rPr lang="en-US" sz="1200" dirty="0">
                <a:solidFill>
                  <a:prstClr val="black"/>
                </a:solidFill>
              </a:rPr>
              <a:t>23   28   16   20</a:t>
            </a:r>
          </a:p>
          <a:p>
            <a:r>
              <a:rPr lang="en-US" sz="1200" dirty="0">
                <a:solidFill>
                  <a:prstClr val="black"/>
                </a:solidFill>
              </a:rPr>
              <a:t>24   21   19   22</a:t>
            </a:r>
          </a:p>
          <a:p>
            <a:r>
              <a:rPr lang="en-US" sz="1200" dirty="0">
                <a:solidFill>
                  <a:prstClr val="black"/>
                </a:solidFill>
              </a:rPr>
              <a:t>28   27   15</a:t>
            </a:r>
          </a:p>
        </p:txBody>
      </p:sp>
      <p:sp>
        <p:nvSpPr>
          <p:cNvPr id="18" name="Title 1"/>
          <p:cNvSpPr txBox="1">
            <a:spLocks/>
          </p:cNvSpPr>
          <p:nvPr/>
        </p:nvSpPr>
        <p:spPr>
          <a:xfrm>
            <a:off x="1981200" y="0"/>
            <a:ext cx="8229600" cy="1143000"/>
          </a:xfrm>
          <a:prstGeom prst="rect">
            <a:avLst/>
          </a:prstGeom>
        </p:spPr>
        <p:txBody>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r>
              <a:rPr lang="en-US" dirty="0"/>
              <a:t>Beer and Mosquitoes</a:t>
            </a:r>
          </a:p>
        </p:txBody>
      </p:sp>
      <p:sp>
        <p:nvSpPr>
          <p:cNvPr id="20" name="TextBox 19">
            <a:extLst>
              <a:ext uri="{FF2B5EF4-FFF2-40B4-BE49-F238E27FC236}">
                <a16:creationId xmlns:a16="http://schemas.microsoft.com/office/drawing/2014/main" id="{624815D2-EA9C-4644-8C5D-BA058E2DB837}"/>
              </a:ext>
            </a:extLst>
          </p:cNvPr>
          <p:cNvSpPr txBox="1"/>
          <p:nvPr/>
        </p:nvSpPr>
        <p:spPr>
          <a:xfrm>
            <a:off x="5791200" y="1143001"/>
            <a:ext cx="4343400" cy="2400657"/>
          </a:xfrm>
          <a:prstGeom prst="rect">
            <a:avLst/>
          </a:prstGeom>
          <a:noFill/>
        </p:spPr>
        <p:txBody>
          <a:bodyPr wrap="square" rtlCol="0">
            <a:spAutoFit/>
          </a:bodyPr>
          <a:lstStyle/>
          <a:p>
            <a:r>
              <a:rPr lang="en-US" sz="3000" i="1" dirty="0">
                <a:solidFill>
                  <a:prstClr val="black"/>
                </a:solidFill>
                <a:latin typeface="Cambria" pitchFamily="18" charset="0"/>
              </a:rPr>
              <a:t>What kinds of results would we see, just by random chance, if there were no difference between beer and water?</a:t>
            </a:r>
          </a:p>
        </p:txBody>
      </p:sp>
      <p:sp>
        <p:nvSpPr>
          <p:cNvPr id="24" name="TextBox 23">
            <a:extLst>
              <a:ext uri="{FF2B5EF4-FFF2-40B4-BE49-F238E27FC236}">
                <a16:creationId xmlns:a16="http://schemas.microsoft.com/office/drawing/2014/main" id="{81D67EFA-FDA4-4457-8255-B429F667D2B2}"/>
              </a:ext>
            </a:extLst>
          </p:cNvPr>
          <p:cNvSpPr txBox="1"/>
          <p:nvPr/>
        </p:nvSpPr>
        <p:spPr>
          <a:xfrm>
            <a:off x="5095200" y="3631555"/>
            <a:ext cx="5445456" cy="1815882"/>
          </a:xfrm>
          <a:prstGeom prst="rect">
            <a:avLst/>
          </a:prstGeom>
          <a:noFill/>
        </p:spPr>
        <p:txBody>
          <a:bodyPr wrap="square" rtlCol="0">
            <a:spAutoFit/>
          </a:bodyPr>
          <a:lstStyle/>
          <a:p>
            <a:r>
              <a:rPr lang="en-US" sz="2800" dirty="0">
                <a:solidFill>
                  <a:srgbClr val="C00000"/>
                </a:solidFill>
              </a:rPr>
              <a:t>We can find out!!  Just re-randomize the 43 values into one pile of 25 and one of 18, simulating the original random assignment.</a:t>
            </a:r>
          </a:p>
        </p:txBody>
      </p:sp>
    </p:spTree>
    <p:custDataLst>
      <p:tags r:id="rId1"/>
    </p:custDataLst>
    <p:extLst>
      <p:ext uri="{BB962C8B-B14F-4D97-AF65-F5344CB8AC3E}">
        <p14:creationId xmlns:p14="http://schemas.microsoft.com/office/powerpoint/2010/main" val="123518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1.73472E-18 C 0.02465 1.73472E-18 0.04931 1.73472E-18 0.07396 1.73472E-18 " pathEditMode="relative" ptsTypes="fA">
                                      <p:cBhvr>
                                        <p:cTn id="6" dur="2000" fill="hold"/>
                                        <p:tgtEl>
                                          <p:spTgt spid="1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2000"/>
                                        <p:tgtEl>
                                          <p:spTgt spid="14"/>
                                        </p:tgtEl>
                                      </p:cBhvr>
                                    </p:animEffect>
                                    <p:set>
                                      <p:cBhvr>
                                        <p:cTn id="11" dur="1" fill="hold">
                                          <p:stCondLst>
                                            <p:cond delay="1999"/>
                                          </p:stCondLst>
                                        </p:cTn>
                                        <p:tgtEl>
                                          <p:spTgt spid="14"/>
                                        </p:tgtEl>
                                        <p:attrNameLst>
                                          <p:attrName>style.visibility</p:attrName>
                                        </p:attrNameLst>
                                      </p:cBhvr>
                                      <p:to>
                                        <p:strVal val="hidden"/>
                                      </p:to>
                                    </p:set>
                                  </p:childTnLst>
                                </p:cTn>
                              </p:par>
                              <p:par>
                                <p:cTn id="12" presetID="42" presetClass="path" presetSubtype="0" accel="50000" decel="50000" fill="hold" grpId="0" nodeType="withEffect">
                                  <p:stCondLst>
                                    <p:cond delay="0"/>
                                  </p:stCondLst>
                                  <p:childTnLst>
                                    <p:animMotion origin="layout" path="M -3.33333E-6 -2.82211E-6 L -0.10573 0.00139 " pathEditMode="relative" rAng="0" ptsTypes="AA">
                                      <p:cBhvr>
                                        <p:cTn id="13" dur="2000" fill="hold"/>
                                        <p:tgtEl>
                                          <p:spTgt spid="12"/>
                                        </p:tgtEl>
                                        <p:attrNameLst>
                                          <p:attrName>ppt_x</p:attrName>
                                          <p:attrName>ppt_y</p:attrName>
                                        </p:attrNameLst>
                                      </p:cBhvr>
                                      <p:rCtr x="-5295" y="69"/>
                                    </p:animMotion>
                                  </p:childTnLst>
                                </p:cTn>
                              </p:par>
                              <p:par>
                                <p:cTn id="14" presetID="10" presetClass="exit" presetSubtype="0" fill="hold" grpId="1" nodeType="withEffect">
                                  <p:stCondLst>
                                    <p:cond delay="0"/>
                                  </p:stCondLst>
                                  <p:childTnLst>
                                    <p:animEffect transition="out" filter="fade">
                                      <p:cBhvr>
                                        <p:cTn id="15" dur="2000"/>
                                        <p:tgtEl>
                                          <p:spTgt spid="12"/>
                                        </p:tgtEl>
                                      </p:cBhvr>
                                    </p:animEffect>
                                    <p:set>
                                      <p:cBhvr>
                                        <p:cTn id="16" dur="1" fill="hold">
                                          <p:stCondLst>
                                            <p:cond delay="1999"/>
                                          </p:stCondLst>
                                        </p:cTn>
                                        <p:tgtEl>
                                          <p:spTgt spid="12"/>
                                        </p:tgtEl>
                                        <p:attrNameLst>
                                          <p:attrName>style.visibility</p:attrName>
                                        </p:attrNameLst>
                                      </p:cBhvr>
                                      <p:to>
                                        <p:strVal val="hidden"/>
                                      </p:to>
                                    </p:se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8592" y="909637"/>
            <a:ext cx="3369585" cy="570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133601" y="1094602"/>
            <a:ext cx="2803301" cy="461665"/>
          </a:xfrm>
          <a:prstGeom prst="rect">
            <a:avLst/>
          </a:prstGeom>
          <a:noFill/>
        </p:spPr>
        <p:txBody>
          <a:bodyPr wrap="square" rtlCol="0">
            <a:spAutoFit/>
          </a:bodyPr>
          <a:lstStyle/>
          <a:p>
            <a:r>
              <a:rPr lang="en-US" dirty="0">
                <a:solidFill>
                  <a:prstClr val="black"/>
                </a:solidFill>
              </a:rPr>
              <a:t>Number of Mosquitoes</a:t>
            </a:r>
          </a:p>
          <a:p>
            <a:endParaRPr lang="en-US" sz="600" dirty="0">
              <a:solidFill>
                <a:prstClr val="black"/>
              </a:solidFill>
            </a:endParaRPr>
          </a:p>
        </p:txBody>
      </p:sp>
      <p:sp>
        <p:nvSpPr>
          <p:cNvPr id="13" name="TextBox 12"/>
          <p:cNvSpPr txBox="1"/>
          <p:nvPr/>
        </p:nvSpPr>
        <p:spPr>
          <a:xfrm>
            <a:off x="2779979" y="1812979"/>
            <a:ext cx="1186810" cy="2123658"/>
          </a:xfrm>
          <a:prstGeom prst="rect">
            <a:avLst/>
          </a:prstGeom>
          <a:noFill/>
        </p:spPr>
        <p:txBody>
          <a:bodyPr wrap="square" rtlCol="0">
            <a:spAutoFit/>
          </a:bodyPr>
          <a:lstStyle/>
          <a:p>
            <a:r>
              <a:rPr lang="en-US" sz="1200" dirty="0">
                <a:solidFill>
                  <a:prstClr val="black"/>
                </a:solidFill>
              </a:rPr>
              <a:t>                      24     </a:t>
            </a:r>
          </a:p>
          <a:p>
            <a:r>
              <a:rPr lang="en-US" sz="1200" dirty="0">
                <a:solidFill>
                  <a:prstClr val="black"/>
                </a:solidFill>
              </a:rPr>
              <a:t>20   24   18   19</a:t>
            </a:r>
          </a:p>
          <a:p>
            <a:r>
              <a:rPr lang="en-US" sz="1200" dirty="0">
                <a:solidFill>
                  <a:prstClr val="black"/>
                </a:solidFill>
              </a:rPr>
              <a:t>21   29   20   23</a:t>
            </a:r>
          </a:p>
          <a:p>
            <a:r>
              <a:rPr lang="en-US" sz="1200" dirty="0">
                <a:solidFill>
                  <a:prstClr val="black"/>
                </a:solidFill>
              </a:rPr>
              <a:t>26   20   21   13</a:t>
            </a:r>
          </a:p>
          <a:p>
            <a:r>
              <a:rPr lang="en-US" sz="1200" dirty="0">
                <a:solidFill>
                  <a:prstClr val="black"/>
                </a:solidFill>
              </a:rPr>
              <a:t>27   27   22   22</a:t>
            </a:r>
          </a:p>
          <a:p>
            <a:r>
              <a:rPr lang="en-US" sz="1200" dirty="0">
                <a:solidFill>
                  <a:prstClr val="black"/>
                </a:solidFill>
              </a:rPr>
              <a:t>31   31   15   20</a:t>
            </a:r>
          </a:p>
          <a:p>
            <a:r>
              <a:rPr lang="en-US" sz="1200" dirty="0">
                <a:solidFill>
                  <a:prstClr val="black"/>
                </a:solidFill>
              </a:rPr>
              <a:t>24   20   12   24</a:t>
            </a:r>
          </a:p>
          <a:p>
            <a:r>
              <a:rPr lang="en-US" sz="1200" dirty="0">
                <a:solidFill>
                  <a:prstClr val="black"/>
                </a:solidFill>
              </a:rPr>
              <a:t>19   25   21   18</a:t>
            </a:r>
          </a:p>
          <a:p>
            <a:r>
              <a:rPr lang="en-US" sz="1200" dirty="0">
                <a:solidFill>
                  <a:prstClr val="black"/>
                </a:solidFill>
              </a:rPr>
              <a:t>23   28   16   20</a:t>
            </a:r>
          </a:p>
          <a:p>
            <a:r>
              <a:rPr lang="en-US" sz="1200" dirty="0">
                <a:solidFill>
                  <a:prstClr val="black"/>
                </a:solidFill>
              </a:rPr>
              <a:t>24   21   19   22</a:t>
            </a:r>
          </a:p>
          <a:p>
            <a:r>
              <a:rPr lang="en-US" sz="1200" dirty="0">
                <a:solidFill>
                  <a:prstClr val="black"/>
                </a:solidFill>
              </a:rPr>
              <a:t>28   27   15 </a:t>
            </a:r>
          </a:p>
        </p:txBody>
      </p:sp>
      <p:sp>
        <p:nvSpPr>
          <p:cNvPr id="18" name="TextBox 17"/>
          <p:cNvSpPr txBox="1"/>
          <p:nvPr/>
        </p:nvSpPr>
        <p:spPr>
          <a:xfrm>
            <a:off x="1837981" y="1463405"/>
            <a:ext cx="1075386" cy="369332"/>
          </a:xfrm>
          <a:prstGeom prst="rect">
            <a:avLst/>
          </a:prstGeom>
          <a:noFill/>
        </p:spPr>
        <p:txBody>
          <a:bodyPr wrap="square" rtlCol="0">
            <a:spAutoFit/>
          </a:bodyPr>
          <a:lstStyle/>
          <a:p>
            <a:r>
              <a:rPr lang="en-US" dirty="0">
                <a:solidFill>
                  <a:prstClr val="black"/>
                </a:solidFill>
              </a:rPr>
              <a:t>   </a:t>
            </a:r>
            <a:r>
              <a:rPr lang="en-US" u="sng" dirty="0">
                <a:solidFill>
                  <a:prstClr val="black"/>
                </a:solidFill>
              </a:rPr>
              <a:t>Beer</a:t>
            </a:r>
            <a:r>
              <a:rPr lang="en-US" sz="1400" dirty="0">
                <a:solidFill>
                  <a:prstClr val="black"/>
                </a:solidFill>
              </a:rPr>
              <a:t> </a:t>
            </a:r>
          </a:p>
        </p:txBody>
      </p:sp>
      <p:sp>
        <p:nvSpPr>
          <p:cNvPr id="19" name="TextBox 18"/>
          <p:cNvSpPr txBox="1"/>
          <p:nvPr/>
        </p:nvSpPr>
        <p:spPr>
          <a:xfrm>
            <a:off x="4022501" y="1472466"/>
            <a:ext cx="914400" cy="369332"/>
          </a:xfrm>
          <a:prstGeom prst="rect">
            <a:avLst/>
          </a:prstGeom>
          <a:noFill/>
        </p:spPr>
        <p:txBody>
          <a:bodyPr wrap="square" rtlCol="0">
            <a:spAutoFit/>
          </a:bodyPr>
          <a:lstStyle/>
          <a:p>
            <a:r>
              <a:rPr lang="en-US" u="sng" dirty="0">
                <a:solidFill>
                  <a:prstClr val="black"/>
                </a:solidFill>
              </a:rPr>
              <a:t>Water</a:t>
            </a:r>
            <a:r>
              <a:rPr lang="en-US" sz="1200" dirty="0">
                <a:solidFill>
                  <a:prstClr val="black"/>
                </a:solidFill>
              </a:rPr>
              <a:t>          </a:t>
            </a:r>
          </a:p>
        </p:txBody>
      </p:sp>
      <p:sp>
        <p:nvSpPr>
          <p:cNvPr id="20" name="TextBox 19"/>
          <p:cNvSpPr txBox="1"/>
          <p:nvPr/>
        </p:nvSpPr>
        <p:spPr>
          <a:xfrm>
            <a:off x="2760078" y="2003620"/>
            <a:ext cx="361120" cy="4339650"/>
          </a:xfrm>
          <a:prstGeom prst="rect">
            <a:avLst/>
          </a:prstGeom>
          <a:noFill/>
        </p:spPr>
        <p:txBody>
          <a:bodyPr wrap="square" rtlCol="0">
            <a:spAutoFit/>
          </a:bodyPr>
          <a:lstStyle/>
          <a:p>
            <a:r>
              <a:rPr lang="en-US" sz="1200" dirty="0">
                <a:solidFill>
                  <a:prstClr val="black"/>
                </a:solidFill>
              </a:rPr>
              <a:t>20</a:t>
            </a:r>
          </a:p>
          <a:p>
            <a:r>
              <a:rPr lang="en-US" sz="1200" dirty="0">
                <a:solidFill>
                  <a:prstClr val="black"/>
                </a:solidFill>
              </a:rPr>
              <a:t>24</a:t>
            </a:r>
          </a:p>
          <a:p>
            <a:r>
              <a:rPr lang="en-US" sz="1200" dirty="0">
                <a:solidFill>
                  <a:prstClr val="black"/>
                </a:solidFill>
              </a:rPr>
              <a:t>19</a:t>
            </a:r>
          </a:p>
          <a:p>
            <a:r>
              <a:rPr lang="en-US" sz="1200" dirty="0">
                <a:solidFill>
                  <a:prstClr val="black"/>
                </a:solidFill>
              </a:rPr>
              <a:t>20</a:t>
            </a:r>
          </a:p>
          <a:p>
            <a:r>
              <a:rPr lang="en-US" sz="1200" dirty="0">
                <a:solidFill>
                  <a:prstClr val="black"/>
                </a:solidFill>
              </a:rPr>
              <a:t>24</a:t>
            </a:r>
          </a:p>
          <a:p>
            <a:r>
              <a:rPr lang="en-US" sz="1200" dirty="0">
                <a:solidFill>
                  <a:prstClr val="black"/>
                </a:solidFill>
              </a:rPr>
              <a:t>31</a:t>
            </a:r>
          </a:p>
          <a:p>
            <a:r>
              <a:rPr lang="en-US" sz="1200" dirty="0">
                <a:solidFill>
                  <a:prstClr val="black"/>
                </a:solidFill>
              </a:rPr>
              <a:t>13</a:t>
            </a:r>
          </a:p>
          <a:p>
            <a:r>
              <a:rPr lang="en-US" sz="1200" dirty="0">
                <a:solidFill>
                  <a:prstClr val="black"/>
                </a:solidFill>
              </a:rPr>
              <a:t>18</a:t>
            </a:r>
          </a:p>
          <a:p>
            <a:r>
              <a:rPr lang="en-US" sz="1200" dirty="0">
                <a:solidFill>
                  <a:prstClr val="black"/>
                </a:solidFill>
              </a:rPr>
              <a:t>24</a:t>
            </a:r>
          </a:p>
          <a:p>
            <a:r>
              <a:rPr lang="en-US" sz="1200" dirty="0">
                <a:solidFill>
                  <a:prstClr val="black"/>
                </a:solidFill>
              </a:rPr>
              <a:t>25</a:t>
            </a:r>
          </a:p>
          <a:p>
            <a:r>
              <a:rPr lang="en-US" sz="1200" dirty="0">
                <a:solidFill>
                  <a:prstClr val="black"/>
                </a:solidFill>
              </a:rPr>
              <a:t>21</a:t>
            </a:r>
          </a:p>
          <a:p>
            <a:r>
              <a:rPr lang="en-US" sz="1200" dirty="0">
                <a:solidFill>
                  <a:prstClr val="black"/>
                </a:solidFill>
              </a:rPr>
              <a:t>18</a:t>
            </a:r>
          </a:p>
          <a:p>
            <a:r>
              <a:rPr lang="en-US" sz="1200" dirty="0">
                <a:solidFill>
                  <a:prstClr val="black"/>
                </a:solidFill>
              </a:rPr>
              <a:t>15</a:t>
            </a:r>
          </a:p>
          <a:p>
            <a:r>
              <a:rPr lang="en-US" sz="1200" dirty="0">
                <a:solidFill>
                  <a:prstClr val="black"/>
                </a:solidFill>
              </a:rPr>
              <a:t>21</a:t>
            </a:r>
          </a:p>
          <a:p>
            <a:r>
              <a:rPr lang="en-US" sz="1200" dirty="0">
                <a:solidFill>
                  <a:prstClr val="black"/>
                </a:solidFill>
              </a:rPr>
              <a:t>16</a:t>
            </a:r>
          </a:p>
          <a:p>
            <a:r>
              <a:rPr lang="en-US" sz="1200" dirty="0">
                <a:solidFill>
                  <a:prstClr val="black"/>
                </a:solidFill>
              </a:rPr>
              <a:t>28</a:t>
            </a:r>
          </a:p>
          <a:p>
            <a:r>
              <a:rPr lang="en-US" sz="1200" dirty="0">
                <a:solidFill>
                  <a:prstClr val="black"/>
                </a:solidFill>
              </a:rPr>
              <a:t>22</a:t>
            </a:r>
          </a:p>
          <a:p>
            <a:r>
              <a:rPr lang="en-US" sz="1200" dirty="0">
                <a:solidFill>
                  <a:prstClr val="black"/>
                </a:solidFill>
              </a:rPr>
              <a:t>19</a:t>
            </a:r>
          </a:p>
          <a:p>
            <a:r>
              <a:rPr lang="en-US" sz="1200" dirty="0">
                <a:solidFill>
                  <a:prstClr val="black"/>
                </a:solidFill>
              </a:rPr>
              <a:t>27</a:t>
            </a:r>
          </a:p>
          <a:p>
            <a:r>
              <a:rPr lang="en-US" sz="1200" dirty="0">
                <a:solidFill>
                  <a:prstClr val="black"/>
                </a:solidFill>
              </a:rPr>
              <a:t>20</a:t>
            </a:r>
          </a:p>
          <a:p>
            <a:r>
              <a:rPr lang="en-US" sz="1200" dirty="0">
                <a:solidFill>
                  <a:prstClr val="black"/>
                </a:solidFill>
              </a:rPr>
              <a:t>23</a:t>
            </a:r>
          </a:p>
          <a:p>
            <a:r>
              <a:rPr lang="en-US" sz="1200" dirty="0">
                <a:solidFill>
                  <a:prstClr val="black"/>
                </a:solidFill>
              </a:rPr>
              <a:t>22</a:t>
            </a:r>
          </a:p>
          <a:p>
            <a:r>
              <a:rPr lang="en-US" sz="1200" dirty="0">
                <a:solidFill>
                  <a:prstClr val="black"/>
                </a:solidFill>
              </a:rPr>
              <a:t>21</a:t>
            </a:r>
          </a:p>
        </p:txBody>
      </p:sp>
      <p:sp>
        <p:nvSpPr>
          <p:cNvPr id="21" name="TextBox 20"/>
          <p:cNvSpPr txBox="1"/>
          <p:nvPr/>
        </p:nvSpPr>
        <p:spPr>
          <a:xfrm>
            <a:off x="2783920" y="1812980"/>
            <a:ext cx="457200" cy="276999"/>
          </a:xfrm>
          <a:prstGeom prst="rect">
            <a:avLst/>
          </a:prstGeom>
          <a:noFill/>
        </p:spPr>
        <p:txBody>
          <a:bodyPr wrap="square" rtlCol="0">
            <a:spAutoFit/>
          </a:bodyPr>
          <a:lstStyle/>
          <a:p>
            <a:r>
              <a:rPr lang="en-US" sz="1200" dirty="0">
                <a:solidFill>
                  <a:prstClr val="black"/>
                </a:solidFill>
              </a:rPr>
              <a:t>27</a:t>
            </a:r>
          </a:p>
        </p:txBody>
      </p:sp>
      <p:sp>
        <p:nvSpPr>
          <p:cNvPr id="22" name="TextBox 21"/>
          <p:cNvSpPr txBox="1"/>
          <p:nvPr/>
        </p:nvSpPr>
        <p:spPr>
          <a:xfrm>
            <a:off x="3061920" y="1812980"/>
            <a:ext cx="457200" cy="276999"/>
          </a:xfrm>
          <a:prstGeom prst="rect">
            <a:avLst/>
          </a:prstGeom>
          <a:noFill/>
        </p:spPr>
        <p:txBody>
          <a:bodyPr wrap="square" rtlCol="0">
            <a:spAutoFit/>
          </a:bodyPr>
          <a:lstStyle/>
          <a:p>
            <a:r>
              <a:rPr lang="en-US" sz="1200" dirty="0">
                <a:solidFill>
                  <a:prstClr val="black"/>
                </a:solidFill>
              </a:rPr>
              <a:t>19</a:t>
            </a:r>
          </a:p>
        </p:txBody>
      </p:sp>
      <p:sp>
        <p:nvSpPr>
          <p:cNvPr id="24" name="TextBox 23"/>
          <p:cNvSpPr txBox="1"/>
          <p:nvPr/>
        </p:nvSpPr>
        <p:spPr>
          <a:xfrm>
            <a:off x="3302456" y="1822159"/>
            <a:ext cx="457200" cy="276999"/>
          </a:xfrm>
          <a:prstGeom prst="rect">
            <a:avLst/>
          </a:prstGeom>
          <a:noFill/>
        </p:spPr>
        <p:txBody>
          <a:bodyPr wrap="square" rtlCol="0">
            <a:spAutoFit/>
          </a:bodyPr>
          <a:lstStyle/>
          <a:p>
            <a:r>
              <a:rPr lang="en-US" sz="1200" dirty="0">
                <a:solidFill>
                  <a:prstClr val="black"/>
                </a:solidFill>
              </a:rPr>
              <a:t>21</a:t>
            </a:r>
          </a:p>
        </p:txBody>
      </p:sp>
      <p:sp>
        <p:nvSpPr>
          <p:cNvPr id="25" name="TextBox 24"/>
          <p:cNvSpPr txBox="1"/>
          <p:nvPr/>
        </p:nvSpPr>
        <p:spPr>
          <a:xfrm>
            <a:off x="3301481" y="2008387"/>
            <a:ext cx="361120" cy="3046988"/>
          </a:xfrm>
          <a:prstGeom prst="rect">
            <a:avLst/>
          </a:prstGeom>
          <a:noFill/>
        </p:spPr>
        <p:txBody>
          <a:bodyPr wrap="square" rtlCol="0">
            <a:spAutoFit/>
          </a:bodyPr>
          <a:lstStyle/>
          <a:p>
            <a:r>
              <a:rPr lang="en-US" sz="1200" dirty="0">
                <a:solidFill>
                  <a:prstClr val="black"/>
                </a:solidFill>
              </a:rPr>
              <a:t>20</a:t>
            </a:r>
          </a:p>
          <a:p>
            <a:r>
              <a:rPr lang="en-US" sz="1200" dirty="0">
                <a:solidFill>
                  <a:prstClr val="black"/>
                </a:solidFill>
              </a:rPr>
              <a:t>26</a:t>
            </a:r>
          </a:p>
          <a:p>
            <a:r>
              <a:rPr lang="en-US" sz="1200" dirty="0">
                <a:solidFill>
                  <a:prstClr val="black"/>
                </a:solidFill>
              </a:rPr>
              <a:t>31</a:t>
            </a:r>
          </a:p>
          <a:p>
            <a:r>
              <a:rPr lang="en-US" sz="1200" dirty="0">
                <a:solidFill>
                  <a:prstClr val="black"/>
                </a:solidFill>
              </a:rPr>
              <a:t>19</a:t>
            </a:r>
          </a:p>
          <a:p>
            <a:r>
              <a:rPr lang="en-US" sz="1200" dirty="0">
                <a:solidFill>
                  <a:prstClr val="black"/>
                </a:solidFill>
              </a:rPr>
              <a:t>23</a:t>
            </a:r>
          </a:p>
          <a:p>
            <a:r>
              <a:rPr lang="en-US" sz="1200" dirty="0">
                <a:solidFill>
                  <a:prstClr val="black"/>
                </a:solidFill>
              </a:rPr>
              <a:t>15</a:t>
            </a:r>
          </a:p>
          <a:p>
            <a:r>
              <a:rPr lang="en-US" sz="1200" dirty="0">
                <a:solidFill>
                  <a:prstClr val="black"/>
                </a:solidFill>
              </a:rPr>
              <a:t>22</a:t>
            </a:r>
          </a:p>
          <a:p>
            <a:r>
              <a:rPr lang="en-US" sz="1200" dirty="0">
                <a:solidFill>
                  <a:prstClr val="black"/>
                </a:solidFill>
              </a:rPr>
              <a:t>12</a:t>
            </a:r>
          </a:p>
          <a:p>
            <a:r>
              <a:rPr lang="en-US" sz="1200" dirty="0">
                <a:solidFill>
                  <a:prstClr val="black"/>
                </a:solidFill>
              </a:rPr>
              <a:t>24</a:t>
            </a:r>
          </a:p>
          <a:p>
            <a:r>
              <a:rPr lang="en-US" sz="1200" dirty="0">
                <a:solidFill>
                  <a:prstClr val="black"/>
                </a:solidFill>
              </a:rPr>
              <a:t>29</a:t>
            </a:r>
          </a:p>
          <a:p>
            <a:r>
              <a:rPr lang="en-US" sz="1200" dirty="0">
                <a:solidFill>
                  <a:prstClr val="black"/>
                </a:solidFill>
              </a:rPr>
              <a:t>20</a:t>
            </a:r>
          </a:p>
          <a:p>
            <a:r>
              <a:rPr lang="en-US" sz="1200" dirty="0">
                <a:solidFill>
                  <a:prstClr val="black"/>
                </a:solidFill>
              </a:rPr>
              <a:t>27</a:t>
            </a:r>
          </a:p>
          <a:p>
            <a:r>
              <a:rPr lang="en-US" sz="1200" dirty="0">
                <a:solidFill>
                  <a:prstClr val="black"/>
                </a:solidFill>
              </a:rPr>
              <a:t>21</a:t>
            </a:r>
          </a:p>
          <a:p>
            <a:r>
              <a:rPr lang="en-US" sz="1200" dirty="0">
                <a:solidFill>
                  <a:prstClr val="black"/>
                </a:solidFill>
              </a:rPr>
              <a:t>17</a:t>
            </a:r>
          </a:p>
          <a:p>
            <a:r>
              <a:rPr lang="en-US" sz="1200" dirty="0">
                <a:solidFill>
                  <a:prstClr val="black"/>
                </a:solidFill>
              </a:rPr>
              <a:t>24</a:t>
            </a:r>
          </a:p>
          <a:p>
            <a:r>
              <a:rPr lang="en-US" sz="1200" dirty="0">
                <a:solidFill>
                  <a:prstClr val="black"/>
                </a:solidFill>
              </a:rPr>
              <a:t>28</a:t>
            </a:r>
          </a:p>
        </p:txBody>
      </p:sp>
      <p:sp>
        <p:nvSpPr>
          <p:cNvPr id="23" name="Title 1"/>
          <p:cNvSpPr txBox="1">
            <a:spLocks/>
          </p:cNvSpPr>
          <p:nvPr/>
        </p:nvSpPr>
        <p:spPr>
          <a:xfrm>
            <a:off x="1981200" y="0"/>
            <a:ext cx="8229600" cy="1143000"/>
          </a:xfrm>
          <a:prstGeom prst="rect">
            <a:avLst/>
          </a:prstGeom>
        </p:spPr>
        <p:txBody>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r>
              <a:rPr lang="en-US" dirty="0"/>
              <a:t>Beer and Mosquitoes</a:t>
            </a:r>
          </a:p>
        </p:txBody>
      </p:sp>
      <p:sp>
        <p:nvSpPr>
          <p:cNvPr id="27" name="TextBox 26">
            <a:extLst>
              <a:ext uri="{FF2B5EF4-FFF2-40B4-BE49-F238E27FC236}">
                <a16:creationId xmlns:a16="http://schemas.microsoft.com/office/drawing/2014/main" id="{4FB1F380-50FD-4F79-BB01-A7D8F031BB0A}"/>
              </a:ext>
            </a:extLst>
          </p:cNvPr>
          <p:cNvSpPr txBox="1"/>
          <p:nvPr/>
        </p:nvSpPr>
        <p:spPr>
          <a:xfrm>
            <a:off x="5791200" y="1143001"/>
            <a:ext cx="4343400" cy="2400657"/>
          </a:xfrm>
          <a:prstGeom prst="rect">
            <a:avLst/>
          </a:prstGeom>
          <a:noFill/>
        </p:spPr>
        <p:txBody>
          <a:bodyPr wrap="square" rtlCol="0">
            <a:spAutoFit/>
          </a:bodyPr>
          <a:lstStyle/>
          <a:p>
            <a:r>
              <a:rPr lang="en-US" sz="3000" i="1" dirty="0">
                <a:solidFill>
                  <a:prstClr val="black"/>
                </a:solidFill>
                <a:latin typeface="Cambria" pitchFamily="18" charset="0"/>
              </a:rPr>
              <a:t>What kinds of results would we see, just by random chance, if there were no difference between beer and water?</a:t>
            </a:r>
          </a:p>
        </p:txBody>
      </p:sp>
      <p:sp>
        <p:nvSpPr>
          <p:cNvPr id="28" name="TextBox 27">
            <a:extLst>
              <a:ext uri="{FF2B5EF4-FFF2-40B4-BE49-F238E27FC236}">
                <a16:creationId xmlns:a16="http://schemas.microsoft.com/office/drawing/2014/main" id="{0294B495-AF49-4D4B-A0D4-E1B02E493D39}"/>
              </a:ext>
            </a:extLst>
          </p:cNvPr>
          <p:cNvSpPr txBox="1"/>
          <p:nvPr/>
        </p:nvSpPr>
        <p:spPr>
          <a:xfrm>
            <a:off x="5769085" y="3671846"/>
            <a:ext cx="4220497" cy="1200329"/>
          </a:xfrm>
          <a:prstGeom prst="rect">
            <a:avLst/>
          </a:prstGeom>
          <a:solidFill>
            <a:schemeClr val="accent2">
              <a:lumMod val="20000"/>
              <a:lumOff val="80000"/>
            </a:schemeClr>
          </a:solidFill>
        </p:spPr>
        <p:txBody>
          <a:bodyPr wrap="square" rtlCol="0">
            <a:spAutoFit/>
          </a:bodyPr>
          <a:lstStyle/>
          <a:p>
            <a:r>
              <a:rPr lang="en-US" sz="2400" dirty="0">
                <a:solidFill>
                  <a:prstClr val="black"/>
                </a:solidFill>
              </a:rPr>
              <a:t>Compute the beer mean minus water mean of this simulated sample.</a:t>
            </a:r>
          </a:p>
        </p:txBody>
      </p:sp>
      <p:sp>
        <p:nvSpPr>
          <p:cNvPr id="29" name="TextBox 28">
            <a:extLst>
              <a:ext uri="{FF2B5EF4-FFF2-40B4-BE49-F238E27FC236}">
                <a16:creationId xmlns:a16="http://schemas.microsoft.com/office/drawing/2014/main" id="{0B3BD39E-A87A-4193-B1E4-718D5A72A367}"/>
              </a:ext>
            </a:extLst>
          </p:cNvPr>
          <p:cNvSpPr txBox="1"/>
          <p:nvPr/>
        </p:nvSpPr>
        <p:spPr>
          <a:xfrm>
            <a:off x="5774005" y="5210558"/>
            <a:ext cx="4220497" cy="461665"/>
          </a:xfrm>
          <a:prstGeom prst="rect">
            <a:avLst/>
          </a:prstGeom>
          <a:solidFill>
            <a:schemeClr val="accent2">
              <a:lumMod val="20000"/>
              <a:lumOff val="80000"/>
            </a:schemeClr>
          </a:solidFill>
        </p:spPr>
        <p:txBody>
          <a:bodyPr wrap="square" rtlCol="0">
            <a:spAutoFit/>
          </a:bodyPr>
          <a:lstStyle/>
          <a:p>
            <a:r>
              <a:rPr lang="en-US" sz="2400" dirty="0">
                <a:solidFill>
                  <a:prstClr val="black"/>
                </a:solidFill>
              </a:rPr>
              <a:t>Do this thousands of times!</a:t>
            </a:r>
          </a:p>
        </p:txBody>
      </p:sp>
    </p:spTree>
    <p:custDataLst>
      <p:tags r:id="rId1"/>
    </p:custDataLst>
    <p:extLst>
      <p:ext uri="{BB962C8B-B14F-4D97-AF65-F5344CB8AC3E}">
        <p14:creationId xmlns:p14="http://schemas.microsoft.com/office/powerpoint/2010/main" val="26685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2.77778E-6 -3.31483E-6 L 0.14583 0.00116 " pathEditMode="relative" rAng="0" ptsTypes="AA">
                                      <p:cBhvr>
                                        <p:cTn id="15" dur="2000" fill="hold"/>
                                        <p:tgtEl>
                                          <p:spTgt spid="21"/>
                                        </p:tgtEl>
                                        <p:attrNameLst>
                                          <p:attrName>ppt_x</p:attrName>
                                          <p:attrName>ppt_y</p:attrName>
                                        </p:attrNameLst>
                                      </p:cBhvr>
                                      <p:rCtr x="7292" y="46"/>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8.33333E-7 -7.40741E-7 L -0.10642 0.00232 " pathEditMode="relative" rAng="0" ptsTypes="AA">
                                      <p:cBhvr>
                                        <p:cTn id="19" dur="2000" fill="hold"/>
                                        <p:tgtEl>
                                          <p:spTgt spid="22"/>
                                        </p:tgtEl>
                                        <p:attrNameLst>
                                          <p:attrName>ppt_x</p:attrName>
                                          <p:attrName>ppt_y</p:attrName>
                                        </p:attrNameLst>
                                      </p:cBhvr>
                                      <p:rCtr x="-5330" y="116"/>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4.44444E-6 3.7037E-7 L -0.13281 0.02847 " pathEditMode="relative" rAng="0" ptsTypes="AA">
                                      <p:cBhvr>
                                        <p:cTn id="23" dur="2000" fill="hold"/>
                                        <p:tgtEl>
                                          <p:spTgt spid="24"/>
                                        </p:tgtEl>
                                        <p:attrNameLst>
                                          <p:attrName>ppt_x</p:attrName>
                                          <p:attrName>ppt_y</p:attrName>
                                        </p:attrNameLst>
                                      </p:cBhvr>
                                      <p:rCtr x="-6649" y="1412"/>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2000"/>
                                        <p:tgtEl>
                                          <p:spTgt spid="13"/>
                                        </p:tgtEl>
                                      </p:cBhvr>
                                    </p:animEffect>
                                    <p:set>
                                      <p:cBhvr>
                                        <p:cTn id="28" dur="1" fill="hold">
                                          <p:stCondLst>
                                            <p:cond delay="1999"/>
                                          </p:stCondLst>
                                        </p:cTn>
                                        <p:tgtEl>
                                          <p:spTgt spid="13"/>
                                        </p:tgtEl>
                                        <p:attrNameLst>
                                          <p:attrName>style.visibility</p:attrName>
                                        </p:attrNameLst>
                                      </p:cBhvr>
                                      <p:to>
                                        <p:strVal val="hidden"/>
                                      </p:to>
                                    </p:set>
                                  </p:childTnLst>
                                </p:cTn>
                              </p:par>
                              <p:par>
                                <p:cTn id="29" presetID="22"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1000"/>
                                        <p:tgtEl>
                                          <p:spTgt spid="2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1000"/>
                                        <p:tgtEl>
                                          <p:spTgt spid="25"/>
                                        </p:tgtEl>
                                      </p:cBhvr>
                                    </p:animEffect>
                                  </p:childTnLst>
                                </p:cTn>
                              </p:par>
                              <p:par>
                                <p:cTn id="35" presetID="42" presetClass="path" presetSubtype="0" accel="50000" decel="50000" fill="hold" grpId="1" nodeType="withEffect">
                                  <p:stCondLst>
                                    <p:cond delay="0"/>
                                  </p:stCondLst>
                                  <p:childTnLst>
                                    <p:animMotion origin="layout" path="M -1.11111E-6 -2.49364E-6 L -0.07465 0.02845 " pathEditMode="relative" rAng="0" ptsTypes="AA">
                                      <p:cBhvr>
                                        <p:cTn id="36" dur="2000" fill="hold"/>
                                        <p:tgtEl>
                                          <p:spTgt spid="20"/>
                                        </p:tgtEl>
                                        <p:attrNameLst>
                                          <p:attrName>ppt_x</p:attrName>
                                          <p:attrName>ppt_y</p:attrName>
                                        </p:attrNameLst>
                                      </p:cBhvr>
                                      <p:rCtr x="-3733" y="1411"/>
                                    </p:animMotion>
                                  </p:childTnLst>
                                </p:cTn>
                              </p:par>
                              <p:par>
                                <p:cTn id="37" presetID="42" presetClass="path" presetSubtype="0" accel="50000" decel="50000" fill="hold" grpId="1" nodeType="withEffect">
                                  <p:stCondLst>
                                    <p:cond delay="0"/>
                                  </p:stCondLst>
                                  <p:childTnLst>
                                    <p:animMotion origin="layout" path="M -2.5E-6 2.44737E-6 L 0.08542 -0.00047 " pathEditMode="relative" rAng="0" ptsTypes="AA">
                                      <p:cBhvr>
                                        <p:cTn id="38" dur="1800" fill="hold"/>
                                        <p:tgtEl>
                                          <p:spTgt spid="25"/>
                                        </p:tgtEl>
                                        <p:attrNameLst>
                                          <p:attrName>ppt_x</p:attrName>
                                          <p:attrName>ppt_y</p:attrName>
                                        </p:attrNameLst>
                                      </p:cBhvr>
                                      <p:rCtr x="4271" y="-23"/>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P spid="20" grpId="1"/>
      <p:bldP spid="21" grpId="0"/>
      <p:bldP spid="22" grpId="0"/>
      <p:bldP spid="24" grpId="0"/>
      <p:bldP spid="25" grpId="0"/>
      <p:bldP spid="25" grpId="1"/>
      <p:bldP spid="28" grpId="0" animBg="1"/>
      <p:bldP spid="2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53FA54-5CAD-4087-BAAA-B7F9DF753B85}"/>
              </a:ext>
            </a:extLst>
          </p:cNvPr>
          <p:cNvSpPr txBox="1"/>
          <p:nvPr/>
        </p:nvSpPr>
        <p:spPr>
          <a:xfrm>
            <a:off x="2433588" y="721896"/>
            <a:ext cx="7368139" cy="4693593"/>
          </a:xfrm>
          <a:prstGeom prst="rect">
            <a:avLst/>
          </a:prstGeom>
          <a:noFill/>
        </p:spPr>
        <p:txBody>
          <a:bodyPr wrap="square" rtlCol="0">
            <a:spAutoFit/>
          </a:bodyPr>
          <a:lstStyle/>
          <a:p>
            <a:pPr algn="ctr"/>
            <a:r>
              <a:rPr lang="en-US" sz="5400" b="1" dirty="0"/>
              <a:t>We need technology!!</a:t>
            </a:r>
          </a:p>
          <a:p>
            <a:pPr algn="ctr"/>
            <a:endParaRPr lang="en-US" sz="4000" b="1" dirty="0"/>
          </a:p>
          <a:p>
            <a:pPr algn="ctr"/>
            <a:r>
              <a:rPr lang="en-US" sz="12500" b="1" dirty="0" err="1"/>
              <a:t>StatKey</a:t>
            </a:r>
            <a:r>
              <a:rPr lang="en-US" sz="12500" b="1" dirty="0"/>
              <a:t>!!</a:t>
            </a:r>
          </a:p>
          <a:p>
            <a:pPr algn="ctr"/>
            <a:endParaRPr lang="en-US" sz="4000" b="1" dirty="0"/>
          </a:p>
          <a:p>
            <a:pPr algn="ctr"/>
            <a:r>
              <a:rPr lang="en-US" sz="4000" b="1" dirty="0">
                <a:hlinkClick r:id="rId2"/>
              </a:rPr>
              <a:t>www.lock5stat.com/statkey</a:t>
            </a:r>
            <a:endParaRPr lang="en-US" sz="4000" b="1" dirty="0"/>
          </a:p>
        </p:txBody>
      </p:sp>
    </p:spTree>
    <p:extLst>
      <p:ext uri="{BB962C8B-B14F-4D97-AF65-F5344CB8AC3E}">
        <p14:creationId xmlns:p14="http://schemas.microsoft.com/office/powerpoint/2010/main" val="3191308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1120" y="265056"/>
            <a:ext cx="8786269" cy="5250244"/>
          </a:xfrm>
          <a:prstGeom prst="rect">
            <a:avLst/>
          </a:prstGeom>
        </p:spPr>
      </p:pic>
      <p:sp>
        <p:nvSpPr>
          <p:cNvPr id="3" name="Left Brace 2"/>
          <p:cNvSpPr/>
          <p:nvPr/>
        </p:nvSpPr>
        <p:spPr>
          <a:xfrm rot="16200000">
            <a:off x="5921151" y="2170982"/>
            <a:ext cx="368710" cy="6982704"/>
          </a:xfrm>
          <a:prstGeom prst="leftBrace">
            <a:avLst>
              <a:gd name="adj1" fmla="val 60333"/>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1951704" y="5840078"/>
            <a:ext cx="5477797" cy="707886"/>
          </a:xfrm>
          <a:prstGeom prst="rect">
            <a:avLst/>
          </a:prstGeom>
          <a:noFill/>
        </p:spPr>
        <p:txBody>
          <a:bodyPr wrap="square" rtlCol="0">
            <a:spAutoFit/>
          </a:bodyPr>
          <a:lstStyle/>
          <a:p>
            <a:r>
              <a:rPr lang="en-US" sz="2000" b="1" dirty="0">
                <a:solidFill>
                  <a:srgbClr val="C00000"/>
                </a:solidFill>
                <a:latin typeface="Cambria" panose="02040503050406030204" pitchFamily="18" charset="0"/>
              </a:rPr>
              <a:t>This is what we are likely to see just by random chance if beer/water doesn’t matter.</a:t>
            </a:r>
          </a:p>
        </p:txBody>
      </p:sp>
      <p:sp>
        <p:nvSpPr>
          <p:cNvPr id="5" name="Oval 4"/>
          <p:cNvSpPr/>
          <p:nvPr/>
        </p:nvSpPr>
        <p:spPr>
          <a:xfrm>
            <a:off x="9636746" y="4990556"/>
            <a:ext cx="685800" cy="532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8172672" y="5783477"/>
            <a:ext cx="2480803" cy="707886"/>
          </a:xfrm>
          <a:prstGeom prst="rect">
            <a:avLst/>
          </a:prstGeom>
          <a:noFill/>
        </p:spPr>
        <p:txBody>
          <a:bodyPr wrap="square" rtlCol="0">
            <a:spAutoFit/>
          </a:bodyPr>
          <a:lstStyle/>
          <a:p>
            <a:r>
              <a:rPr lang="en-US" sz="2000" b="1" dirty="0">
                <a:solidFill>
                  <a:srgbClr val="C00000"/>
                </a:solidFill>
                <a:latin typeface="Cambria" panose="02040503050406030204" pitchFamily="18" charset="0"/>
              </a:rPr>
              <a:t>This is what we saw in the experiment.</a:t>
            </a:r>
          </a:p>
        </p:txBody>
      </p:sp>
      <p:sp>
        <p:nvSpPr>
          <p:cNvPr id="7" name="Oval 6"/>
          <p:cNvSpPr/>
          <p:nvPr/>
        </p:nvSpPr>
        <p:spPr>
          <a:xfrm>
            <a:off x="9753617" y="2590557"/>
            <a:ext cx="8382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8" name="TextBox 7"/>
          <p:cNvSpPr txBox="1"/>
          <p:nvPr/>
        </p:nvSpPr>
        <p:spPr>
          <a:xfrm>
            <a:off x="8904523" y="2262797"/>
            <a:ext cx="1371600" cy="461665"/>
          </a:xfrm>
          <a:prstGeom prst="rect">
            <a:avLst/>
          </a:prstGeom>
          <a:noFill/>
        </p:spPr>
        <p:txBody>
          <a:bodyPr wrap="square" rtlCol="0">
            <a:spAutoFit/>
          </a:bodyPr>
          <a:lstStyle/>
          <a:p>
            <a:r>
              <a:rPr lang="en-US" sz="2400" dirty="0">
                <a:solidFill>
                  <a:srgbClr val="C00000"/>
                </a:solidFill>
              </a:rPr>
              <a:t>P-value</a:t>
            </a:r>
          </a:p>
        </p:txBody>
      </p:sp>
      <p:cxnSp>
        <p:nvCxnSpPr>
          <p:cNvPr id="10" name="Straight Arrow Connector 9"/>
          <p:cNvCxnSpPr/>
          <p:nvPr/>
        </p:nvCxnSpPr>
        <p:spPr>
          <a:xfrm flipV="1">
            <a:off x="9636746" y="5523087"/>
            <a:ext cx="203940" cy="3236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0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381000"/>
            <a:ext cx="8153400" cy="1219200"/>
          </a:xfrm>
          <a:prstGeom prst="rect">
            <a:avLst/>
          </a:prstGeom>
        </p:spPr>
        <p:txBody>
          <a:bodyPr/>
          <a:lstStyle/>
          <a:p>
            <a:pPr lvl="0" algn="ctr">
              <a:spcBef>
                <a:spcPct val="0"/>
              </a:spcBef>
              <a:defRPr/>
            </a:pPr>
            <a:r>
              <a:rPr lang="en-US" sz="4000" b="1" dirty="0">
                <a:solidFill>
                  <a:srgbClr val="C00000"/>
                </a:solidFill>
                <a:latin typeface="Cambria" pitchFamily="18" charset="0"/>
              </a:rPr>
              <a:t>Beer and Mosquitoes</a:t>
            </a:r>
          </a:p>
          <a:p>
            <a:pPr lvl="0" algn="ctr">
              <a:spcBef>
                <a:spcPct val="0"/>
              </a:spcBef>
              <a:defRPr/>
            </a:pPr>
            <a:r>
              <a:rPr lang="en-US" sz="4000" b="1" dirty="0">
                <a:solidFill>
                  <a:srgbClr val="C00000"/>
                </a:solidFill>
                <a:latin typeface="Cambria" pitchFamily="18" charset="0"/>
              </a:rPr>
              <a:t>The Conclusion!</a:t>
            </a:r>
            <a:endParaRPr lang="en-US" sz="3600" b="1" dirty="0">
              <a:solidFill>
                <a:srgbClr val="C00000"/>
              </a:solidFill>
              <a:latin typeface="Cambria" pitchFamily="18" charset="0"/>
            </a:endParaRPr>
          </a:p>
        </p:txBody>
      </p:sp>
      <p:sp>
        <p:nvSpPr>
          <p:cNvPr id="14" name="TextBox 13"/>
          <p:cNvSpPr txBox="1"/>
          <p:nvPr/>
        </p:nvSpPr>
        <p:spPr>
          <a:xfrm>
            <a:off x="2133600" y="1828801"/>
            <a:ext cx="7848600" cy="1384995"/>
          </a:xfrm>
          <a:prstGeom prst="rect">
            <a:avLst/>
          </a:prstGeom>
          <a:noFill/>
        </p:spPr>
        <p:txBody>
          <a:bodyPr wrap="square" rtlCol="0">
            <a:spAutoFit/>
          </a:bodyPr>
          <a:lstStyle/>
          <a:p>
            <a:r>
              <a:rPr lang="en-US" sz="2800" dirty="0"/>
              <a:t>The results seen in the experiment are very unlikely to happen just by random chance (less than 1 out of 1000!)</a:t>
            </a:r>
          </a:p>
        </p:txBody>
      </p:sp>
      <p:sp>
        <p:nvSpPr>
          <p:cNvPr id="15" name="TextBox 14"/>
          <p:cNvSpPr txBox="1"/>
          <p:nvPr/>
        </p:nvSpPr>
        <p:spPr>
          <a:xfrm>
            <a:off x="2819400" y="3581400"/>
            <a:ext cx="6400800" cy="1569660"/>
          </a:xfrm>
          <a:prstGeom prst="rect">
            <a:avLst/>
          </a:prstGeom>
          <a:noFill/>
        </p:spPr>
        <p:txBody>
          <a:bodyPr wrap="square" rtlCol="0">
            <a:spAutoFit/>
          </a:bodyPr>
          <a:lstStyle/>
          <a:p>
            <a:pPr algn="ctr"/>
            <a:r>
              <a:rPr lang="en-US" sz="3200" dirty="0"/>
              <a:t>We have strong evidence that drinking beer does attract mosquitoes!</a:t>
            </a:r>
          </a:p>
        </p:txBody>
      </p:sp>
      <p:sp>
        <p:nvSpPr>
          <p:cNvPr id="16" name="Rectangle 15"/>
          <p:cNvSpPr/>
          <p:nvPr/>
        </p:nvSpPr>
        <p:spPr>
          <a:xfrm>
            <a:off x="2819400" y="3581400"/>
            <a:ext cx="6324600" cy="1600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07650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u="sng" dirty="0"/>
              <a:t>What about the traditional approach?</a:t>
            </a:r>
          </a:p>
        </p:txBody>
      </p:sp>
      <p:sp>
        <p:nvSpPr>
          <p:cNvPr id="5" name="TextBox 4"/>
          <p:cNvSpPr txBox="1"/>
          <p:nvPr/>
        </p:nvSpPr>
        <p:spPr>
          <a:xfrm>
            <a:off x="1837510" y="1672048"/>
            <a:ext cx="8373291" cy="2339102"/>
          </a:xfrm>
          <a:prstGeom prst="rect">
            <a:avLst/>
          </a:prstGeom>
          <a:noFill/>
        </p:spPr>
        <p:txBody>
          <a:bodyPr wrap="square" rtlCol="0">
            <a:spAutoFit/>
          </a:bodyPr>
          <a:lstStyle/>
          <a:p>
            <a:r>
              <a:rPr lang="en-US" sz="2800" dirty="0"/>
              <a:t>“Students’ approach to p-values … was procedural … and [they] did not attach much meaning to p-values”</a:t>
            </a:r>
          </a:p>
          <a:p>
            <a:endParaRPr lang="en-US" dirty="0"/>
          </a:p>
          <a:p>
            <a:r>
              <a:rPr lang="en-US" dirty="0"/>
              <a:t>-- </a:t>
            </a:r>
            <a:r>
              <a:rPr lang="en-US" dirty="0" err="1"/>
              <a:t>Aquilonius</a:t>
            </a:r>
            <a:r>
              <a:rPr lang="en-US" dirty="0"/>
              <a:t> and Brenner, “Students’ Reasoning about P-Values”, SERJ, November 2015</a:t>
            </a:r>
          </a:p>
          <a:p>
            <a:endParaRPr lang="en-US" dirty="0"/>
          </a:p>
          <a:p>
            <a:endParaRPr lang="en-US" dirty="0"/>
          </a:p>
          <a:p>
            <a:endParaRPr lang="en-US" dirty="0"/>
          </a:p>
        </p:txBody>
      </p:sp>
    </p:spTree>
    <p:extLst>
      <p:ext uri="{BB962C8B-B14F-4D97-AF65-F5344CB8AC3E}">
        <p14:creationId xmlns:p14="http://schemas.microsoft.com/office/powerpoint/2010/main" val="4029670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57400" y="38088"/>
            <a:ext cx="8153400" cy="914400"/>
          </a:xfrm>
          <a:prstGeom prst="rect">
            <a:avLst/>
          </a:prstGeom>
        </p:spPr>
        <p:txBody>
          <a:bodyPr/>
          <a:lstStyle/>
          <a:p>
            <a:pPr lvl="0" algn="ctr">
              <a:spcBef>
                <a:spcPct val="0"/>
              </a:spcBef>
              <a:defRPr/>
            </a:pPr>
            <a:r>
              <a:rPr lang="en-US" sz="3600" b="1" u="sng" dirty="0">
                <a:solidFill>
                  <a:srgbClr val="C00000"/>
                </a:solidFill>
                <a:latin typeface="Cambria" pitchFamily="18" charset="0"/>
              </a:rPr>
              <a:t>Another Look at Beer/Mosquitoes</a:t>
            </a:r>
          </a:p>
        </p:txBody>
      </p:sp>
      <p:pic>
        <p:nvPicPr>
          <p:cNvPr id="7" name="Picture 4"/>
          <p:cNvPicPr>
            <a:picLocks noChangeAspect="1" noChangeArrowheads="1"/>
          </p:cNvPicPr>
          <p:nvPr/>
        </p:nvPicPr>
        <p:blipFill>
          <a:blip r:embed="rId4" cstate="print"/>
          <a:srcRect/>
          <a:stretch>
            <a:fillRect/>
          </a:stretch>
        </p:blipFill>
        <p:spPr bwMode="auto">
          <a:xfrm>
            <a:off x="5562600" y="1389850"/>
            <a:ext cx="4495800" cy="5239550"/>
          </a:xfrm>
          <a:prstGeom prst="rect">
            <a:avLst/>
          </a:prstGeom>
          <a:noFill/>
          <a:ln w="9525">
            <a:noFill/>
            <a:miter lim="800000"/>
            <a:headEnd/>
            <a:tailEnd/>
          </a:ln>
        </p:spPr>
      </p:pic>
      <p:sp>
        <p:nvSpPr>
          <p:cNvPr id="8" name="5-Point Star 7"/>
          <p:cNvSpPr/>
          <p:nvPr/>
        </p:nvSpPr>
        <p:spPr>
          <a:xfrm>
            <a:off x="9537879" y="3797121"/>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5000" y="1066800"/>
            <a:ext cx="2286000" cy="369332"/>
          </a:xfrm>
          <a:prstGeom prst="rect">
            <a:avLst/>
          </a:prstGeom>
          <a:noFill/>
        </p:spPr>
        <p:txBody>
          <a:bodyPr wrap="square" rtlCol="0">
            <a:spAutoFit/>
          </a:bodyPr>
          <a:lstStyle/>
          <a:p>
            <a:r>
              <a:rPr lang="en-US" dirty="0">
                <a:solidFill>
                  <a:srgbClr val="C00000"/>
                </a:solidFill>
              </a:rPr>
              <a:t>2. Which formula?</a:t>
            </a:r>
          </a:p>
        </p:txBody>
      </p:sp>
      <p:sp>
        <p:nvSpPr>
          <p:cNvPr id="11" name="TextBox 10"/>
          <p:cNvSpPr txBox="1"/>
          <p:nvPr/>
        </p:nvSpPr>
        <p:spPr>
          <a:xfrm>
            <a:off x="1981200" y="3087470"/>
            <a:ext cx="2971800" cy="646331"/>
          </a:xfrm>
          <a:prstGeom prst="rect">
            <a:avLst/>
          </a:prstGeom>
          <a:noFill/>
        </p:spPr>
        <p:txBody>
          <a:bodyPr wrap="square" rtlCol="0">
            <a:spAutoFit/>
          </a:bodyPr>
          <a:lstStyle/>
          <a:p>
            <a:r>
              <a:rPr lang="en-US" dirty="0">
                <a:solidFill>
                  <a:srgbClr val="C00000"/>
                </a:solidFill>
              </a:rPr>
              <a:t>3. Calculate numbers and plug into formula</a:t>
            </a:r>
          </a:p>
        </p:txBody>
      </p:sp>
      <p:sp>
        <p:nvSpPr>
          <p:cNvPr id="12" name="TextBox 11"/>
          <p:cNvSpPr txBox="1"/>
          <p:nvPr/>
        </p:nvSpPr>
        <p:spPr>
          <a:xfrm>
            <a:off x="1905000" y="5117068"/>
            <a:ext cx="3733800" cy="369332"/>
          </a:xfrm>
          <a:prstGeom prst="rect">
            <a:avLst/>
          </a:prstGeom>
          <a:noFill/>
        </p:spPr>
        <p:txBody>
          <a:bodyPr wrap="square" rtlCol="0">
            <a:spAutoFit/>
          </a:bodyPr>
          <a:lstStyle/>
          <a:p>
            <a:r>
              <a:rPr lang="en-US" dirty="0">
                <a:solidFill>
                  <a:srgbClr val="C00000"/>
                </a:solidFill>
              </a:rPr>
              <a:t>4. Chug with calculator</a:t>
            </a:r>
          </a:p>
        </p:txBody>
      </p:sp>
      <p:sp>
        <p:nvSpPr>
          <p:cNvPr id="13" name="TextBox 12"/>
          <p:cNvSpPr txBox="1"/>
          <p:nvPr/>
        </p:nvSpPr>
        <p:spPr>
          <a:xfrm>
            <a:off x="3914760" y="1066800"/>
            <a:ext cx="4191000" cy="369332"/>
          </a:xfrm>
          <a:prstGeom prst="rect">
            <a:avLst/>
          </a:prstGeom>
          <a:noFill/>
        </p:spPr>
        <p:txBody>
          <a:bodyPr wrap="square" rtlCol="0">
            <a:spAutoFit/>
          </a:bodyPr>
          <a:lstStyle/>
          <a:p>
            <a:r>
              <a:rPr lang="en-US" dirty="0">
                <a:solidFill>
                  <a:srgbClr val="C00000"/>
                </a:solidFill>
              </a:rPr>
              <a:t>5. Which theoretical distribution?</a:t>
            </a:r>
          </a:p>
        </p:txBody>
      </p:sp>
      <p:sp>
        <p:nvSpPr>
          <p:cNvPr id="14" name="TextBox 13"/>
          <p:cNvSpPr txBox="1"/>
          <p:nvPr/>
        </p:nvSpPr>
        <p:spPr>
          <a:xfrm>
            <a:off x="3900472" y="1600200"/>
            <a:ext cx="990600" cy="369332"/>
          </a:xfrm>
          <a:prstGeom prst="rect">
            <a:avLst/>
          </a:prstGeom>
          <a:noFill/>
        </p:spPr>
        <p:txBody>
          <a:bodyPr wrap="square" rtlCol="0">
            <a:spAutoFit/>
          </a:bodyPr>
          <a:lstStyle/>
          <a:p>
            <a:r>
              <a:rPr lang="en-US" dirty="0">
                <a:solidFill>
                  <a:srgbClr val="C00000"/>
                </a:solidFill>
              </a:rPr>
              <a:t>6. </a:t>
            </a:r>
            <a:r>
              <a:rPr lang="en-US" dirty="0" err="1">
                <a:solidFill>
                  <a:srgbClr val="C00000"/>
                </a:solidFill>
              </a:rPr>
              <a:t>df</a:t>
            </a:r>
            <a:r>
              <a:rPr lang="en-US" dirty="0">
                <a:solidFill>
                  <a:srgbClr val="C00000"/>
                </a:solidFill>
              </a:rPr>
              <a:t>?</a:t>
            </a:r>
          </a:p>
        </p:txBody>
      </p:sp>
      <p:sp>
        <p:nvSpPr>
          <p:cNvPr id="15" name="TextBox 14"/>
          <p:cNvSpPr txBox="1"/>
          <p:nvPr/>
        </p:nvSpPr>
        <p:spPr>
          <a:xfrm>
            <a:off x="3929048" y="2124080"/>
            <a:ext cx="1557352" cy="369332"/>
          </a:xfrm>
          <a:prstGeom prst="rect">
            <a:avLst/>
          </a:prstGeom>
          <a:noFill/>
        </p:spPr>
        <p:txBody>
          <a:bodyPr wrap="square" rtlCol="0">
            <a:spAutoFit/>
          </a:bodyPr>
          <a:lstStyle/>
          <a:p>
            <a:r>
              <a:rPr lang="en-US" dirty="0">
                <a:solidFill>
                  <a:srgbClr val="C00000"/>
                </a:solidFill>
              </a:rPr>
              <a:t>7. Find p-value</a:t>
            </a:r>
          </a:p>
        </p:txBody>
      </p:sp>
      <p:sp>
        <p:nvSpPr>
          <p:cNvPr id="16" name="Right Arrow 15"/>
          <p:cNvSpPr/>
          <p:nvPr/>
        </p:nvSpPr>
        <p:spPr>
          <a:xfrm>
            <a:off x="5486400" y="3772437"/>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81200" y="6074190"/>
            <a:ext cx="3276600" cy="369332"/>
          </a:xfrm>
          <a:prstGeom prst="rect">
            <a:avLst/>
          </a:prstGeom>
          <a:solidFill>
            <a:srgbClr val="FFFF99"/>
          </a:solidFill>
          <a:ln>
            <a:solidFill>
              <a:srgbClr val="7030A0"/>
            </a:solidFill>
          </a:ln>
        </p:spPr>
        <p:txBody>
          <a:bodyPr wrap="square" rtlCol="0">
            <a:spAutoFit/>
          </a:bodyPr>
          <a:lstStyle/>
          <a:p>
            <a:r>
              <a:rPr lang="en-US" b="1" dirty="0">
                <a:solidFill>
                  <a:schemeClr val="tx2">
                    <a:lumMod val="75000"/>
                  </a:schemeClr>
                </a:solidFill>
              </a:rPr>
              <a:t>0.0005 &lt; p-value &lt; 0.001</a:t>
            </a:r>
          </a:p>
        </p:txBody>
      </p:sp>
      <p:sp>
        <p:nvSpPr>
          <p:cNvPr id="21" name="TextBox 20"/>
          <p:cNvSpPr txBox="1"/>
          <p:nvPr/>
        </p:nvSpPr>
        <p:spPr>
          <a:xfrm>
            <a:off x="1900232" y="690544"/>
            <a:ext cx="2286000" cy="369332"/>
          </a:xfrm>
          <a:prstGeom prst="rect">
            <a:avLst/>
          </a:prstGeom>
          <a:noFill/>
        </p:spPr>
        <p:txBody>
          <a:bodyPr wrap="square" rtlCol="0">
            <a:spAutoFit/>
          </a:bodyPr>
          <a:lstStyle/>
          <a:p>
            <a:r>
              <a:rPr lang="en-US" dirty="0">
                <a:solidFill>
                  <a:srgbClr val="C00000"/>
                </a:solidFill>
              </a:rPr>
              <a:t>1. Check conditions</a:t>
            </a:r>
          </a:p>
        </p:txBody>
      </p:sp>
      <mc:AlternateContent xmlns:mc="http://schemas.openxmlformats.org/markup-compatibility/2006" xmlns:a14="http://schemas.microsoft.com/office/drawing/2010/main">
        <mc:Choice Requires="a14">
          <p:sp>
            <p:nvSpPr>
              <p:cNvPr id="22" name="Rectangle 21"/>
              <p:cNvSpPr/>
              <p:nvPr/>
            </p:nvSpPr>
            <p:spPr>
              <a:xfrm>
                <a:off x="1761798" y="1486224"/>
                <a:ext cx="2152962" cy="15734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a:rPr>
                        <m:t>𝑡</m:t>
                      </m:r>
                      <m:r>
                        <a:rPr lang="en-US" sz="2400" i="1">
                          <a:solidFill>
                            <a:srgbClr val="000000"/>
                          </a:solidFill>
                          <a:latin typeface="Cambria Math"/>
                        </a:rPr>
                        <m:t>=</m:t>
                      </m:r>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a:rPr>
                                    <m:t>𝑥</m:t>
                                  </m:r>
                                </m:e>
                              </m:acc>
                            </m:e>
                            <m:sub>
                              <m:r>
                                <a:rPr lang="en-US" sz="2400" i="1">
                                  <a:solidFill>
                                    <a:srgbClr val="000000"/>
                                  </a:solidFill>
                                  <a:latin typeface="Cambria Math"/>
                                </a:rPr>
                                <m:t>𝐵</m:t>
                              </m:r>
                            </m:sub>
                          </m:sSub>
                          <m:r>
                            <a:rPr lang="en-US" sz="2400" i="1">
                              <a:solidFill>
                                <a:srgbClr val="000000"/>
                              </a:solidFill>
                              <a:latin typeface="Cambria Math"/>
                            </a:rPr>
                            <m:t>−</m:t>
                          </m:r>
                          <m:sSub>
                            <m:sSubPr>
                              <m:ctrlPr>
                                <a:rPr lang="en-US" sz="2400" i="1">
                                  <a:solidFill>
                                    <a:srgbClr val="000000"/>
                                  </a:solidFill>
                                  <a:latin typeface="Cambria Math" panose="02040503050406030204" pitchFamily="18" charset="0"/>
                                </a:rPr>
                              </m:ctrlPr>
                            </m:sSubPr>
                            <m:e>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a:rPr>
                                    <m:t>𝑥</m:t>
                                  </m:r>
                                </m:e>
                              </m:acc>
                            </m:e>
                            <m:sub>
                              <m:r>
                                <a:rPr lang="en-US" sz="2400" i="1">
                                  <a:solidFill>
                                    <a:srgbClr val="000000"/>
                                  </a:solidFill>
                                  <a:latin typeface="Cambria Math"/>
                                </a:rPr>
                                <m:t>𝑊</m:t>
                              </m:r>
                            </m:sub>
                          </m:sSub>
                        </m:num>
                        <m:den>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a:rPr>
                                        <m:t>𝑠</m:t>
                                      </m:r>
                                    </m:e>
                                    <m:sub>
                                      <m:r>
                                        <a:rPr lang="en-US" sz="2400" i="1">
                                          <a:solidFill>
                                            <a:srgbClr val="000000"/>
                                          </a:solidFill>
                                          <a:latin typeface="Cambria Math"/>
                                        </a:rPr>
                                        <m:t>𝐵</m:t>
                                      </m:r>
                                    </m:sub>
                                    <m:sup>
                                      <m:r>
                                        <a:rPr lang="en-US" sz="2400" i="1">
                                          <a:solidFill>
                                            <a:srgbClr val="000000"/>
                                          </a:solidFill>
                                          <a:latin typeface="Cambria Math"/>
                                        </a:rPr>
                                        <m:t>2</m:t>
                                      </m:r>
                                    </m:sup>
                                  </m:sSubSup>
                                </m:num>
                                <m:den>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a:rPr>
                                        <m:t>𝑛</m:t>
                                      </m:r>
                                    </m:e>
                                    <m:sub>
                                      <m:r>
                                        <a:rPr lang="en-US" sz="2400" i="1">
                                          <a:solidFill>
                                            <a:srgbClr val="000000"/>
                                          </a:solidFill>
                                          <a:latin typeface="Cambria Math"/>
                                        </a:rPr>
                                        <m:t>𝐵</m:t>
                                      </m:r>
                                    </m:sub>
                                  </m:sSub>
                                </m:den>
                              </m:f>
                              <m:r>
                                <a:rPr lang="en-US" sz="2400" i="1">
                                  <a:solidFill>
                                    <a:srgbClr val="000000"/>
                                  </a:solidFill>
                                  <a:latin typeface="Cambria Math"/>
                                </a:rPr>
                                <m:t>+</m:t>
                              </m:r>
                              <m:f>
                                <m:fPr>
                                  <m:ctrlPr>
                                    <a:rPr lang="en-US" sz="2400" i="1">
                                      <a:solidFill>
                                        <a:srgbClr val="000000"/>
                                      </a:solidFill>
                                      <a:latin typeface="Cambria Math" panose="02040503050406030204" pitchFamily="18" charset="0"/>
                                    </a:rPr>
                                  </m:ctrlPr>
                                </m:fPr>
                                <m:num>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a:rPr>
                                        <m:t>𝑠</m:t>
                                      </m:r>
                                    </m:e>
                                    <m:sub>
                                      <m:r>
                                        <a:rPr lang="en-US" sz="2400" i="1">
                                          <a:solidFill>
                                            <a:srgbClr val="000000"/>
                                          </a:solidFill>
                                          <a:latin typeface="Cambria Math"/>
                                        </a:rPr>
                                        <m:t>𝑊</m:t>
                                      </m:r>
                                    </m:sub>
                                    <m:sup>
                                      <m:r>
                                        <a:rPr lang="en-US" sz="2400" i="1">
                                          <a:solidFill>
                                            <a:srgbClr val="000000"/>
                                          </a:solidFill>
                                          <a:latin typeface="Cambria Math"/>
                                        </a:rPr>
                                        <m:t>2</m:t>
                                      </m:r>
                                    </m:sup>
                                  </m:sSubSup>
                                </m:num>
                                <m:den>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a:rPr>
                                        <m:t>𝑛</m:t>
                                      </m:r>
                                    </m:e>
                                    <m:sub>
                                      <m:r>
                                        <a:rPr lang="en-US" sz="2400" i="1">
                                          <a:solidFill>
                                            <a:srgbClr val="000000"/>
                                          </a:solidFill>
                                          <a:latin typeface="Cambria Math"/>
                                        </a:rPr>
                                        <m:t>𝑊</m:t>
                                      </m:r>
                                    </m:sub>
                                  </m:sSub>
                                </m:den>
                              </m:f>
                            </m:e>
                          </m:rad>
                        </m:den>
                      </m:f>
                    </m:oMath>
                  </m:oMathPara>
                </a14:m>
                <a:endParaRPr lang="en-US" sz="2400" dirty="0"/>
              </a:p>
            </p:txBody>
          </p:sp>
        </mc:Choice>
        <mc:Fallback xmlns="">
          <p:sp>
            <p:nvSpPr>
              <p:cNvPr id="22" name="Rectangle 21"/>
              <p:cNvSpPr>
                <a:spLocks noRot="1" noChangeAspect="1" noMove="1" noResize="1" noEditPoints="1" noAdjustHandles="1" noChangeArrowheads="1" noChangeShapeType="1" noTextEdit="1"/>
              </p:cNvSpPr>
              <p:nvPr/>
            </p:nvSpPr>
            <p:spPr>
              <a:xfrm>
                <a:off x="1761798" y="1486224"/>
                <a:ext cx="2152962" cy="157344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900232" y="3820732"/>
                <a:ext cx="2807492" cy="124553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400" i="1">
                          <a:solidFill>
                            <a:srgbClr val="000000"/>
                          </a:solidFill>
                          <a:latin typeface="Cambria Math"/>
                        </a:rPr>
                        <m:t>𝑡</m:t>
                      </m:r>
                      <m:r>
                        <a:rPr lang="en-US" sz="2400" i="1">
                          <a:solidFill>
                            <a:srgbClr val="000000"/>
                          </a:solidFill>
                          <a:latin typeface="Cambria Math"/>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a:rPr>
                            <m:t>23.6−19.22</m:t>
                          </m:r>
                        </m:num>
                        <m:den>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a:rPr>
                                        <m:t>4.1</m:t>
                                      </m:r>
                                    </m:e>
                                    <m:sup>
                                      <m:r>
                                        <a:rPr lang="en-US" sz="2400" i="1">
                                          <a:solidFill>
                                            <a:srgbClr val="000000"/>
                                          </a:solidFill>
                                          <a:latin typeface="Cambria Math"/>
                                        </a:rPr>
                                        <m:t>2</m:t>
                                      </m:r>
                                    </m:sup>
                                  </m:sSup>
                                </m:num>
                                <m:den>
                                  <m:r>
                                    <a:rPr lang="en-US" sz="2400" i="1">
                                      <a:solidFill>
                                        <a:srgbClr val="000000"/>
                                      </a:solidFill>
                                      <a:latin typeface="Cambria Math"/>
                                    </a:rPr>
                                    <m:t>25</m:t>
                                  </m:r>
                                </m:den>
                              </m:f>
                              <m:r>
                                <a:rPr lang="en-US" sz="2400" i="1">
                                  <a:solidFill>
                                    <a:srgbClr val="000000"/>
                                  </a:solidFill>
                                  <a:latin typeface="Cambria Math"/>
                                </a:rPr>
                                <m:t>+</m:t>
                              </m:r>
                              <m:f>
                                <m:fPr>
                                  <m:ctrlPr>
                                    <a:rPr lang="en-US" sz="2400" i="1">
                                      <a:solidFill>
                                        <a:srgbClr val="000000"/>
                                      </a:solidFill>
                                      <a:latin typeface="Cambria Math" panose="02040503050406030204" pitchFamily="18" charset="0"/>
                                    </a:rPr>
                                  </m:ctrlPr>
                                </m:fPr>
                                <m:num>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a:rPr>
                                        <m:t>3.7</m:t>
                                      </m:r>
                                    </m:e>
                                    <m:sub/>
                                    <m:sup>
                                      <m:r>
                                        <a:rPr lang="en-US" sz="2400" i="1">
                                          <a:solidFill>
                                            <a:srgbClr val="000000"/>
                                          </a:solidFill>
                                          <a:latin typeface="Cambria Math"/>
                                        </a:rPr>
                                        <m:t>2</m:t>
                                      </m:r>
                                    </m:sup>
                                  </m:sSubSup>
                                </m:num>
                                <m:den>
                                  <m:r>
                                    <a:rPr lang="en-US" sz="2400" i="1">
                                      <a:solidFill>
                                        <a:srgbClr val="000000"/>
                                      </a:solidFill>
                                      <a:latin typeface="Cambria Math"/>
                                    </a:rPr>
                                    <m:t>18</m:t>
                                  </m:r>
                                </m:den>
                              </m:f>
                            </m:e>
                          </m:rad>
                        </m:den>
                      </m:f>
                    </m:oMath>
                  </m:oMathPara>
                </a14:m>
                <a:endParaRPr lang="en-US" sz="2400" dirty="0">
                  <a:solidFill>
                    <a:srgbClr val="000000"/>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1900232" y="3820732"/>
                <a:ext cx="2807492" cy="124553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857987" y="5472346"/>
                <a:ext cx="185785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a:rPr>
                        <m:t>𝑡</m:t>
                      </m:r>
                      <m:r>
                        <a:rPr lang="en-US" sz="2400" i="1">
                          <a:solidFill>
                            <a:srgbClr val="000000"/>
                          </a:solidFill>
                          <a:latin typeface="Cambria Math"/>
                        </a:rPr>
                        <m:t>=3.68</m:t>
                      </m:r>
                    </m:oMath>
                  </m:oMathPara>
                </a14:m>
                <a:endParaRPr lang="en-US" sz="2400" dirty="0">
                  <a:solidFill>
                    <a:srgbClr val="000000"/>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1857987" y="5472346"/>
                <a:ext cx="1857850" cy="461665"/>
              </a:xfrm>
              <a:prstGeom prst="rect">
                <a:avLst/>
              </a:prstGeom>
              <a:blipFill>
                <a:blip r:embed="rId7"/>
                <a:stretch>
                  <a:fillRect/>
                </a:stretch>
              </a:blipFill>
            </p:spPr>
            <p:txBody>
              <a:bodyPr/>
              <a:lstStyle/>
              <a:p>
                <a:r>
                  <a:rPr lang="en-US">
                    <a:noFill/>
                  </a:rPr>
                  <a:t> </a:t>
                </a:r>
              </a:p>
            </p:txBody>
          </p:sp>
        </mc:Fallback>
      </mc:AlternateContent>
      <p:sp>
        <p:nvSpPr>
          <p:cNvPr id="25" name="Rectangle 24"/>
          <p:cNvSpPr/>
          <p:nvPr/>
        </p:nvSpPr>
        <p:spPr bwMode="auto">
          <a:xfrm>
            <a:off x="5753638" y="3733262"/>
            <a:ext cx="4206025" cy="461665"/>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2400">
              <a:solidFill>
                <a:srgbClr val="FFFF66"/>
              </a:solidFill>
              <a:latin typeface="Times New Roman" pitchFamily="18" charset="0"/>
            </a:endParaRPr>
          </a:p>
        </p:txBody>
      </p:sp>
      <p:cxnSp>
        <p:nvCxnSpPr>
          <p:cNvPr id="26" name="Straight Arrow Connector 25"/>
          <p:cNvCxnSpPr/>
          <p:nvPr/>
        </p:nvCxnSpPr>
        <p:spPr bwMode="auto">
          <a:xfrm flipV="1">
            <a:off x="9602191" y="1969532"/>
            <a:ext cx="11888" cy="1764268"/>
          </a:xfrm>
          <a:prstGeom prst="straightConnector1">
            <a:avLst/>
          </a:prstGeom>
          <a:solidFill>
            <a:schemeClr val="tx1"/>
          </a:solidFill>
          <a:ln w="28575" cap="flat" cmpd="sng" algn="ctr">
            <a:solidFill>
              <a:srgbClr val="C00000"/>
            </a:solidFill>
            <a:prstDash val="solid"/>
            <a:round/>
            <a:headEnd type="none" w="med" len="med"/>
            <a:tailEnd type="arrow"/>
          </a:ln>
          <a:effectLst/>
        </p:spPr>
      </p:cxnSp>
      <p:sp>
        <p:nvSpPr>
          <p:cNvPr id="27" name="Oval 26"/>
          <p:cNvSpPr/>
          <p:nvPr/>
        </p:nvSpPr>
        <p:spPr bwMode="auto">
          <a:xfrm>
            <a:off x="9144000" y="1600200"/>
            <a:ext cx="914400" cy="649188"/>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endParaRPr lang="en-US" sz="2400">
              <a:solidFill>
                <a:srgbClr val="FFFF66"/>
              </a:solidFill>
              <a:latin typeface="Times New Roman" pitchFamily="18" charset="0"/>
            </a:endParaRPr>
          </a:p>
        </p:txBody>
      </p:sp>
      <p:sp>
        <p:nvSpPr>
          <p:cNvPr id="28" name="TextBox 27"/>
          <p:cNvSpPr txBox="1"/>
          <p:nvPr/>
        </p:nvSpPr>
        <p:spPr>
          <a:xfrm>
            <a:off x="3940853" y="2529902"/>
            <a:ext cx="1557352" cy="646331"/>
          </a:xfrm>
          <a:prstGeom prst="rect">
            <a:avLst/>
          </a:prstGeom>
          <a:noFill/>
        </p:spPr>
        <p:txBody>
          <a:bodyPr wrap="square" rtlCol="0">
            <a:spAutoFit/>
          </a:bodyPr>
          <a:lstStyle/>
          <a:p>
            <a:r>
              <a:rPr lang="en-US" dirty="0">
                <a:solidFill>
                  <a:srgbClr val="C00000"/>
                </a:solidFill>
              </a:rPr>
              <a:t>8. Interpret a decision</a:t>
            </a:r>
          </a:p>
        </p:txBody>
      </p:sp>
      <p:sp>
        <p:nvSpPr>
          <p:cNvPr id="4" name="Oval 3"/>
          <p:cNvSpPr/>
          <p:nvPr/>
        </p:nvSpPr>
        <p:spPr>
          <a:xfrm>
            <a:off x="1672244" y="5748266"/>
            <a:ext cx="3780813" cy="105257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7029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down)">
                                      <p:cBhvr>
                                        <p:cTn id="70" dur="500"/>
                                        <p:tgtEl>
                                          <p:spTgt spid="26"/>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4"/>
                                        </p:tgtEl>
                                        <p:attrNameLst>
                                          <p:attrName>style.visibility</p:attrName>
                                        </p:attrNameLst>
                                      </p:cBhvr>
                                      <p:to>
                                        <p:strVal val="visible"/>
                                      </p:to>
                                    </p:set>
                                    <p:animEffect transition="in" filter="wipe(up)">
                                      <p:cBhvr>
                                        <p:cTn id="9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3" grpId="0"/>
      <p:bldP spid="14" grpId="0"/>
      <p:bldP spid="15" grpId="0"/>
      <p:bldP spid="16" grpId="0" animBg="1"/>
      <p:bldP spid="18" grpId="0" animBg="1"/>
      <p:bldP spid="21" grpId="0"/>
      <p:bldP spid="22" grpId="0"/>
      <p:bldP spid="23" grpId="0"/>
      <p:bldP spid="24" grpId="0"/>
      <p:bldP spid="25" grpId="0" animBg="1"/>
      <p:bldP spid="27" grpId="0" animBg="1"/>
      <p:bldP spid="28"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838200"/>
            <a:ext cx="7239000" cy="3416320"/>
          </a:xfrm>
          <a:prstGeom prst="rect">
            <a:avLst/>
          </a:prstGeom>
          <a:noFill/>
        </p:spPr>
        <p:txBody>
          <a:bodyPr wrap="square" rtlCol="0">
            <a:spAutoFit/>
          </a:bodyPr>
          <a:lstStyle/>
          <a:p>
            <a:pPr algn="ctr"/>
            <a:r>
              <a:rPr lang="en-US" sz="7200" b="1" u="sng" dirty="0"/>
              <a:t>Key Concept</a:t>
            </a:r>
            <a:r>
              <a:rPr lang="en-US" sz="7200" b="1" dirty="0"/>
              <a:t>:  Variability in Sample Statistics</a:t>
            </a:r>
          </a:p>
        </p:txBody>
      </p:sp>
    </p:spTree>
    <p:extLst>
      <p:ext uri="{BB962C8B-B14F-4D97-AF65-F5344CB8AC3E}">
        <p14:creationId xmlns:p14="http://schemas.microsoft.com/office/powerpoint/2010/main" val="2065110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1120" y="265056"/>
            <a:ext cx="8786269" cy="5250244"/>
          </a:xfrm>
          <a:prstGeom prst="rect">
            <a:avLst/>
          </a:prstGeom>
        </p:spPr>
      </p:pic>
      <p:sp>
        <p:nvSpPr>
          <p:cNvPr id="4" name="TextBox 3"/>
          <p:cNvSpPr txBox="1"/>
          <p:nvPr/>
        </p:nvSpPr>
        <p:spPr>
          <a:xfrm>
            <a:off x="1951703" y="5840078"/>
            <a:ext cx="5610958" cy="707886"/>
          </a:xfrm>
          <a:prstGeom prst="rect">
            <a:avLst/>
          </a:prstGeom>
          <a:noFill/>
        </p:spPr>
        <p:txBody>
          <a:bodyPr wrap="square" rtlCol="0">
            <a:spAutoFit/>
          </a:bodyPr>
          <a:lstStyle/>
          <a:p>
            <a:r>
              <a:rPr lang="en-US" sz="2000" b="1" dirty="0">
                <a:solidFill>
                  <a:srgbClr val="C00000"/>
                </a:solidFill>
                <a:latin typeface="Cambria" panose="02040503050406030204" pitchFamily="18" charset="0"/>
              </a:rPr>
              <a:t>This is what we are likely to see just by random variation if the null hypothesis is true.</a:t>
            </a:r>
          </a:p>
        </p:txBody>
      </p:sp>
      <p:sp>
        <p:nvSpPr>
          <p:cNvPr id="5" name="Oval 4"/>
          <p:cNvSpPr/>
          <p:nvPr/>
        </p:nvSpPr>
        <p:spPr>
          <a:xfrm>
            <a:off x="9636746" y="4990556"/>
            <a:ext cx="685800" cy="53253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8172672" y="5783477"/>
            <a:ext cx="2268992" cy="707886"/>
          </a:xfrm>
          <a:prstGeom prst="rect">
            <a:avLst/>
          </a:prstGeom>
          <a:noFill/>
        </p:spPr>
        <p:txBody>
          <a:bodyPr wrap="square" rtlCol="0">
            <a:spAutoFit/>
          </a:bodyPr>
          <a:lstStyle/>
          <a:p>
            <a:r>
              <a:rPr lang="en-US" sz="2000" b="1" dirty="0">
                <a:solidFill>
                  <a:srgbClr val="C00000"/>
                </a:solidFill>
                <a:latin typeface="Cambria" panose="02040503050406030204" pitchFamily="18" charset="0"/>
              </a:rPr>
              <a:t>This is what we saw in the study.</a:t>
            </a:r>
          </a:p>
        </p:txBody>
      </p:sp>
      <p:sp>
        <p:nvSpPr>
          <p:cNvPr id="7" name="Oval 6"/>
          <p:cNvSpPr/>
          <p:nvPr/>
        </p:nvSpPr>
        <p:spPr>
          <a:xfrm>
            <a:off x="9753617" y="2590557"/>
            <a:ext cx="8382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8" name="TextBox 7"/>
          <p:cNvSpPr txBox="1"/>
          <p:nvPr/>
        </p:nvSpPr>
        <p:spPr>
          <a:xfrm>
            <a:off x="8904523" y="2262797"/>
            <a:ext cx="1371600" cy="461665"/>
          </a:xfrm>
          <a:prstGeom prst="rect">
            <a:avLst/>
          </a:prstGeom>
          <a:noFill/>
        </p:spPr>
        <p:txBody>
          <a:bodyPr wrap="square" rtlCol="0">
            <a:spAutoFit/>
          </a:bodyPr>
          <a:lstStyle/>
          <a:p>
            <a:r>
              <a:rPr lang="en-US" sz="2400" dirty="0">
                <a:solidFill>
                  <a:srgbClr val="C00000"/>
                </a:solidFill>
              </a:rPr>
              <a:t>P-value</a:t>
            </a:r>
          </a:p>
        </p:txBody>
      </p:sp>
      <p:sp>
        <p:nvSpPr>
          <p:cNvPr id="3" name="Left Brace 2"/>
          <p:cNvSpPr/>
          <p:nvPr/>
        </p:nvSpPr>
        <p:spPr>
          <a:xfrm rot="16200000">
            <a:off x="5744292" y="1994123"/>
            <a:ext cx="722428" cy="6982704"/>
          </a:xfrm>
          <a:prstGeom prst="leftBrace">
            <a:avLst>
              <a:gd name="adj1" fmla="val 60333"/>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p:cNvCxnSpPr/>
          <p:nvPr/>
        </p:nvCxnSpPr>
        <p:spPr>
          <a:xfrm flipV="1">
            <a:off x="9636746" y="5523087"/>
            <a:ext cx="203940" cy="3236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00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5C558D-43F4-44AA-A142-432AB8C05BE0}"/>
              </a:ext>
            </a:extLst>
          </p:cNvPr>
          <p:cNvSpPr txBox="1"/>
          <p:nvPr/>
        </p:nvSpPr>
        <p:spPr>
          <a:xfrm>
            <a:off x="2558716" y="813336"/>
            <a:ext cx="6963878" cy="4524315"/>
          </a:xfrm>
          <a:prstGeom prst="rect">
            <a:avLst/>
          </a:prstGeom>
          <a:noFill/>
        </p:spPr>
        <p:txBody>
          <a:bodyPr wrap="square" rtlCol="0">
            <a:spAutoFit/>
          </a:bodyPr>
          <a:lstStyle/>
          <a:p>
            <a:pPr algn="ctr"/>
            <a:r>
              <a:rPr lang="en-US" sz="7200" dirty="0"/>
              <a:t>Conclusions are the same, but the process is very different!</a:t>
            </a:r>
          </a:p>
        </p:txBody>
      </p:sp>
    </p:spTree>
    <p:extLst>
      <p:ext uri="{BB962C8B-B14F-4D97-AF65-F5344CB8AC3E}">
        <p14:creationId xmlns:p14="http://schemas.microsoft.com/office/powerpoint/2010/main" val="7751735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838201"/>
            <a:ext cx="7391400" cy="3108543"/>
          </a:xfrm>
          <a:prstGeom prst="rect">
            <a:avLst/>
          </a:prstGeom>
          <a:noFill/>
        </p:spPr>
        <p:txBody>
          <a:bodyPr wrap="square" rtlCol="0">
            <a:spAutoFit/>
          </a:bodyPr>
          <a:lstStyle/>
          <a:p>
            <a:pPr algn="ctr"/>
            <a:r>
              <a:rPr lang="en-US" sz="9600" dirty="0"/>
              <a:t>Your Turn!</a:t>
            </a:r>
          </a:p>
          <a:p>
            <a:pPr algn="ctr"/>
            <a:endParaRPr lang="en-US" sz="4000" dirty="0"/>
          </a:p>
          <a:p>
            <a:pPr algn="ctr"/>
            <a:r>
              <a:rPr lang="en-US" sz="6000" i="1" dirty="0"/>
              <a:t>Three more examples.</a:t>
            </a:r>
          </a:p>
        </p:txBody>
      </p:sp>
    </p:spTree>
    <p:extLst>
      <p:ext uri="{BB962C8B-B14F-4D97-AF65-F5344CB8AC3E}">
        <p14:creationId xmlns:p14="http://schemas.microsoft.com/office/powerpoint/2010/main" val="9323313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F0C7-19BF-4E10-84AA-15D74D27C9DC}"/>
              </a:ext>
            </a:extLst>
          </p:cNvPr>
          <p:cNvSpPr>
            <a:spLocks noGrp="1"/>
          </p:cNvSpPr>
          <p:nvPr>
            <p:ph type="title"/>
          </p:nvPr>
        </p:nvSpPr>
        <p:spPr/>
        <p:txBody>
          <a:bodyPr/>
          <a:lstStyle/>
          <a:p>
            <a:r>
              <a:rPr lang="en-US" dirty="0"/>
              <a:t>Example #1: Light at Night</a:t>
            </a:r>
          </a:p>
        </p:txBody>
      </p:sp>
      <p:sp>
        <p:nvSpPr>
          <p:cNvPr id="3" name="TextBox 2">
            <a:extLst>
              <a:ext uri="{FF2B5EF4-FFF2-40B4-BE49-F238E27FC236}">
                <a16:creationId xmlns:a16="http://schemas.microsoft.com/office/drawing/2014/main" id="{34F05672-D12C-4B05-9FD6-C4BCBB37DE42}"/>
              </a:ext>
            </a:extLst>
          </p:cNvPr>
          <p:cNvSpPr txBox="1"/>
          <p:nvPr/>
        </p:nvSpPr>
        <p:spPr>
          <a:xfrm>
            <a:off x="1973826" y="2557190"/>
            <a:ext cx="8229600" cy="2246769"/>
          </a:xfrm>
          <a:prstGeom prst="rect">
            <a:avLst/>
          </a:prstGeom>
          <a:noFill/>
        </p:spPr>
        <p:txBody>
          <a:bodyPr wrap="square" rtlCol="0">
            <a:spAutoFit/>
          </a:bodyPr>
          <a:lstStyle/>
          <a:p>
            <a:r>
              <a:rPr lang="en-US" sz="2800" u="sng" dirty="0">
                <a:solidFill>
                  <a:prstClr val="black"/>
                </a:solidFill>
                <a:cs typeface="Times New Roman" pitchFamily="18" charset="0"/>
              </a:rPr>
              <a:t>Experiment</a:t>
            </a:r>
            <a:r>
              <a:rPr lang="en-US" sz="2800" dirty="0">
                <a:solidFill>
                  <a:prstClr val="black"/>
                </a:solidFill>
                <a:cs typeface="Times New Roman" pitchFamily="18" charset="0"/>
              </a:rPr>
              <a:t>: </a:t>
            </a:r>
          </a:p>
          <a:p>
            <a:r>
              <a:rPr lang="en-US" sz="2800" dirty="0">
                <a:solidFill>
                  <a:prstClr val="black"/>
                </a:solidFill>
                <a:cs typeface="Times New Roman" pitchFamily="18" charset="0"/>
              </a:rPr>
              <a:t>10 mice had a light on at night</a:t>
            </a:r>
          </a:p>
          <a:p>
            <a:r>
              <a:rPr lang="en-US" sz="2800" dirty="0">
                <a:solidFill>
                  <a:prstClr val="black"/>
                </a:solidFill>
                <a:cs typeface="Times New Roman" pitchFamily="18" charset="0"/>
              </a:rPr>
              <a:t>8 mice had darkness at night</a:t>
            </a:r>
          </a:p>
          <a:p>
            <a:r>
              <a:rPr lang="en-US" sz="2800" dirty="0">
                <a:solidFill>
                  <a:prstClr val="black"/>
                </a:solidFill>
                <a:cs typeface="Times New Roman" pitchFamily="18" charset="0"/>
              </a:rPr>
              <a:t>Randomly assigned!</a:t>
            </a:r>
          </a:p>
          <a:p>
            <a:r>
              <a:rPr lang="en-US" sz="2800" dirty="0">
                <a:solidFill>
                  <a:prstClr val="black"/>
                </a:solidFill>
                <a:cs typeface="Times New Roman" pitchFamily="18" charset="0"/>
              </a:rPr>
              <a:t>Weight gain (in grams) was recorded after three weeks.</a:t>
            </a:r>
            <a:r>
              <a:rPr lang="en-US" sz="2400" dirty="0">
                <a:solidFill>
                  <a:prstClr val="black"/>
                </a:solidFill>
                <a:cs typeface="Times New Roman" pitchFamily="18" charset="0"/>
              </a:rPr>
              <a:t> </a:t>
            </a:r>
          </a:p>
        </p:txBody>
      </p:sp>
      <p:sp>
        <p:nvSpPr>
          <p:cNvPr id="4" name="TextBox 3">
            <a:extLst>
              <a:ext uri="{FF2B5EF4-FFF2-40B4-BE49-F238E27FC236}">
                <a16:creationId xmlns:a16="http://schemas.microsoft.com/office/drawing/2014/main" id="{C202DFE8-E1E1-4B81-B22E-66A992B27B92}"/>
              </a:ext>
            </a:extLst>
          </p:cNvPr>
          <p:cNvSpPr txBox="1"/>
          <p:nvPr/>
        </p:nvSpPr>
        <p:spPr>
          <a:xfrm>
            <a:off x="1638300" y="1390926"/>
            <a:ext cx="8915400" cy="1077218"/>
          </a:xfrm>
          <a:prstGeom prst="rect">
            <a:avLst/>
          </a:prstGeom>
          <a:solidFill>
            <a:srgbClr val="FFFF99"/>
          </a:solidFill>
          <a:ln>
            <a:solidFill>
              <a:schemeClr val="tx1"/>
            </a:solidFill>
          </a:ln>
        </p:spPr>
        <p:txBody>
          <a:bodyPr wrap="square" rtlCol="0">
            <a:spAutoFit/>
          </a:bodyPr>
          <a:lstStyle/>
          <a:p>
            <a:r>
              <a:rPr lang="en-US" sz="3200" dirty="0"/>
              <a:t>Does having a light on at night increase weight gain? (in mice) </a:t>
            </a:r>
          </a:p>
        </p:txBody>
      </p:sp>
      <p:sp>
        <p:nvSpPr>
          <p:cNvPr id="5" name="Rectangle 4">
            <a:extLst>
              <a:ext uri="{FF2B5EF4-FFF2-40B4-BE49-F238E27FC236}">
                <a16:creationId xmlns:a16="http://schemas.microsoft.com/office/drawing/2014/main" id="{6AE73ADD-6D7D-4C44-AE7B-C58D552C67AC}"/>
              </a:ext>
            </a:extLst>
          </p:cNvPr>
          <p:cNvSpPr/>
          <p:nvPr/>
        </p:nvSpPr>
        <p:spPr>
          <a:xfrm>
            <a:off x="1784556" y="6187089"/>
            <a:ext cx="8352503" cy="646331"/>
          </a:xfrm>
          <a:prstGeom prst="rect">
            <a:avLst/>
          </a:prstGeom>
        </p:spPr>
        <p:txBody>
          <a:bodyPr wrap="square">
            <a:spAutoFit/>
          </a:bodyPr>
          <a:lstStyle/>
          <a:p>
            <a:r>
              <a:rPr lang="en-US" baseline="30000" dirty="0">
                <a:solidFill>
                  <a:prstClr val="black"/>
                </a:solidFill>
                <a:cs typeface="Times New Roman" pitchFamily="18" charset="0"/>
              </a:rPr>
              <a:t>1</a:t>
            </a:r>
            <a:r>
              <a:rPr lang="en-US" dirty="0">
                <a:solidFill>
                  <a:prstClr val="black"/>
                </a:solidFill>
                <a:cs typeface="Times New Roman" pitchFamily="18" charset="0"/>
              </a:rPr>
              <a:t> </a:t>
            </a:r>
            <a:r>
              <a:rPr lang="en-US" dirty="0" err="1">
                <a:solidFill>
                  <a:prstClr val="black"/>
                </a:solidFill>
                <a:cs typeface="Times New Roman" pitchFamily="18" charset="0"/>
              </a:rPr>
              <a:t>Fonken</a:t>
            </a:r>
            <a:r>
              <a:rPr lang="en-US" dirty="0">
                <a:solidFill>
                  <a:prstClr val="black"/>
                </a:solidFill>
                <a:cs typeface="Times New Roman" pitchFamily="18" charset="0"/>
              </a:rPr>
              <a:t>, L., et. al.,  “Light at night increases body mass by shifting time of food intake, ” </a:t>
            </a:r>
            <a:r>
              <a:rPr lang="en-US" i="1" dirty="0">
                <a:solidFill>
                  <a:prstClr val="black"/>
                </a:solidFill>
                <a:cs typeface="Times New Roman" pitchFamily="18" charset="0"/>
              </a:rPr>
              <a:t>Proceedings of the National Academy of Sciences, </a:t>
            </a:r>
            <a:r>
              <a:rPr lang="en-US" dirty="0">
                <a:solidFill>
                  <a:prstClr val="black"/>
                </a:solidFill>
                <a:cs typeface="Times New Roman" pitchFamily="18" charset="0"/>
              </a:rPr>
              <a:t>2010; 107(43</a:t>
            </a:r>
            <a:r>
              <a:rPr lang="en-US" dirty="0">
                <a:solidFill>
                  <a:prstClr val="black"/>
                </a:solidFill>
                <a:latin typeface="Cambria" pitchFamily="18" charset="0"/>
                <a:cs typeface="Times New Roman" pitchFamily="18" charset="0"/>
              </a:rPr>
              <a:t>).</a:t>
            </a:r>
            <a:endParaRPr lang="en-US" sz="1600" baseline="30000" dirty="0">
              <a:solidFill>
                <a:prstClr val="black"/>
              </a:solidFill>
              <a:cs typeface="Times New Roman" pitchFamily="18" charset="0"/>
            </a:endParaRPr>
          </a:p>
        </p:txBody>
      </p:sp>
      <p:sp>
        <p:nvSpPr>
          <p:cNvPr id="6" name="TextBox 5">
            <a:extLst>
              <a:ext uri="{FF2B5EF4-FFF2-40B4-BE49-F238E27FC236}">
                <a16:creationId xmlns:a16="http://schemas.microsoft.com/office/drawing/2014/main" id="{91FDC0DF-852B-4B86-A785-597845A4A1A4}"/>
              </a:ext>
            </a:extLst>
          </p:cNvPr>
          <p:cNvSpPr txBox="1"/>
          <p:nvPr/>
        </p:nvSpPr>
        <p:spPr>
          <a:xfrm>
            <a:off x="2240526" y="5054891"/>
            <a:ext cx="7696200" cy="954107"/>
          </a:xfrm>
          <a:prstGeom prst="rect">
            <a:avLst/>
          </a:prstGeom>
          <a:noFill/>
        </p:spPr>
        <p:txBody>
          <a:bodyPr wrap="square" rtlCol="0">
            <a:spAutoFit/>
          </a:bodyPr>
          <a:lstStyle/>
          <a:p>
            <a:r>
              <a:rPr lang="en-US" sz="2800" i="1" dirty="0"/>
              <a:t>Do the data provide convincing evidence that the mean weight gain is higher with a light at night? </a:t>
            </a:r>
          </a:p>
        </p:txBody>
      </p:sp>
    </p:spTree>
    <p:extLst>
      <p:ext uri="{BB962C8B-B14F-4D97-AF65-F5344CB8AC3E}">
        <p14:creationId xmlns:p14="http://schemas.microsoft.com/office/powerpoint/2010/main" val="3127269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F0C7-19BF-4E10-84AA-15D74D27C9DC}"/>
              </a:ext>
            </a:extLst>
          </p:cNvPr>
          <p:cNvSpPr>
            <a:spLocks noGrp="1"/>
          </p:cNvSpPr>
          <p:nvPr>
            <p:ph type="title"/>
          </p:nvPr>
        </p:nvSpPr>
        <p:spPr/>
        <p:txBody>
          <a:bodyPr/>
          <a:lstStyle/>
          <a:p>
            <a:r>
              <a:rPr lang="en-US" dirty="0"/>
              <a:t>Example #2: Malevolent Uniforms</a:t>
            </a:r>
          </a:p>
        </p:txBody>
      </p:sp>
      <p:sp>
        <p:nvSpPr>
          <p:cNvPr id="3" name="TextBox 2">
            <a:extLst>
              <a:ext uri="{FF2B5EF4-FFF2-40B4-BE49-F238E27FC236}">
                <a16:creationId xmlns:a16="http://schemas.microsoft.com/office/drawing/2014/main" id="{34F05672-D12C-4B05-9FD6-C4BCBB37DE42}"/>
              </a:ext>
            </a:extLst>
          </p:cNvPr>
          <p:cNvSpPr txBox="1"/>
          <p:nvPr/>
        </p:nvSpPr>
        <p:spPr>
          <a:xfrm>
            <a:off x="1954161" y="2891935"/>
            <a:ext cx="8229600" cy="1384995"/>
          </a:xfrm>
          <a:prstGeom prst="rect">
            <a:avLst/>
          </a:prstGeom>
          <a:noFill/>
        </p:spPr>
        <p:txBody>
          <a:bodyPr wrap="square" rtlCol="0">
            <a:spAutoFit/>
          </a:bodyPr>
          <a:lstStyle/>
          <a:p>
            <a:r>
              <a:rPr lang="en-US" sz="2800" b="1" dirty="0" err="1">
                <a:solidFill>
                  <a:prstClr val="black"/>
                </a:solidFill>
                <a:cs typeface="Times New Roman" pitchFamily="18" charset="0"/>
              </a:rPr>
              <a:t>NFL_Malevolence</a:t>
            </a:r>
            <a:r>
              <a:rPr lang="en-US" sz="2800" b="1" dirty="0">
                <a:solidFill>
                  <a:prstClr val="black"/>
                </a:solidFill>
                <a:cs typeface="Times New Roman" pitchFamily="18" charset="0"/>
              </a:rPr>
              <a:t> </a:t>
            </a:r>
            <a:r>
              <a:rPr lang="en-US" sz="2800" dirty="0">
                <a:solidFill>
                  <a:prstClr val="black"/>
                </a:solidFill>
                <a:cs typeface="Times New Roman" pitchFamily="18" charset="0"/>
              </a:rPr>
              <a:t>is scored so that larger values indicate more malevolence.</a:t>
            </a:r>
          </a:p>
          <a:p>
            <a:r>
              <a:rPr lang="en-US" sz="2800" b="1" dirty="0" err="1">
                <a:solidFill>
                  <a:prstClr val="black"/>
                </a:solidFill>
                <a:cs typeface="Times New Roman" pitchFamily="18" charset="0"/>
              </a:rPr>
              <a:t>ZPenYds</a:t>
            </a:r>
            <a:r>
              <a:rPr lang="en-US" sz="2800" dirty="0">
                <a:solidFill>
                  <a:prstClr val="black"/>
                </a:solidFill>
                <a:cs typeface="Times New Roman" pitchFamily="18" charset="0"/>
              </a:rPr>
              <a:t> is a z-score for penalty yards over a season.</a:t>
            </a:r>
          </a:p>
        </p:txBody>
      </p:sp>
      <p:sp>
        <p:nvSpPr>
          <p:cNvPr id="4" name="TextBox 3">
            <a:extLst>
              <a:ext uri="{FF2B5EF4-FFF2-40B4-BE49-F238E27FC236}">
                <a16:creationId xmlns:a16="http://schemas.microsoft.com/office/drawing/2014/main" id="{C202DFE8-E1E1-4B81-B22E-66A992B27B92}"/>
              </a:ext>
            </a:extLst>
          </p:cNvPr>
          <p:cNvSpPr txBox="1"/>
          <p:nvPr/>
        </p:nvSpPr>
        <p:spPr>
          <a:xfrm>
            <a:off x="1638300" y="1390926"/>
            <a:ext cx="8915400" cy="1077218"/>
          </a:xfrm>
          <a:prstGeom prst="rect">
            <a:avLst/>
          </a:prstGeom>
          <a:solidFill>
            <a:srgbClr val="FFFF99"/>
          </a:solidFill>
          <a:ln>
            <a:solidFill>
              <a:schemeClr val="tx1"/>
            </a:solidFill>
          </a:ln>
        </p:spPr>
        <p:txBody>
          <a:bodyPr wrap="square" rtlCol="0">
            <a:spAutoFit/>
          </a:bodyPr>
          <a:lstStyle/>
          <a:p>
            <a:r>
              <a:rPr lang="en-US" sz="3200" dirty="0"/>
              <a:t>Do football teams with more malevolent uniforms and logos tend to get more penalties? </a:t>
            </a:r>
          </a:p>
        </p:txBody>
      </p:sp>
      <p:sp>
        <p:nvSpPr>
          <p:cNvPr id="5" name="Rectangle 4">
            <a:extLst>
              <a:ext uri="{FF2B5EF4-FFF2-40B4-BE49-F238E27FC236}">
                <a16:creationId xmlns:a16="http://schemas.microsoft.com/office/drawing/2014/main" id="{6AE73ADD-6D7D-4C44-AE7B-C58D552C67AC}"/>
              </a:ext>
            </a:extLst>
          </p:cNvPr>
          <p:cNvSpPr/>
          <p:nvPr/>
        </p:nvSpPr>
        <p:spPr>
          <a:xfrm>
            <a:off x="1806678" y="6260197"/>
            <a:ext cx="8578645" cy="646331"/>
          </a:xfrm>
          <a:prstGeom prst="rect">
            <a:avLst/>
          </a:prstGeom>
        </p:spPr>
        <p:txBody>
          <a:bodyPr wrap="square">
            <a:spAutoFit/>
          </a:bodyPr>
          <a:lstStyle/>
          <a:p>
            <a:r>
              <a:rPr lang="en-US" dirty="0" err="1">
                <a:solidFill>
                  <a:prstClr val="black"/>
                </a:solidFill>
                <a:cs typeface="Times New Roman" pitchFamily="18" charset="0"/>
              </a:rPr>
              <a:t>Ffrank</a:t>
            </a:r>
            <a:r>
              <a:rPr lang="en-US" dirty="0">
                <a:solidFill>
                  <a:prstClr val="black"/>
                </a:solidFill>
                <a:cs typeface="Times New Roman" pitchFamily="18" charset="0"/>
              </a:rPr>
              <a:t>, M.G. and Gilovich, T. “The Dark Side of Self- and Social Perception: Black Uniforms and Aggression in Professional Sports”, Journal of Personality and Social Psychology (1988)</a:t>
            </a:r>
            <a:endParaRPr lang="en-US" sz="1600" baseline="30000" dirty="0">
              <a:solidFill>
                <a:prstClr val="black"/>
              </a:solidFill>
              <a:cs typeface="Times New Roman" pitchFamily="18" charset="0"/>
            </a:endParaRPr>
          </a:p>
        </p:txBody>
      </p:sp>
      <p:sp>
        <p:nvSpPr>
          <p:cNvPr id="6" name="TextBox 5">
            <a:extLst>
              <a:ext uri="{FF2B5EF4-FFF2-40B4-BE49-F238E27FC236}">
                <a16:creationId xmlns:a16="http://schemas.microsoft.com/office/drawing/2014/main" id="{91FDC0DF-852B-4B86-A785-597845A4A1A4}"/>
              </a:ext>
            </a:extLst>
          </p:cNvPr>
          <p:cNvSpPr txBox="1"/>
          <p:nvPr/>
        </p:nvSpPr>
        <p:spPr>
          <a:xfrm>
            <a:off x="1981200" y="5029201"/>
            <a:ext cx="7696200" cy="954107"/>
          </a:xfrm>
          <a:prstGeom prst="rect">
            <a:avLst/>
          </a:prstGeom>
          <a:noFill/>
        </p:spPr>
        <p:txBody>
          <a:bodyPr wrap="square" rtlCol="0">
            <a:spAutoFit/>
          </a:bodyPr>
          <a:lstStyle/>
          <a:p>
            <a:r>
              <a:rPr lang="en-US" sz="2800" i="1" dirty="0"/>
              <a:t>Is there convincing evidence of a positive correlation between malevolence and penalty yards? </a:t>
            </a:r>
          </a:p>
        </p:txBody>
      </p:sp>
    </p:spTree>
    <p:extLst>
      <p:ext uri="{BB962C8B-B14F-4D97-AF65-F5344CB8AC3E}">
        <p14:creationId xmlns:p14="http://schemas.microsoft.com/office/powerpoint/2010/main" val="22745732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F0C7-19BF-4E10-84AA-15D74D27C9DC}"/>
              </a:ext>
            </a:extLst>
          </p:cNvPr>
          <p:cNvSpPr>
            <a:spLocks noGrp="1"/>
          </p:cNvSpPr>
          <p:nvPr>
            <p:ph type="title"/>
          </p:nvPr>
        </p:nvSpPr>
        <p:spPr/>
        <p:txBody>
          <a:bodyPr/>
          <a:lstStyle/>
          <a:p>
            <a:r>
              <a:rPr lang="en-US" dirty="0"/>
              <a:t>Example #2: Malevolent Uniforms</a:t>
            </a:r>
          </a:p>
        </p:txBody>
      </p:sp>
      <p:sp>
        <p:nvSpPr>
          <p:cNvPr id="5" name="Rectangle 4">
            <a:extLst>
              <a:ext uri="{FF2B5EF4-FFF2-40B4-BE49-F238E27FC236}">
                <a16:creationId xmlns:a16="http://schemas.microsoft.com/office/drawing/2014/main" id="{6AE73ADD-6D7D-4C44-AE7B-C58D552C67AC}"/>
              </a:ext>
            </a:extLst>
          </p:cNvPr>
          <p:cNvSpPr/>
          <p:nvPr/>
        </p:nvSpPr>
        <p:spPr>
          <a:xfrm>
            <a:off x="1806678" y="6260197"/>
            <a:ext cx="8578645" cy="646331"/>
          </a:xfrm>
          <a:prstGeom prst="rect">
            <a:avLst/>
          </a:prstGeom>
        </p:spPr>
        <p:txBody>
          <a:bodyPr wrap="square">
            <a:spAutoFit/>
          </a:bodyPr>
          <a:lstStyle/>
          <a:p>
            <a:r>
              <a:rPr lang="en-US" dirty="0">
                <a:solidFill>
                  <a:prstClr val="black"/>
                </a:solidFill>
                <a:cs typeface="Times New Roman" pitchFamily="18" charset="0"/>
              </a:rPr>
              <a:t>Frank, M.G. and Gilovich, T. “The Dark Side of Self- and Social Perception: Black Uniforms and Aggression in Professional Sports”, Journal of Personality and Social Psychology (1988)</a:t>
            </a:r>
            <a:endParaRPr lang="en-US" sz="1600" baseline="30000" dirty="0">
              <a:solidFill>
                <a:prstClr val="black"/>
              </a:solidFill>
              <a:cs typeface="Times New Roman" pitchFamily="18" charset="0"/>
            </a:endParaRPr>
          </a:p>
        </p:txBody>
      </p:sp>
      <p:sp>
        <p:nvSpPr>
          <p:cNvPr id="6" name="TextBox 5">
            <a:extLst>
              <a:ext uri="{FF2B5EF4-FFF2-40B4-BE49-F238E27FC236}">
                <a16:creationId xmlns:a16="http://schemas.microsoft.com/office/drawing/2014/main" id="{91FDC0DF-852B-4B86-A785-597845A4A1A4}"/>
              </a:ext>
            </a:extLst>
          </p:cNvPr>
          <p:cNvSpPr txBox="1"/>
          <p:nvPr/>
        </p:nvSpPr>
        <p:spPr>
          <a:xfrm>
            <a:off x="1981200" y="5029201"/>
            <a:ext cx="7696200" cy="954107"/>
          </a:xfrm>
          <a:prstGeom prst="rect">
            <a:avLst/>
          </a:prstGeom>
          <a:noFill/>
        </p:spPr>
        <p:txBody>
          <a:bodyPr wrap="square" rtlCol="0">
            <a:spAutoFit/>
          </a:bodyPr>
          <a:lstStyle/>
          <a:p>
            <a:r>
              <a:rPr lang="en-US" sz="2800" i="1" dirty="0"/>
              <a:t>Is there convincing evidence of a positive correlation between malevolence and penalty yards? </a:t>
            </a:r>
          </a:p>
        </p:txBody>
      </p:sp>
      <p:pic>
        <p:nvPicPr>
          <p:cNvPr id="7" name="Picture 4">
            <a:extLst>
              <a:ext uri="{FF2B5EF4-FFF2-40B4-BE49-F238E27FC236}">
                <a16:creationId xmlns:a16="http://schemas.microsoft.com/office/drawing/2014/main" id="{64724CB5-631A-472C-B78E-484273C973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589"/>
          <a:stretch/>
        </p:blipFill>
        <p:spPr bwMode="auto">
          <a:xfrm>
            <a:off x="2300636" y="1166363"/>
            <a:ext cx="6274234" cy="372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a:extLst>
              <a:ext uri="{FF2B5EF4-FFF2-40B4-BE49-F238E27FC236}">
                <a16:creationId xmlns:a16="http://schemas.microsoft.com/office/drawing/2014/main" id="{D83D3C00-F503-4AB5-BF1D-4F1E8616B6FB}"/>
              </a:ext>
            </a:extLst>
          </p:cNvPr>
          <p:cNvPicPr>
            <a:picLocks noChangeAspect="1" noChangeArrowheads="1"/>
          </p:cNvPicPr>
          <p:nvPr/>
        </p:nvPicPr>
        <p:blipFill>
          <a:blip r:embed="rId3" cstate="print"/>
          <a:srcRect/>
          <a:stretch>
            <a:fillRect/>
          </a:stretch>
        </p:blipFill>
        <p:spPr bwMode="auto">
          <a:xfrm>
            <a:off x="3886689" y="3610508"/>
            <a:ext cx="508878" cy="590550"/>
          </a:xfrm>
          <a:prstGeom prst="rect">
            <a:avLst/>
          </a:prstGeom>
          <a:noFill/>
          <a:ln w="9525">
            <a:noFill/>
            <a:miter lim="800000"/>
            <a:headEnd/>
            <a:tailEnd/>
          </a:ln>
        </p:spPr>
      </p:pic>
      <p:cxnSp>
        <p:nvCxnSpPr>
          <p:cNvPr id="10" name="Straight Arrow Connector 9">
            <a:extLst>
              <a:ext uri="{FF2B5EF4-FFF2-40B4-BE49-F238E27FC236}">
                <a16:creationId xmlns:a16="http://schemas.microsoft.com/office/drawing/2014/main" id="{75B4E024-0A90-470A-B4C7-ACEA59540699}"/>
              </a:ext>
            </a:extLst>
          </p:cNvPr>
          <p:cNvCxnSpPr/>
          <p:nvPr/>
        </p:nvCxnSpPr>
        <p:spPr>
          <a:xfrm flipH="1">
            <a:off x="3087993" y="3961303"/>
            <a:ext cx="801974" cy="2766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5">
            <a:extLst>
              <a:ext uri="{FF2B5EF4-FFF2-40B4-BE49-F238E27FC236}">
                <a16:creationId xmlns:a16="http://schemas.microsoft.com/office/drawing/2014/main" id="{7BF83AB3-BBF3-49A1-8BAB-D92A86F1723C}"/>
              </a:ext>
            </a:extLst>
          </p:cNvPr>
          <p:cNvPicPr>
            <a:picLocks noChangeAspect="1" noChangeArrowheads="1"/>
          </p:cNvPicPr>
          <p:nvPr/>
        </p:nvPicPr>
        <p:blipFill>
          <a:blip r:embed="rId4" cstate="print"/>
          <a:srcRect/>
          <a:stretch>
            <a:fillRect/>
          </a:stretch>
        </p:blipFill>
        <p:spPr bwMode="auto">
          <a:xfrm>
            <a:off x="9077193" y="1222708"/>
            <a:ext cx="631285" cy="666750"/>
          </a:xfrm>
          <a:prstGeom prst="rect">
            <a:avLst/>
          </a:prstGeom>
          <a:noFill/>
          <a:ln w="9525">
            <a:noFill/>
            <a:miter lim="800000"/>
            <a:headEnd/>
            <a:tailEnd/>
          </a:ln>
        </p:spPr>
      </p:pic>
      <p:cxnSp>
        <p:nvCxnSpPr>
          <p:cNvPr id="12" name="Straight Arrow Connector 11">
            <a:extLst>
              <a:ext uri="{FF2B5EF4-FFF2-40B4-BE49-F238E27FC236}">
                <a16:creationId xmlns:a16="http://schemas.microsoft.com/office/drawing/2014/main" id="{DAE2A3D3-A864-4480-8B48-9DCC591D9FBE}"/>
              </a:ext>
            </a:extLst>
          </p:cNvPr>
          <p:cNvCxnSpPr>
            <a:cxnSpLocks/>
          </p:cNvCxnSpPr>
          <p:nvPr/>
        </p:nvCxnSpPr>
        <p:spPr>
          <a:xfrm flipH="1" flipV="1">
            <a:off x="8245602" y="1318406"/>
            <a:ext cx="831590" cy="1984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83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FE94-3F17-47BE-B2B3-9FD42840DDC2}"/>
              </a:ext>
            </a:extLst>
          </p:cNvPr>
          <p:cNvSpPr>
            <a:spLocks noGrp="1"/>
          </p:cNvSpPr>
          <p:nvPr>
            <p:ph type="title"/>
          </p:nvPr>
        </p:nvSpPr>
        <p:spPr/>
        <p:txBody>
          <a:bodyPr/>
          <a:lstStyle/>
          <a:p>
            <a:r>
              <a:rPr lang="en-US" dirty="0"/>
              <a:t>Example #3: Split or Steal?</a:t>
            </a:r>
          </a:p>
        </p:txBody>
      </p:sp>
      <p:sp>
        <p:nvSpPr>
          <p:cNvPr id="3" name="TextBox 2">
            <a:extLst>
              <a:ext uri="{FF2B5EF4-FFF2-40B4-BE49-F238E27FC236}">
                <a16:creationId xmlns:a16="http://schemas.microsoft.com/office/drawing/2014/main" id="{5A15EBAB-A5FF-4109-B236-B9F3430C2502}"/>
              </a:ext>
            </a:extLst>
          </p:cNvPr>
          <p:cNvSpPr txBox="1"/>
          <p:nvPr/>
        </p:nvSpPr>
        <p:spPr>
          <a:xfrm>
            <a:off x="1676400" y="1038141"/>
            <a:ext cx="8915400" cy="584775"/>
          </a:xfrm>
          <a:prstGeom prst="rect">
            <a:avLst/>
          </a:prstGeom>
          <a:noFill/>
        </p:spPr>
        <p:txBody>
          <a:bodyPr wrap="square" rtlCol="0">
            <a:spAutoFit/>
          </a:bodyPr>
          <a:lstStyle/>
          <a:p>
            <a:pPr>
              <a:buClr>
                <a:schemeClr val="accent1"/>
              </a:buClr>
            </a:pPr>
            <a:r>
              <a:rPr lang="en-US" sz="3200" dirty="0"/>
              <a:t> </a:t>
            </a:r>
            <a:r>
              <a:rPr lang="en-US" sz="3200" dirty="0">
                <a:hlinkClick r:id="rId2"/>
              </a:rPr>
              <a:t>http://www.youtube.com/watch?v=p3Uos2fzIJ0</a:t>
            </a:r>
            <a:endParaRPr lang="en-US" sz="3200" dirty="0"/>
          </a:p>
        </p:txBody>
      </p:sp>
      <p:pic>
        <p:nvPicPr>
          <p:cNvPr id="4" name="Picture 2" descr="https://encrypted-tbn3.gstatic.com/images?q=tbn:ANd9GcQdiPCRWdCSutedZ12QFpyVFpZLbi1Uqq2NqFO-AAgG_SciIRsQ">
            <a:extLst>
              <a:ext uri="{FF2B5EF4-FFF2-40B4-BE49-F238E27FC236}">
                <a16:creationId xmlns:a16="http://schemas.microsoft.com/office/drawing/2014/main" id="{2996B8E4-7B2E-4B83-834E-9BFBB36D1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5129" y="1679337"/>
            <a:ext cx="1943100" cy="24427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098B39-9288-4558-9A14-EA52737CBB42}"/>
              </a:ext>
            </a:extLst>
          </p:cNvPr>
          <p:cNvSpPr txBox="1"/>
          <p:nvPr/>
        </p:nvSpPr>
        <p:spPr>
          <a:xfrm>
            <a:off x="1790323" y="6273226"/>
            <a:ext cx="8611355" cy="584775"/>
          </a:xfrm>
          <a:prstGeom prst="rect">
            <a:avLst/>
          </a:prstGeom>
          <a:noFill/>
        </p:spPr>
        <p:txBody>
          <a:bodyPr wrap="square" rtlCol="0">
            <a:spAutoFit/>
          </a:bodyPr>
          <a:lstStyle/>
          <a:p>
            <a:r>
              <a:rPr lang="en-US" sz="1600" dirty="0"/>
              <a:t>Van den </a:t>
            </a:r>
            <a:r>
              <a:rPr lang="en-US" sz="1600" dirty="0" err="1"/>
              <a:t>Assem</a:t>
            </a:r>
            <a:r>
              <a:rPr lang="en-US" sz="1600" dirty="0"/>
              <a:t>, M., Van </a:t>
            </a:r>
            <a:r>
              <a:rPr lang="en-US" sz="1600" dirty="0" err="1"/>
              <a:t>Dolder</a:t>
            </a:r>
            <a:r>
              <a:rPr lang="en-US" sz="1600" dirty="0"/>
              <a:t>, D., and </a:t>
            </a:r>
            <a:r>
              <a:rPr lang="en-US" sz="1600" dirty="0" err="1"/>
              <a:t>Thaler</a:t>
            </a:r>
            <a:r>
              <a:rPr lang="en-US" sz="1600" dirty="0"/>
              <a:t>, R., “</a:t>
            </a:r>
            <a:r>
              <a:rPr lang="en-US" sz="1600" dirty="0">
                <a:hlinkClick r:id="rId4"/>
              </a:rPr>
              <a:t>Split or Steal? Cooperative Behavior When the Stakes Are Large</a:t>
            </a:r>
            <a:r>
              <a:rPr lang="en-US" sz="1600" dirty="0"/>
              <a:t>,”  2/19/11.</a:t>
            </a:r>
          </a:p>
        </p:txBody>
      </p:sp>
      <p:sp>
        <p:nvSpPr>
          <p:cNvPr id="6" name="Content Placeholder 2">
            <a:extLst>
              <a:ext uri="{FF2B5EF4-FFF2-40B4-BE49-F238E27FC236}">
                <a16:creationId xmlns:a16="http://schemas.microsoft.com/office/drawing/2014/main" id="{D395BFB4-0DBC-40EF-B192-9752C6055126}"/>
              </a:ext>
            </a:extLst>
          </p:cNvPr>
          <p:cNvSpPr txBox="1">
            <a:spLocks/>
          </p:cNvSpPr>
          <p:nvPr/>
        </p:nvSpPr>
        <p:spPr>
          <a:xfrm>
            <a:off x="1790322" y="1736727"/>
            <a:ext cx="6359800" cy="1001163"/>
          </a:xfrm>
          <a:prstGeom prst="rect">
            <a:avLst/>
          </a:prstGeom>
          <a:solidFill>
            <a:srgbClr val="FFFF99"/>
          </a:solidFill>
          <a:ln>
            <a:solidFill>
              <a:schemeClr val="tx1"/>
            </a:solidFill>
          </a:ln>
        </p:spPr>
        <p:txBody>
          <a:bodyPr/>
          <a:lstStyle>
            <a:lvl1pPr marL="274320" indent="-274320" algn="l" rtl="0" eaLnBrk="1" latinLnBrk="0" hangingPunct="1">
              <a:spcBef>
                <a:spcPts val="0"/>
              </a:spcBef>
              <a:spcAft>
                <a:spcPts val="1800"/>
              </a:spcAft>
              <a:buClr>
                <a:schemeClr val="accent1"/>
              </a:buClr>
              <a:buSzPct val="85000"/>
              <a:buFont typeface="Wingdings 2"/>
              <a:buChar char=""/>
              <a:defRPr kumimoji="0" sz="3200" kern="1200">
                <a:solidFill>
                  <a:schemeClr val="tx1"/>
                </a:solidFill>
                <a:latin typeface="+mn-lt"/>
                <a:ea typeface="+mn-ea"/>
                <a:cs typeface="+mn-cs"/>
              </a:defRPr>
            </a:lvl1pPr>
            <a:lvl2pPr marL="548640" indent="-274320" algn="l" rtl="0" eaLnBrk="1" latinLnBrk="0" hangingPunct="1">
              <a:spcBef>
                <a:spcPts val="0"/>
              </a:spcBef>
              <a:spcAft>
                <a:spcPts val="0"/>
              </a:spcAft>
              <a:buClr>
                <a:schemeClr val="accent2"/>
              </a:buClr>
              <a:buSzPct val="70000"/>
              <a:buFont typeface="Wingdings"/>
              <a:buChar char=""/>
              <a:defRPr kumimoji="0" sz="2800" kern="1200">
                <a:solidFill>
                  <a:schemeClr val="tx1"/>
                </a:solidFill>
                <a:latin typeface="+mn-lt"/>
                <a:ea typeface="+mn-ea"/>
                <a:cs typeface="+mn-cs"/>
              </a:defRPr>
            </a:lvl2pPr>
            <a:lvl3pPr marL="822960" indent="-228600" algn="l" rtl="0" eaLnBrk="1" latinLnBrk="0" hangingPunct="1">
              <a:spcBef>
                <a:spcPts val="0"/>
              </a:spcBef>
              <a:spcAft>
                <a:spcPts val="0"/>
              </a:spcAft>
              <a:buClr>
                <a:schemeClr val="accent3"/>
              </a:buClr>
              <a:buSzPct val="75000"/>
              <a:buFont typeface="Wingdings 2"/>
              <a:buChar char=""/>
              <a:defRPr kumimoji="0" sz="2400" kern="1200">
                <a:solidFill>
                  <a:schemeClr val="tx1"/>
                </a:solidFill>
                <a:latin typeface="+mn-lt"/>
                <a:ea typeface="+mn-ea"/>
                <a:cs typeface="+mn-cs"/>
              </a:defRPr>
            </a:lvl3pPr>
            <a:lvl4pPr marL="1097280" indent="-228600" algn="l" rtl="0" eaLnBrk="1" latinLnBrk="0" hangingPunct="1">
              <a:spcBef>
                <a:spcPts val="0"/>
              </a:spcBef>
              <a:spcAft>
                <a:spcPts val="0"/>
              </a:spcAft>
              <a:buClr>
                <a:schemeClr val="accent4"/>
              </a:buClr>
              <a:buSzPct val="70000"/>
              <a:buFont typeface="Wingdings"/>
              <a:buChar char=""/>
              <a:defRPr kumimoji="0" sz="2000" kern="1200">
                <a:solidFill>
                  <a:schemeClr val="tx1"/>
                </a:solidFill>
                <a:latin typeface="+mn-lt"/>
                <a:ea typeface="+mn-ea"/>
                <a:cs typeface="+mn-cs"/>
              </a:defRPr>
            </a:lvl4pPr>
            <a:lvl5pPr marL="1371600" indent="-228600" algn="l" rtl="0" eaLnBrk="1" latinLnBrk="0" hangingPunct="1">
              <a:spcBef>
                <a:spcPts val="0"/>
              </a:spcBef>
              <a:spcAft>
                <a:spcPts val="2400"/>
              </a:spcAft>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a:t>Are younger players less likely to split than older players? </a:t>
            </a:r>
          </a:p>
        </p:txBody>
      </p:sp>
      <p:graphicFrame>
        <p:nvGraphicFramePr>
          <p:cNvPr id="7" name="Table 6">
            <a:extLst>
              <a:ext uri="{FF2B5EF4-FFF2-40B4-BE49-F238E27FC236}">
                <a16:creationId xmlns:a16="http://schemas.microsoft.com/office/drawing/2014/main" id="{3BC80CB1-9258-47FA-8DB5-A657DAB45CB4}"/>
              </a:ext>
            </a:extLst>
          </p:cNvPr>
          <p:cNvGraphicFramePr>
            <a:graphicFrameLocks noGrp="1"/>
          </p:cNvGraphicFramePr>
          <p:nvPr/>
        </p:nvGraphicFramePr>
        <p:xfrm>
          <a:off x="1793436" y="2971800"/>
          <a:ext cx="6448172" cy="2072640"/>
        </p:xfrm>
        <a:graphic>
          <a:graphicData uri="http://schemas.openxmlformats.org/drawingml/2006/table">
            <a:tbl>
              <a:tblPr firstRow="1" bandRow="1">
                <a:tableStyleId>{5C22544A-7EE6-4342-B048-85BDC9FD1C3A}</a:tableStyleId>
              </a:tblPr>
              <a:tblGrid>
                <a:gridCol w="1794096">
                  <a:extLst>
                    <a:ext uri="{9D8B030D-6E8A-4147-A177-3AD203B41FA5}">
                      <a16:colId xmlns:a16="http://schemas.microsoft.com/office/drawing/2014/main" val="20000"/>
                    </a:ext>
                  </a:extLst>
                </a:gridCol>
                <a:gridCol w="1620571">
                  <a:extLst>
                    <a:ext uri="{9D8B030D-6E8A-4147-A177-3AD203B41FA5}">
                      <a16:colId xmlns:a16="http://schemas.microsoft.com/office/drawing/2014/main" val="20001"/>
                    </a:ext>
                  </a:extLst>
                </a:gridCol>
                <a:gridCol w="1685908">
                  <a:extLst>
                    <a:ext uri="{9D8B030D-6E8A-4147-A177-3AD203B41FA5}">
                      <a16:colId xmlns:a16="http://schemas.microsoft.com/office/drawing/2014/main" val="20002"/>
                    </a:ext>
                  </a:extLst>
                </a:gridCol>
                <a:gridCol w="1347597">
                  <a:extLst>
                    <a:ext uri="{9D8B030D-6E8A-4147-A177-3AD203B41FA5}">
                      <a16:colId xmlns:a16="http://schemas.microsoft.com/office/drawing/2014/main" val="20003"/>
                    </a:ext>
                  </a:extLst>
                </a:gridCol>
              </a:tblGrid>
              <a:tr h="472323">
                <a:tc>
                  <a:txBody>
                    <a:bodyPr/>
                    <a:lstStyle/>
                    <a:p>
                      <a:pPr algn="ctr"/>
                      <a:endParaRPr lang="en-US" sz="28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solidFill>
                            <a:schemeClr val="tx1"/>
                          </a:solidFill>
                        </a:rPr>
                        <a:t>Split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800" dirty="0">
                          <a:solidFill>
                            <a:schemeClr val="tx1"/>
                          </a:solidFill>
                        </a:rPr>
                        <a:t>Steal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800" dirty="0">
                          <a:solidFill>
                            <a:schemeClr val="tx1"/>
                          </a:solidFill>
                        </a:rPr>
                        <a:t>Total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2323">
                <a:tc>
                  <a:txBody>
                    <a:bodyPr/>
                    <a:lstStyle/>
                    <a:p>
                      <a:pPr algn="ctr"/>
                      <a:r>
                        <a:rPr lang="en-US" sz="2800" b="1" dirty="0">
                          <a:solidFill>
                            <a:schemeClr val="tx1"/>
                          </a:solidFill>
                        </a:rPr>
                        <a:t>Under</a:t>
                      </a:r>
                      <a:r>
                        <a:rPr lang="en-US" sz="2800" b="1" baseline="0" dirty="0">
                          <a:solidFill>
                            <a:schemeClr val="tx1"/>
                          </a:solidFill>
                        </a:rPr>
                        <a:t> 40</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800" dirty="0">
                          <a:solidFill>
                            <a:schemeClr val="tx1"/>
                          </a:solidFill>
                        </a:rPr>
                        <a:t>187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dirty="0">
                          <a:solidFill>
                            <a:schemeClr val="tx1"/>
                          </a:solidFill>
                        </a:rPr>
                        <a:t>195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dirty="0">
                          <a:solidFill>
                            <a:schemeClr val="tx1"/>
                          </a:solidFill>
                        </a:rPr>
                        <a:t>382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2323">
                <a:tc>
                  <a:txBody>
                    <a:bodyPr/>
                    <a:lstStyle/>
                    <a:p>
                      <a:pPr algn="ctr"/>
                      <a:r>
                        <a:rPr lang="en-US" sz="2800" b="1" dirty="0">
                          <a:solidFill>
                            <a:schemeClr val="tx1"/>
                          </a:solidFill>
                        </a:rPr>
                        <a:t>40 &amp; 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800" dirty="0">
                          <a:solidFill>
                            <a:schemeClr val="tx1"/>
                          </a:solidFill>
                        </a:rPr>
                        <a:t>116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dirty="0">
                          <a:solidFill>
                            <a:schemeClr val="tx1"/>
                          </a:solidFill>
                        </a:rPr>
                        <a:t>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2800" dirty="0">
                          <a:solidFill>
                            <a:schemeClr val="tx1"/>
                          </a:solidFill>
                        </a:rPr>
                        <a:t>192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2323">
                <a:tc>
                  <a:txBody>
                    <a:bodyPr/>
                    <a:lstStyle/>
                    <a:p>
                      <a:pPr algn="ctr"/>
                      <a:r>
                        <a:rPr lang="en-US" sz="2800" b="1" dirty="0">
                          <a:solidFill>
                            <a:schemeClr val="tx1"/>
                          </a:solidFill>
                        </a:rPr>
                        <a:t>Total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solidFill>
                            <a:schemeClr val="tx1"/>
                          </a:solidFill>
                        </a:rPr>
                        <a:t>303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solidFill>
                            <a:schemeClr val="tx1"/>
                          </a:solidFill>
                        </a:rPr>
                        <a:t>271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solidFill>
                            <a:schemeClr val="tx1"/>
                          </a:solidFill>
                        </a:rPr>
                        <a:t>n=574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E8514D26-1DDA-403D-BD04-D2B825398EDC}"/>
              </a:ext>
            </a:extLst>
          </p:cNvPr>
          <p:cNvSpPr txBox="1"/>
          <p:nvPr/>
        </p:nvSpPr>
        <p:spPr>
          <a:xfrm>
            <a:off x="1983658" y="5113842"/>
            <a:ext cx="7998542" cy="954107"/>
          </a:xfrm>
          <a:prstGeom prst="rect">
            <a:avLst/>
          </a:prstGeom>
          <a:noFill/>
        </p:spPr>
        <p:txBody>
          <a:bodyPr wrap="square" rtlCol="0">
            <a:spAutoFit/>
          </a:bodyPr>
          <a:lstStyle/>
          <a:p>
            <a:r>
              <a:rPr lang="en-US" sz="2800" i="1" dirty="0"/>
              <a:t>Is there convincing evidence that the proportion who split is lower for players under 40 than 40 &amp; over? </a:t>
            </a:r>
          </a:p>
        </p:txBody>
      </p:sp>
    </p:spTree>
    <p:extLst>
      <p:ext uri="{BB962C8B-B14F-4D97-AF65-F5344CB8AC3E}">
        <p14:creationId xmlns:p14="http://schemas.microsoft.com/office/powerpoint/2010/main" val="152004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7164" y="169908"/>
            <a:ext cx="8087362" cy="5509200"/>
          </a:xfrm>
          <a:prstGeom prst="rect">
            <a:avLst/>
          </a:prstGeom>
          <a:noFill/>
        </p:spPr>
        <p:txBody>
          <a:bodyPr wrap="square" rtlCol="0">
            <a:spAutoFit/>
          </a:bodyPr>
          <a:lstStyle/>
          <a:p>
            <a:pPr algn="ctr">
              <a:spcAft>
                <a:spcPts val="1200"/>
              </a:spcAft>
            </a:pPr>
            <a:r>
              <a:rPr lang="en-US" sz="4800" b="1" u="sng" dirty="0">
                <a:solidFill>
                  <a:prstClr val="black"/>
                </a:solidFill>
              </a:rPr>
              <a:t>Simulation Methods</a:t>
            </a:r>
          </a:p>
          <a:p>
            <a:pPr algn="ctr">
              <a:spcAft>
                <a:spcPts val="1200"/>
              </a:spcAft>
            </a:pPr>
            <a:endParaRPr lang="en-US" dirty="0">
              <a:solidFill>
                <a:prstClr val="black"/>
              </a:solidFill>
            </a:endParaRPr>
          </a:p>
          <a:p>
            <a:pPr algn="ctr">
              <a:spcAft>
                <a:spcPts val="1200"/>
              </a:spcAft>
            </a:pPr>
            <a:r>
              <a:rPr lang="en-US" sz="3200" dirty="0">
                <a:solidFill>
                  <a:prstClr val="black"/>
                </a:solidFill>
              </a:rPr>
              <a:t>Visual!</a:t>
            </a:r>
          </a:p>
          <a:p>
            <a:pPr algn="ctr">
              <a:spcAft>
                <a:spcPts val="1200"/>
              </a:spcAft>
            </a:pPr>
            <a:r>
              <a:rPr lang="en-US" sz="3200" dirty="0">
                <a:solidFill>
                  <a:prstClr val="black"/>
                </a:solidFill>
              </a:rPr>
              <a:t>Intuitive!</a:t>
            </a:r>
          </a:p>
          <a:p>
            <a:pPr algn="ctr">
              <a:spcAft>
                <a:spcPts val="1200"/>
              </a:spcAft>
            </a:pPr>
            <a:r>
              <a:rPr lang="en-US" sz="3200" dirty="0">
                <a:solidFill>
                  <a:prstClr val="black"/>
                </a:solidFill>
              </a:rPr>
              <a:t>Easily incorporates active learning!</a:t>
            </a:r>
          </a:p>
          <a:p>
            <a:pPr algn="ctr">
              <a:spcAft>
                <a:spcPts val="1200"/>
              </a:spcAft>
            </a:pPr>
            <a:r>
              <a:rPr lang="en-US" sz="3200" dirty="0">
                <a:solidFill>
                  <a:prstClr val="black"/>
                </a:solidFill>
              </a:rPr>
              <a:t>Ties directly to key idea of strength of evidence! </a:t>
            </a:r>
            <a:r>
              <a:rPr lang="en-US" sz="3200" b="1" dirty="0">
                <a:solidFill>
                  <a:prstClr val="black"/>
                </a:solidFill>
              </a:rPr>
              <a:t> </a:t>
            </a:r>
          </a:p>
          <a:p>
            <a:pPr algn="ctr">
              <a:spcAft>
                <a:spcPts val="1200"/>
              </a:spcAft>
            </a:pPr>
            <a:r>
              <a:rPr lang="en-US" sz="3200" dirty="0">
                <a:solidFill>
                  <a:prstClr val="black"/>
                </a:solidFill>
              </a:rPr>
              <a:t>Ties directly to key idea of random variation! </a:t>
            </a:r>
          </a:p>
          <a:p>
            <a:pPr algn="ctr">
              <a:spcAft>
                <a:spcPts val="1200"/>
              </a:spcAft>
            </a:pPr>
            <a:r>
              <a:rPr lang="en-US" sz="2800" dirty="0">
                <a:solidFill>
                  <a:prstClr val="black"/>
                </a:solidFill>
              </a:rPr>
              <a:t>(Note:  No theoretical distributions.  No formulas.     No algebra. Same process for all parameters.)</a:t>
            </a:r>
          </a:p>
        </p:txBody>
      </p:sp>
      <p:sp>
        <p:nvSpPr>
          <p:cNvPr id="3" name="Oval 2"/>
          <p:cNvSpPr/>
          <p:nvPr/>
        </p:nvSpPr>
        <p:spPr>
          <a:xfrm>
            <a:off x="2375036" y="5006572"/>
            <a:ext cx="2172832" cy="77859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flipV="1">
            <a:off x="4258147" y="5785170"/>
            <a:ext cx="805758" cy="724272"/>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AutoShape 2" descr="Image result for meme of happ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meme of happy"/>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meme of happy"/>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039" y="5576072"/>
            <a:ext cx="1277528" cy="1111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07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 calcmode="lin" valueType="num">
                                      <p:cBhvr>
                                        <p:cTn id="17" dur="500" fill="hold"/>
                                        <p:tgtEl>
                                          <p:spTgt spid="1031"/>
                                        </p:tgtEl>
                                        <p:attrNameLst>
                                          <p:attrName>ppt_w</p:attrName>
                                        </p:attrNameLst>
                                      </p:cBhvr>
                                      <p:tavLst>
                                        <p:tav tm="0">
                                          <p:val>
                                            <p:fltVal val="0"/>
                                          </p:val>
                                        </p:tav>
                                        <p:tav tm="100000">
                                          <p:val>
                                            <p:strVal val="#ppt_w"/>
                                          </p:val>
                                        </p:tav>
                                      </p:tavLst>
                                    </p:anim>
                                    <p:anim calcmode="lin" valueType="num">
                                      <p:cBhvr>
                                        <p:cTn id="18" dur="500" fill="hold"/>
                                        <p:tgtEl>
                                          <p:spTgt spid="1031"/>
                                        </p:tgtEl>
                                        <p:attrNameLst>
                                          <p:attrName>ppt_h</p:attrName>
                                        </p:attrNameLst>
                                      </p:cBhvr>
                                      <p:tavLst>
                                        <p:tav tm="0">
                                          <p:val>
                                            <p:fltVal val="0"/>
                                          </p:val>
                                        </p:tav>
                                        <p:tav tm="100000">
                                          <p:val>
                                            <p:strVal val="#ppt_h"/>
                                          </p:val>
                                        </p:tav>
                                      </p:tavLst>
                                    </p:anim>
                                    <p:animEffect transition="in" filter="fade">
                                      <p:cBhvr>
                                        <p:cTn id="19"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7930" b="-816"/>
          <a:stretch/>
        </p:blipFill>
        <p:spPr>
          <a:xfrm>
            <a:off x="1642188" y="1657207"/>
            <a:ext cx="8963853" cy="5027645"/>
          </a:xfrm>
          <a:prstGeom prst="rect">
            <a:avLst/>
          </a:prstGeom>
        </p:spPr>
      </p:pic>
      <p:sp>
        <p:nvSpPr>
          <p:cNvPr id="4" name="Oval 3"/>
          <p:cNvSpPr/>
          <p:nvPr/>
        </p:nvSpPr>
        <p:spPr>
          <a:xfrm>
            <a:off x="8573787" y="6040717"/>
            <a:ext cx="1159476" cy="523255"/>
          </a:xfrm>
          <a:prstGeom prst="ellipse">
            <a:avLst/>
          </a:prstGeom>
          <a:noFill/>
          <a:ln w="1270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34012" y="5764900"/>
            <a:ext cx="1143000" cy="537444"/>
          </a:xfrm>
          <a:prstGeom prst="ellipse">
            <a:avLst/>
          </a:prstGeom>
          <a:noFill/>
          <a:ln w="1270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7" name="Oval 6"/>
          <p:cNvSpPr/>
          <p:nvPr/>
        </p:nvSpPr>
        <p:spPr>
          <a:xfrm>
            <a:off x="2052638" y="2079397"/>
            <a:ext cx="8338676" cy="4349979"/>
          </a:xfrm>
          <a:prstGeom prst="ellipse">
            <a:avLst/>
          </a:prstGeom>
          <a:noFill/>
          <a:ln w="1270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8" name="Oval 7"/>
          <p:cNvSpPr/>
          <p:nvPr/>
        </p:nvSpPr>
        <p:spPr>
          <a:xfrm>
            <a:off x="9153525" y="3843338"/>
            <a:ext cx="1198476" cy="594390"/>
          </a:xfrm>
          <a:prstGeom prst="ellipse">
            <a:avLst/>
          </a:prstGeom>
          <a:noFill/>
          <a:ln w="1270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Title 1"/>
          <p:cNvSpPr txBox="1">
            <a:spLocks/>
          </p:cNvSpPr>
          <p:nvPr/>
        </p:nvSpPr>
        <p:spPr>
          <a:xfrm>
            <a:off x="1856914" y="0"/>
            <a:ext cx="85344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pPr algn="l"/>
            <a:r>
              <a:rPr lang="en-US" sz="3200" b="0" dirty="0">
                <a:solidFill>
                  <a:schemeClr val="tx1"/>
                </a:solidFill>
                <a:latin typeface="Arial" panose="020B0604020202020204" pitchFamily="34" charset="0"/>
                <a:cs typeface="Arial" panose="020B0604020202020204" pitchFamily="34" charset="0"/>
              </a:rPr>
              <a:t>p-value: The chance of obtaining a statistic as extreme as that observed, just by random chance, if the null hypothesis is true</a:t>
            </a:r>
          </a:p>
        </p:txBody>
      </p:sp>
      <p:sp>
        <p:nvSpPr>
          <p:cNvPr id="2" name="Title 1"/>
          <p:cNvSpPr>
            <a:spLocks noGrp="1"/>
          </p:cNvSpPr>
          <p:nvPr>
            <p:ph type="title"/>
          </p:nvPr>
        </p:nvSpPr>
        <p:spPr>
          <a:xfrm>
            <a:off x="1856914" y="0"/>
            <a:ext cx="8534400" cy="1524000"/>
          </a:xfrm>
        </p:spPr>
        <p:txBody>
          <a:bodyPr>
            <a:noAutofit/>
          </a:bodyPr>
          <a:lstStyle/>
          <a:p>
            <a:pPr algn="l"/>
            <a:r>
              <a:rPr lang="en-US" sz="3200" dirty="0">
                <a:latin typeface="Arial" panose="020B0604020202020204" pitchFamily="34" charset="0"/>
                <a:cs typeface="Arial" panose="020B0604020202020204" pitchFamily="34" charset="0"/>
              </a:rPr>
              <a:t>p-value: The chance of obtaining a statistic as extreme as that observed, just by random chance, </a:t>
            </a:r>
            <a:r>
              <a:rPr lang="en-US" sz="3200" dirty="0">
                <a:solidFill>
                  <a:srgbClr val="00B050"/>
                </a:solidFill>
                <a:latin typeface="Arial" panose="020B0604020202020204" pitchFamily="34" charset="0"/>
                <a:cs typeface="Arial" panose="020B0604020202020204" pitchFamily="34" charset="0"/>
              </a:rPr>
              <a:t>if the null hypothesis is true</a:t>
            </a:r>
          </a:p>
        </p:txBody>
      </p:sp>
      <p:sp>
        <p:nvSpPr>
          <p:cNvPr id="10" name="Title 1"/>
          <p:cNvSpPr txBox="1">
            <a:spLocks/>
          </p:cNvSpPr>
          <p:nvPr/>
        </p:nvSpPr>
        <p:spPr>
          <a:xfrm>
            <a:off x="1856914" y="515"/>
            <a:ext cx="85344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pPr algn="l"/>
            <a:r>
              <a:rPr lang="en-US" sz="3200" b="0" dirty="0">
                <a:solidFill>
                  <a:schemeClr val="tx1"/>
                </a:solidFill>
                <a:latin typeface="Arial" panose="020B0604020202020204" pitchFamily="34" charset="0"/>
                <a:cs typeface="Arial" panose="020B0604020202020204" pitchFamily="34" charset="0"/>
              </a:rPr>
              <a:t>p-value: The chance of obtaining a statistic as extreme as that observed, </a:t>
            </a:r>
            <a:r>
              <a:rPr lang="en-US" sz="3200" b="0" dirty="0">
                <a:solidFill>
                  <a:srgbClr val="7030A0"/>
                </a:solidFill>
                <a:latin typeface="Arial" panose="020B0604020202020204" pitchFamily="34" charset="0"/>
                <a:cs typeface="Arial" panose="020B0604020202020204" pitchFamily="34" charset="0"/>
              </a:rPr>
              <a:t>just by random chance,</a:t>
            </a:r>
            <a:r>
              <a:rPr lang="en-US" sz="3200" b="0" dirty="0">
                <a:latin typeface="Arial" panose="020B0604020202020204" pitchFamily="34" charset="0"/>
                <a:cs typeface="Arial" panose="020B0604020202020204" pitchFamily="34" charset="0"/>
              </a:rPr>
              <a:t> </a:t>
            </a:r>
            <a:r>
              <a:rPr lang="en-US" sz="3200" b="0" dirty="0">
                <a:solidFill>
                  <a:srgbClr val="00B050"/>
                </a:solidFill>
                <a:latin typeface="Arial" panose="020B0604020202020204" pitchFamily="34" charset="0"/>
                <a:cs typeface="Arial" panose="020B0604020202020204" pitchFamily="34" charset="0"/>
              </a:rPr>
              <a:t>if the null hypothesis is true</a:t>
            </a:r>
          </a:p>
        </p:txBody>
      </p:sp>
      <p:sp>
        <p:nvSpPr>
          <p:cNvPr id="11" name="Title 1"/>
          <p:cNvSpPr txBox="1">
            <a:spLocks/>
          </p:cNvSpPr>
          <p:nvPr/>
        </p:nvSpPr>
        <p:spPr>
          <a:xfrm>
            <a:off x="1856914" y="-515"/>
            <a:ext cx="85344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pPr algn="l"/>
            <a:r>
              <a:rPr lang="en-US" sz="3200" b="0" dirty="0">
                <a:solidFill>
                  <a:schemeClr val="tx1"/>
                </a:solidFill>
                <a:latin typeface="Arial" panose="020B0604020202020204" pitchFamily="34" charset="0"/>
                <a:cs typeface="Arial" panose="020B0604020202020204" pitchFamily="34" charset="0"/>
              </a:rPr>
              <a:t>p-value: The chance of obtaining a statistic as extreme </a:t>
            </a:r>
            <a:r>
              <a:rPr lang="en-US" sz="3200" b="0" dirty="0">
                <a:solidFill>
                  <a:srgbClr val="0070C0"/>
                </a:solidFill>
                <a:latin typeface="Arial" panose="020B0604020202020204" pitchFamily="34" charset="0"/>
                <a:cs typeface="Arial" panose="020B0604020202020204" pitchFamily="34" charset="0"/>
              </a:rPr>
              <a:t>as that observed</a:t>
            </a:r>
            <a:r>
              <a:rPr lang="en-US" sz="3200" b="0" dirty="0">
                <a:solidFill>
                  <a:schemeClr val="accent1">
                    <a:lumMod val="50000"/>
                  </a:schemeClr>
                </a:solidFill>
                <a:latin typeface="Arial" panose="020B0604020202020204" pitchFamily="34" charset="0"/>
                <a:cs typeface="Arial" panose="020B0604020202020204" pitchFamily="34" charset="0"/>
              </a:rPr>
              <a:t>,</a:t>
            </a:r>
            <a:r>
              <a:rPr lang="en-US" sz="3200" b="0" dirty="0">
                <a:solidFill>
                  <a:schemeClr val="tx1"/>
                </a:solidFill>
                <a:latin typeface="Arial" panose="020B0604020202020204" pitchFamily="34" charset="0"/>
                <a:cs typeface="Arial" panose="020B0604020202020204" pitchFamily="34" charset="0"/>
              </a:rPr>
              <a:t> </a:t>
            </a:r>
            <a:r>
              <a:rPr lang="en-US" sz="3200" b="0" dirty="0">
                <a:solidFill>
                  <a:srgbClr val="7030A0"/>
                </a:solidFill>
                <a:latin typeface="Arial" panose="020B0604020202020204" pitchFamily="34" charset="0"/>
                <a:cs typeface="Arial" panose="020B0604020202020204" pitchFamily="34" charset="0"/>
              </a:rPr>
              <a:t>just by random chance,</a:t>
            </a:r>
            <a:r>
              <a:rPr lang="en-US" sz="3200" b="0" dirty="0">
                <a:latin typeface="Arial" panose="020B0604020202020204" pitchFamily="34" charset="0"/>
                <a:cs typeface="Arial" panose="020B0604020202020204" pitchFamily="34" charset="0"/>
              </a:rPr>
              <a:t> </a:t>
            </a:r>
            <a:r>
              <a:rPr lang="en-US" sz="3200" b="0" dirty="0">
                <a:solidFill>
                  <a:srgbClr val="00B050"/>
                </a:solidFill>
                <a:latin typeface="Arial" panose="020B0604020202020204" pitchFamily="34" charset="0"/>
                <a:cs typeface="Arial" panose="020B0604020202020204" pitchFamily="34" charset="0"/>
              </a:rPr>
              <a:t>if the null hypothesis is true</a:t>
            </a:r>
          </a:p>
        </p:txBody>
      </p:sp>
      <p:sp>
        <p:nvSpPr>
          <p:cNvPr id="12" name="Title 1"/>
          <p:cNvSpPr txBox="1">
            <a:spLocks/>
          </p:cNvSpPr>
          <p:nvPr/>
        </p:nvSpPr>
        <p:spPr>
          <a:xfrm>
            <a:off x="1856914" y="0"/>
            <a:ext cx="8534400"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800000"/>
                </a:solidFill>
                <a:latin typeface="Arial"/>
                <a:ea typeface="+mj-ea"/>
                <a:cs typeface="Arial"/>
              </a:defRPr>
            </a:lvl1pPr>
          </a:lstStyle>
          <a:p>
            <a:pPr algn="l"/>
            <a:r>
              <a:rPr lang="en-US" sz="3200" b="0" dirty="0">
                <a:solidFill>
                  <a:schemeClr val="tx1"/>
                </a:solidFill>
                <a:latin typeface="Arial" panose="020B0604020202020204" pitchFamily="34" charset="0"/>
                <a:cs typeface="Arial" panose="020B0604020202020204" pitchFamily="34" charset="0"/>
              </a:rPr>
              <a:t>p-value: </a:t>
            </a:r>
            <a:r>
              <a:rPr lang="en-US" sz="3200" b="0" dirty="0">
                <a:solidFill>
                  <a:srgbClr val="FF0000"/>
                </a:solidFill>
                <a:latin typeface="Arial" panose="020B0604020202020204" pitchFamily="34" charset="0"/>
                <a:cs typeface="Arial" panose="020B0604020202020204" pitchFamily="34" charset="0"/>
              </a:rPr>
              <a:t>The chance of obtaining a statistic as extreme</a:t>
            </a:r>
            <a:r>
              <a:rPr lang="en-US" sz="3200" b="0" dirty="0">
                <a:solidFill>
                  <a:schemeClr val="accent1"/>
                </a:solidFill>
                <a:latin typeface="Arial" panose="020B0604020202020204" pitchFamily="34" charset="0"/>
                <a:cs typeface="Arial" panose="020B0604020202020204" pitchFamily="34" charset="0"/>
              </a:rPr>
              <a:t> </a:t>
            </a:r>
            <a:r>
              <a:rPr lang="en-US" sz="3200" b="0" dirty="0">
                <a:solidFill>
                  <a:srgbClr val="0070C0"/>
                </a:solidFill>
                <a:latin typeface="Arial" panose="020B0604020202020204" pitchFamily="34" charset="0"/>
                <a:cs typeface="Arial" panose="020B0604020202020204" pitchFamily="34" charset="0"/>
              </a:rPr>
              <a:t>as that observed</a:t>
            </a:r>
            <a:r>
              <a:rPr lang="en-US" sz="3200" b="0" dirty="0">
                <a:solidFill>
                  <a:schemeClr val="accent1">
                    <a:lumMod val="50000"/>
                  </a:schemeClr>
                </a:solidFill>
                <a:latin typeface="Arial" panose="020B0604020202020204" pitchFamily="34" charset="0"/>
                <a:cs typeface="Arial" panose="020B0604020202020204" pitchFamily="34" charset="0"/>
              </a:rPr>
              <a:t>,</a:t>
            </a:r>
            <a:r>
              <a:rPr lang="en-US" sz="3200" b="0" dirty="0">
                <a:solidFill>
                  <a:schemeClr val="tx1"/>
                </a:solidFill>
                <a:latin typeface="Arial" panose="020B0604020202020204" pitchFamily="34" charset="0"/>
                <a:cs typeface="Arial" panose="020B0604020202020204" pitchFamily="34" charset="0"/>
              </a:rPr>
              <a:t> </a:t>
            </a:r>
            <a:r>
              <a:rPr lang="en-US" sz="3200" b="0" dirty="0">
                <a:solidFill>
                  <a:srgbClr val="7030A0"/>
                </a:solidFill>
                <a:latin typeface="Arial" panose="020B0604020202020204" pitchFamily="34" charset="0"/>
                <a:cs typeface="Arial" panose="020B0604020202020204" pitchFamily="34" charset="0"/>
              </a:rPr>
              <a:t>just by random chance,</a:t>
            </a:r>
            <a:r>
              <a:rPr lang="en-US" sz="3200" b="0" dirty="0">
                <a:latin typeface="Arial" panose="020B0604020202020204" pitchFamily="34" charset="0"/>
                <a:cs typeface="Arial" panose="020B0604020202020204" pitchFamily="34" charset="0"/>
              </a:rPr>
              <a:t> </a:t>
            </a:r>
            <a:r>
              <a:rPr lang="en-US" sz="3200" b="0" dirty="0">
                <a:solidFill>
                  <a:srgbClr val="00B050"/>
                </a:solidFill>
                <a:latin typeface="Arial" panose="020B0604020202020204" pitchFamily="34" charset="0"/>
                <a:cs typeface="Arial" panose="020B0604020202020204" pitchFamily="34" charset="0"/>
              </a:rPr>
              <a:t>if the null hypothesis is true </a:t>
            </a:r>
          </a:p>
        </p:txBody>
      </p:sp>
    </p:spTree>
    <p:extLst>
      <p:ext uri="{BB962C8B-B14F-4D97-AF65-F5344CB8AC3E}">
        <p14:creationId xmlns:p14="http://schemas.microsoft.com/office/powerpoint/2010/main" val="94330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2" grpId="0"/>
      <p:bldP spid="10" grpId="0"/>
      <p:bldP spid="11"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00200" y="381001"/>
            <a:ext cx="8582736" cy="138499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srgbClr val="C00000"/>
                </a:solidFill>
                <a:latin typeface="Cambria" pitchFamily="18" charset="0"/>
                <a:ea typeface="+mn-ea"/>
                <a:cs typeface="+mn-cs"/>
              </a:rPr>
              <a:t>What about </a:t>
            </a:r>
          </a:p>
          <a:p>
            <a:pPr>
              <a:defRPr/>
            </a:pPr>
            <a:r>
              <a:rPr lang="en-US" sz="4000" b="1" dirty="0">
                <a:solidFill>
                  <a:srgbClr val="C00000"/>
                </a:solidFill>
                <a:latin typeface="Cambria" pitchFamily="18" charset="0"/>
                <a:ea typeface="+mn-ea"/>
                <a:cs typeface="+mn-cs"/>
              </a:rPr>
              <a:t>Traditional Inference?</a:t>
            </a:r>
          </a:p>
        </p:txBody>
      </p:sp>
      <p:sp>
        <p:nvSpPr>
          <p:cNvPr id="2" name="TextBox 1"/>
          <p:cNvSpPr txBox="1"/>
          <p:nvPr/>
        </p:nvSpPr>
        <p:spPr>
          <a:xfrm>
            <a:off x="2057400" y="1981199"/>
            <a:ext cx="8125536" cy="4401205"/>
          </a:xfrm>
          <a:prstGeom prst="rect">
            <a:avLst/>
          </a:prstGeom>
          <a:noFill/>
        </p:spPr>
        <p:txBody>
          <a:bodyPr wrap="square" rtlCol="0">
            <a:spAutoFit/>
          </a:bodyPr>
          <a:lstStyle/>
          <a:p>
            <a:r>
              <a:rPr lang="en-US" sz="2800" u="sng" dirty="0"/>
              <a:t>After seeing simulation-based inference</a:t>
            </a:r>
            <a:r>
              <a:rPr lang="en-US" sz="2800" dirty="0"/>
              <a:t>:</a:t>
            </a:r>
          </a:p>
          <a:p>
            <a:pPr marL="457200" indent="-457200">
              <a:buFont typeface="Arial" panose="020B0604020202020204" pitchFamily="34" charset="0"/>
              <a:buChar char="•"/>
            </a:pPr>
            <a:r>
              <a:rPr lang="en-US" sz="2800" dirty="0"/>
              <a:t>Students have seen </a:t>
            </a:r>
            <a:r>
              <a:rPr lang="en-US" sz="2800" b="1" dirty="0"/>
              <a:t>lots</a:t>
            </a:r>
            <a:r>
              <a:rPr lang="en-US" sz="2800" dirty="0"/>
              <a:t> of “bell-shaped” distributions and dealt often with finding “proportions in tails”. </a:t>
            </a:r>
          </a:p>
          <a:p>
            <a:pPr marL="457200" indent="-457200">
              <a:buFont typeface="Arial" panose="020B0604020202020204" pitchFamily="34" charset="0"/>
              <a:buChar char="•"/>
            </a:pPr>
            <a:r>
              <a:rPr lang="en-US" sz="2800" dirty="0"/>
              <a:t>Students have seen standard error as a measure of variability of sample statistics</a:t>
            </a:r>
          </a:p>
          <a:p>
            <a:pPr marL="457200" indent="-457200">
              <a:buFont typeface="Arial" panose="020B0604020202020204" pitchFamily="34" charset="0"/>
              <a:buChar char="•"/>
            </a:pPr>
            <a:r>
              <a:rPr lang="en-US" sz="2800" dirty="0"/>
              <a:t>Students have seen how to understand and interpret confidence intervals</a:t>
            </a:r>
          </a:p>
          <a:p>
            <a:pPr marL="457200" indent="-457200">
              <a:buFont typeface="Arial" panose="020B0604020202020204" pitchFamily="34" charset="0"/>
              <a:buChar char="•"/>
            </a:pPr>
            <a:r>
              <a:rPr lang="en-US" sz="2800" dirty="0"/>
              <a:t>Students have seen the conceptual underpinnings of hypothesis tests, and how to interpret a p-value.</a:t>
            </a:r>
          </a:p>
        </p:txBody>
      </p:sp>
    </p:spTree>
    <p:extLst>
      <p:ext uri="{BB962C8B-B14F-4D97-AF65-F5344CB8AC3E}">
        <p14:creationId xmlns:p14="http://schemas.microsoft.com/office/powerpoint/2010/main" val="266814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533400"/>
            <a:ext cx="8229600" cy="2438400"/>
          </a:xfrm>
        </p:spPr>
        <p:txBody>
          <a:bodyPr>
            <a:noAutofit/>
          </a:bodyPr>
          <a:lstStyle/>
          <a:p>
            <a:pPr algn="l"/>
            <a:r>
              <a:rPr lang="en-US" sz="4800" b="1" u="sng" dirty="0">
                <a:solidFill>
                  <a:srgbClr val="C00000"/>
                </a:solidFill>
              </a:rPr>
              <a:t>Example</a:t>
            </a:r>
            <a:r>
              <a:rPr lang="en-US" sz="4800" b="1" dirty="0">
                <a:solidFill>
                  <a:srgbClr val="C00000"/>
                </a:solidFill>
              </a:rPr>
              <a:t>:  We wish to estimate </a:t>
            </a:r>
          </a:p>
          <a:p>
            <a:pPr algn="l">
              <a:spcBef>
                <a:spcPts val="0"/>
              </a:spcBef>
            </a:pPr>
            <a:r>
              <a:rPr lang="en-US" sz="4800" b="1" dirty="0">
                <a:solidFill>
                  <a:srgbClr val="C00000"/>
                </a:solidFill>
              </a:rPr>
              <a:t>p = the proportion of Reese’s Pieces that are orange.</a:t>
            </a:r>
          </a:p>
        </p:txBody>
      </p:sp>
      <mc:AlternateContent xmlns:mc="http://schemas.openxmlformats.org/markup-compatibility/2006" xmlns:a14="http://schemas.microsoft.com/office/drawing/2010/main">
        <mc:Choice Requires="a14">
          <p:sp>
            <p:nvSpPr>
              <p:cNvPr id="5" name="TextBox 4"/>
              <p:cNvSpPr txBox="1"/>
              <p:nvPr/>
            </p:nvSpPr>
            <p:spPr>
              <a:xfrm>
                <a:off x="2819400" y="3200401"/>
                <a:ext cx="64008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a:t>How much variation is there in the sample statistics </a:t>
                </a:r>
                <a14:m>
                  <m:oMath xmlns:m="http://schemas.openxmlformats.org/officeDocument/2006/math">
                    <m:acc>
                      <m:accPr>
                        <m:chr m:val="̂"/>
                        <m:ctrlPr>
                          <a:rPr lang="en-US" sz="3600" b="1" i="1">
                            <a:latin typeface="Cambria Math" panose="02040503050406030204" pitchFamily="18" charset="0"/>
                          </a:rPr>
                        </m:ctrlPr>
                      </m:accPr>
                      <m:e>
                        <m:r>
                          <a:rPr lang="en-US" sz="3600" b="1" i="1">
                            <a:latin typeface="Cambria Math" panose="02040503050406030204" pitchFamily="18" charset="0"/>
                          </a:rPr>
                          <m:t>𝒑</m:t>
                        </m:r>
                      </m:e>
                    </m:acc>
                  </m:oMath>
                </a14:m>
                <a:r>
                  <a:rPr lang="en-US" sz="3600" b="1" dirty="0"/>
                  <a:t> if n = 56?</a:t>
                </a:r>
              </a:p>
            </p:txBody>
          </p:sp>
        </mc:Choice>
        <mc:Fallback xmlns="">
          <p:sp>
            <p:nvSpPr>
              <p:cNvPr id="5" name="TextBox 4"/>
              <p:cNvSpPr txBox="1">
                <a:spLocks noRot="1" noChangeAspect="1" noMove="1" noResize="1" noEditPoints="1" noAdjustHandles="1" noChangeArrowheads="1" noChangeShapeType="1" noTextEdit="1"/>
              </p:cNvSpPr>
              <p:nvPr/>
            </p:nvSpPr>
            <p:spPr>
              <a:xfrm>
                <a:off x="2819400" y="3200401"/>
                <a:ext cx="6400800" cy="1200329"/>
              </a:xfrm>
              <a:prstGeom prst="rect">
                <a:avLst/>
              </a:prstGeom>
              <a:blipFill>
                <a:blip r:embed="rId3"/>
                <a:stretch>
                  <a:fillRect l="-1613" t="-6468" r="-1423" b="-1691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0C03E07B-53DA-43C4-A642-E7497853647F}"/>
              </a:ext>
            </a:extLst>
          </p:cNvPr>
          <p:cNvSpPr txBox="1"/>
          <p:nvPr/>
        </p:nvSpPr>
        <p:spPr>
          <a:xfrm>
            <a:off x="2209800" y="4800601"/>
            <a:ext cx="7848600" cy="1323439"/>
          </a:xfrm>
          <a:prstGeom prst="rect">
            <a:avLst/>
          </a:prstGeom>
          <a:noFill/>
        </p:spPr>
        <p:txBody>
          <a:bodyPr wrap="square" rtlCol="0">
            <a:spAutoFit/>
          </a:bodyPr>
          <a:lstStyle/>
          <a:p>
            <a:pPr algn="ctr"/>
            <a:r>
              <a:rPr lang="en-US" sz="4000" i="1" dirty="0"/>
              <a:t>Find the proportion in </a:t>
            </a:r>
            <a:r>
              <a:rPr lang="en-US" sz="4000" i="1" u="sng" dirty="0"/>
              <a:t>your</a:t>
            </a:r>
            <a:r>
              <a:rPr lang="en-US" sz="4000" i="1" dirty="0"/>
              <a:t> sample.  </a:t>
            </a:r>
          </a:p>
          <a:p>
            <a:pPr algn="ctr"/>
            <a:r>
              <a:rPr lang="en-US" sz="4000" i="1" dirty="0"/>
              <a:t>(Then feel free to eat the evidence!)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00200" y="381001"/>
            <a:ext cx="8582736" cy="138499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srgbClr val="C00000"/>
                </a:solidFill>
                <a:latin typeface="Cambria" pitchFamily="18" charset="0"/>
                <a:ea typeface="+mn-ea"/>
                <a:cs typeface="+mn-cs"/>
              </a:rPr>
              <a:t>What about </a:t>
            </a:r>
          </a:p>
          <a:p>
            <a:pPr>
              <a:defRPr/>
            </a:pPr>
            <a:r>
              <a:rPr lang="en-US" sz="4000" b="1" dirty="0">
                <a:solidFill>
                  <a:srgbClr val="C00000"/>
                </a:solidFill>
                <a:latin typeface="Cambria" pitchFamily="18" charset="0"/>
                <a:ea typeface="+mn-ea"/>
                <a:cs typeface="+mn-cs"/>
              </a:rPr>
              <a:t>Traditional Inference?</a:t>
            </a:r>
          </a:p>
        </p:txBody>
      </p:sp>
      <p:sp>
        <p:nvSpPr>
          <p:cNvPr id="2" name="TextBox 1"/>
          <p:cNvSpPr txBox="1"/>
          <p:nvPr/>
        </p:nvSpPr>
        <p:spPr>
          <a:xfrm>
            <a:off x="2057400" y="1981198"/>
            <a:ext cx="8125536" cy="3539430"/>
          </a:xfrm>
          <a:prstGeom prst="rect">
            <a:avLst/>
          </a:prstGeom>
          <a:noFill/>
        </p:spPr>
        <p:txBody>
          <a:bodyPr wrap="square" rtlCol="0">
            <a:spAutoFit/>
          </a:bodyPr>
          <a:lstStyle/>
          <a:p>
            <a:r>
              <a:rPr lang="en-US" sz="2800" u="sng" dirty="0"/>
              <a:t>After seeing simulation-based inference</a:t>
            </a:r>
            <a:r>
              <a:rPr lang="en-US" sz="2800" dirty="0"/>
              <a:t>:</a:t>
            </a:r>
          </a:p>
          <a:p>
            <a:pPr marL="457200" indent="-457200">
              <a:buFont typeface="Arial" panose="020B0604020202020204" pitchFamily="34" charset="0"/>
              <a:buChar char="•"/>
            </a:pPr>
            <a:r>
              <a:rPr lang="en-US" sz="2800" dirty="0"/>
              <a:t>Students are ready to learn about theoretical distributions such as the normal distribution. </a:t>
            </a:r>
          </a:p>
          <a:p>
            <a:pPr marL="457200" indent="-457200">
              <a:buFont typeface="Arial" panose="020B0604020202020204" pitchFamily="34" charset="0"/>
              <a:buChar char="•"/>
            </a:pPr>
            <a:r>
              <a:rPr lang="en-US" sz="2800" dirty="0"/>
              <a:t>Students are ready to learn how to calculate standard error from formulas and summary statistics.</a:t>
            </a:r>
          </a:p>
          <a:p>
            <a:pPr marL="457200" indent="-457200">
              <a:buFont typeface="Arial" panose="020B0604020202020204" pitchFamily="34" charset="0"/>
              <a:buChar char="•"/>
            </a:pPr>
            <a:r>
              <a:rPr lang="en-US" sz="2800" dirty="0"/>
              <a:t>They already understand the basic ideas of inference!</a:t>
            </a:r>
          </a:p>
        </p:txBody>
      </p:sp>
    </p:spTree>
    <p:extLst>
      <p:ext uri="{BB962C8B-B14F-4D97-AF65-F5344CB8AC3E}">
        <p14:creationId xmlns:p14="http://schemas.microsoft.com/office/powerpoint/2010/main" val="1225992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00200" y="381001"/>
            <a:ext cx="8582736" cy="84957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srgbClr val="C00000"/>
                </a:solidFill>
                <a:latin typeface="Cambria" pitchFamily="18" charset="0"/>
                <a:ea typeface="+mn-ea"/>
                <a:cs typeface="+mn-cs"/>
              </a:rPr>
              <a:t>Transitioning to </a:t>
            </a:r>
          </a:p>
          <a:p>
            <a:pPr>
              <a:defRPr/>
            </a:pPr>
            <a:r>
              <a:rPr lang="en-US" sz="4000" b="1" dirty="0">
                <a:solidFill>
                  <a:srgbClr val="C00000"/>
                </a:solidFill>
                <a:latin typeface="Cambria" pitchFamily="18" charset="0"/>
                <a:ea typeface="+mn-ea"/>
                <a:cs typeface="+mn-cs"/>
              </a:rPr>
              <a:t>Traditional Inference</a:t>
            </a:r>
          </a:p>
        </p:txBody>
      </p:sp>
      <mc:AlternateContent xmlns:mc="http://schemas.openxmlformats.org/markup-compatibility/2006" xmlns:a14="http://schemas.microsoft.com/office/drawing/2010/main">
        <mc:Choice Requires="a14">
          <p:sp>
            <p:nvSpPr>
              <p:cNvPr id="5" name="TextBox 4"/>
              <p:cNvSpPr txBox="1"/>
              <p:nvPr/>
            </p:nvSpPr>
            <p:spPr>
              <a:xfrm>
                <a:off x="2000384" y="1905001"/>
                <a:ext cx="7839711" cy="1200329"/>
              </a:xfrm>
              <a:prstGeom prst="rect">
                <a:avLst/>
              </a:prstGeom>
              <a:solidFill>
                <a:srgbClr val="FFFF99"/>
              </a:solidFill>
              <a:ln>
                <a:solidFill>
                  <a:schemeClr val="tx1"/>
                </a:solidFill>
              </a:ln>
            </p:spPr>
            <p:txBody>
              <a:bodyPr wrap="square" rtlCol="0">
                <a:spAutoFit/>
              </a:bodyPr>
              <a:lstStyle/>
              <a:p>
                <a:pPr>
                  <a:spcBef>
                    <a:spcPts val="1200"/>
                  </a:spcBef>
                </a:pPr>
                <a:r>
                  <a:rPr lang="en-US" sz="3600" b="1" dirty="0"/>
                  <a:t>Confidence Interval:  </a:t>
                </a:r>
              </a:p>
              <a:p>
                <a:pPr>
                  <a:spcBef>
                    <a:spcPts val="1800"/>
                  </a:spcBef>
                </a:pPr>
                <a14:m>
                  <m:oMathPara xmlns:m="http://schemas.openxmlformats.org/officeDocument/2006/math">
                    <m:oMathParaPr>
                      <m:jc m:val="centerGroup"/>
                    </m:oMathParaPr>
                    <m:oMath xmlns:m="http://schemas.openxmlformats.org/officeDocument/2006/math">
                      <m:r>
                        <a:rPr lang="en-US" sz="3600" i="1">
                          <a:latin typeface="Cambria Math"/>
                        </a:rPr>
                        <m:t>𝑆𝑎𝑚𝑝𝑙𝑒</m:t>
                      </m:r>
                      <m:r>
                        <a:rPr lang="en-US" sz="3600" i="1">
                          <a:latin typeface="Cambria Math"/>
                        </a:rPr>
                        <m:t> </m:t>
                      </m:r>
                      <m:r>
                        <a:rPr lang="en-US" sz="3600" i="1">
                          <a:latin typeface="Cambria Math"/>
                        </a:rPr>
                        <m:t>𝑆𝑡𝑎𝑡𝑖𝑠𝑡𝑖𝑐</m:t>
                      </m:r>
                      <m:r>
                        <a:rPr lang="en-US" sz="3600" i="1">
                          <a:latin typeface="Cambria Math"/>
                        </a:rPr>
                        <m:t> ±</m:t>
                      </m:r>
                      <m:sSup>
                        <m:sSupPr>
                          <m:ctrlPr>
                            <a:rPr lang="en-US" sz="3600" i="1">
                              <a:latin typeface="Cambria Math" panose="02040503050406030204" pitchFamily="18" charset="0"/>
                            </a:rPr>
                          </m:ctrlPr>
                        </m:sSupPr>
                        <m:e>
                          <m:r>
                            <a:rPr lang="en-US" sz="3600" i="1">
                              <a:latin typeface="Cambria Math"/>
                            </a:rPr>
                            <m:t>𝑧</m:t>
                          </m:r>
                        </m:e>
                        <m:sup>
                          <m:r>
                            <a:rPr lang="en-US" sz="3600" i="1">
                              <a:latin typeface="Cambria Math"/>
                            </a:rPr>
                            <m:t>∗</m:t>
                          </m:r>
                        </m:sup>
                      </m:sSup>
                      <m:r>
                        <a:rPr lang="en-US" sz="3600" i="1">
                          <a:latin typeface="Cambria Math"/>
                        </a:rPr>
                        <m:t>∙</m:t>
                      </m:r>
                      <m:r>
                        <a:rPr lang="en-US" sz="3600" i="1">
                          <a:latin typeface="Cambria Math"/>
                          <a:ea typeface="Cambria Math"/>
                        </a:rPr>
                        <m:t>𝑆𝐸</m:t>
                      </m:r>
                    </m:oMath>
                  </m:oMathPara>
                </a14:m>
                <a:endParaRPr lang="en-US"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2000384" y="1905001"/>
                <a:ext cx="7839711" cy="1200329"/>
              </a:xfrm>
              <a:prstGeom prst="rect">
                <a:avLst/>
              </a:prstGeom>
              <a:blipFill>
                <a:blip r:embed="rId3"/>
                <a:stretch>
                  <a:fillRect l="-2252" t="-7576"/>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889574" y="3505200"/>
                <a:ext cx="8496300" cy="1764650"/>
              </a:xfrm>
              <a:prstGeom prst="rect">
                <a:avLst/>
              </a:prstGeom>
              <a:solidFill>
                <a:srgbClr val="FFFF99"/>
              </a:solidFill>
              <a:ln>
                <a:solidFill>
                  <a:schemeClr val="tx1"/>
                </a:solidFill>
              </a:ln>
            </p:spPr>
            <p:txBody>
              <a:bodyPr wrap="square" rtlCol="0">
                <a:spAutoFit/>
              </a:bodyPr>
              <a:lstStyle/>
              <a:p>
                <a:pPr>
                  <a:spcAft>
                    <a:spcPts val="1200"/>
                  </a:spcAft>
                </a:pPr>
                <a:r>
                  <a:rPr lang="en-US" sz="3600" b="1" dirty="0"/>
                  <a:t>Hypothesis Test:</a:t>
                </a:r>
              </a:p>
              <a:p>
                <a:pPr/>
                <a14:m>
                  <m:oMathPara xmlns:m="http://schemas.openxmlformats.org/officeDocument/2006/math">
                    <m:oMathParaPr>
                      <m:jc m:val="centerGroup"/>
                    </m:oMathParaPr>
                    <m:oMath xmlns:m="http://schemas.openxmlformats.org/officeDocument/2006/math">
                      <m:r>
                        <a:rPr lang="en-US" sz="3200" i="1">
                          <a:latin typeface="Cambria Math"/>
                        </a:rPr>
                        <m:t>𝑧</m:t>
                      </m:r>
                      <m:r>
                        <a:rPr lang="en-US" sz="3200" i="1">
                          <a:latin typeface="Cambria Math"/>
                        </a:rPr>
                        <m:t>=</m:t>
                      </m:r>
                      <m:f>
                        <m:fPr>
                          <m:ctrlPr>
                            <a:rPr lang="en-US" sz="3200" i="1">
                              <a:latin typeface="Cambria Math" panose="02040503050406030204" pitchFamily="18" charset="0"/>
                            </a:rPr>
                          </m:ctrlPr>
                        </m:fPr>
                        <m:num>
                          <m:r>
                            <a:rPr lang="en-US" sz="3200" i="1">
                              <a:latin typeface="Cambria Math"/>
                            </a:rPr>
                            <m:t>𝑆𝑎𝑚𝑝𝑙𝑒</m:t>
                          </m:r>
                          <m:r>
                            <a:rPr lang="en-US" sz="3200" i="1">
                              <a:latin typeface="Cambria Math"/>
                            </a:rPr>
                            <m:t> </m:t>
                          </m:r>
                          <m:r>
                            <a:rPr lang="en-US" sz="3200" i="1">
                              <a:latin typeface="Cambria Math"/>
                            </a:rPr>
                            <m:t>𝑆𝑡𝑎𝑡𝑖𝑠𝑖𝑐</m:t>
                          </m:r>
                          <m:r>
                            <a:rPr lang="en-US" sz="3200" i="1">
                              <a:latin typeface="Cambria Math"/>
                            </a:rPr>
                            <m:t>−</m:t>
                          </m:r>
                          <m:r>
                            <a:rPr lang="en-US" sz="3200" i="1">
                              <a:latin typeface="Cambria Math"/>
                            </a:rPr>
                            <m:t>𝑁𝑢𝑙𝑙</m:t>
                          </m:r>
                          <m:r>
                            <a:rPr lang="en-US" sz="3200" i="1">
                              <a:latin typeface="Cambria Math"/>
                            </a:rPr>
                            <m:t> </m:t>
                          </m:r>
                          <m:r>
                            <a:rPr lang="en-US" sz="3200" i="1">
                              <a:latin typeface="Cambria Math"/>
                            </a:rPr>
                            <m:t>𝑃𝑎𝑟𝑎𝑚𝑒𝑡𝑒𝑟</m:t>
                          </m:r>
                        </m:num>
                        <m:den>
                          <m:r>
                            <a:rPr lang="en-US" sz="3200" i="1">
                              <a:latin typeface="Cambria Math"/>
                            </a:rPr>
                            <m:t>𝑆𝐸</m:t>
                          </m:r>
                        </m:den>
                      </m:f>
                    </m:oMath>
                  </m:oMathPara>
                </a14:m>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1889574" y="3505200"/>
                <a:ext cx="8496300" cy="1764650"/>
              </a:xfrm>
              <a:prstGeom prst="rect">
                <a:avLst/>
              </a:prstGeom>
              <a:blipFill>
                <a:blip r:embed="rId4"/>
                <a:stretch>
                  <a:fillRect l="-2149" t="-4811"/>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79565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StatKey – Theoretical Distributions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622" y="1295400"/>
            <a:ext cx="8991600" cy="63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1" y="2176330"/>
            <a:ext cx="7156633" cy="452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780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57400" y="457200"/>
            <a:ext cx="8153400" cy="1219200"/>
          </a:xfrm>
          <a:prstGeom prst="rect">
            <a:avLst/>
          </a:prstGeom>
        </p:spPr>
        <p:txBody>
          <a:bodyPr/>
          <a:lstStyle/>
          <a:p>
            <a:pPr lvl="0" algn="ctr">
              <a:spcBef>
                <a:spcPct val="0"/>
              </a:spcBef>
              <a:defRPr/>
            </a:pPr>
            <a:r>
              <a:rPr lang="en-US" sz="4400" b="1" dirty="0">
                <a:solidFill>
                  <a:srgbClr val="C00000"/>
                </a:solidFill>
                <a:latin typeface="Cambria" pitchFamily="18" charset="0"/>
              </a:rPr>
              <a:t>Motivation</a:t>
            </a:r>
            <a:endParaRPr lang="en-US" sz="4000" b="1" dirty="0">
              <a:solidFill>
                <a:srgbClr val="C00000"/>
              </a:solidFill>
              <a:latin typeface="Cambria" pitchFamily="18" charset="0"/>
            </a:endParaRPr>
          </a:p>
        </p:txBody>
      </p:sp>
      <p:sp>
        <p:nvSpPr>
          <p:cNvPr id="5" name="TextBox 4"/>
          <p:cNvSpPr txBox="1"/>
          <p:nvPr/>
        </p:nvSpPr>
        <p:spPr>
          <a:xfrm>
            <a:off x="2108479" y="1295401"/>
            <a:ext cx="8153400" cy="2616101"/>
          </a:xfrm>
          <a:prstGeom prst="rect">
            <a:avLst/>
          </a:prstGeom>
          <a:noFill/>
        </p:spPr>
        <p:txBody>
          <a:bodyPr wrap="square" rtlCol="0">
            <a:spAutoFit/>
          </a:bodyPr>
          <a:lstStyle/>
          <a:p>
            <a:r>
              <a:rPr lang="en-US" sz="2400" dirty="0">
                <a:latin typeface="Cambria" pitchFamily="18" charset="0"/>
              </a:rPr>
              <a:t>“... Before computers statisticians had no choice. These days we have no excuse. Randomization-based inference makes a direct connection between data production and the logic of inference that deserves to be at the core of every introductory course.” </a:t>
            </a:r>
          </a:p>
          <a:p>
            <a:r>
              <a:rPr lang="en-US" sz="2400" dirty="0">
                <a:latin typeface="Cambria" pitchFamily="18" charset="0"/>
              </a:rPr>
              <a:t>			-- Professor George Cobb, 2007</a:t>
            </a:r>
          </a:p>
          <a:p>
            <a:pPr algn="ctr"/>
            <a:r>
              <a:rPr lang="en-US" sz="2000" i="1" dirty="0">
                <a:latin typeface="Cambria" pitchFamily="18" charset="0"/>
              </a:rPr>
              <a:t>(</a:t>
            </a:r>
            <a:r>
              <a:rPr lang="en-US" sz="2000" dirty="0">
                <a:latin typeface="Cambria" pitchFamily="18" charset="0"/>
              </a:rPr>
              <a:t>TISE article at </a:t>
            </a:r>
            <a:r>
              <a:rPr lang="en-US" sz="2000" i="1" dirty="0">
                <a:latin typeface="Cambria" pitchFamily="18" charset="0"/>
              </a:rPr>
              <a:t>http://escholarship.org/uc/item/6hb3k0nz)</a:t>
            </a:r>
          </a:p>
        </p:txBody>
      </p:sp>
      <p:sp>
        <p:nvSpPr>
          <p:cNvPr id="4" name="Rectangle 3">
            <a:extLst>
              <a:ext uri="{FF2B5EF4-FFF2-40B4-BE49-F238E27FC236}">
                <a16:creationId xmlns:a16="http://schemas.microsoft.com/office/drawing/2014/main" id="{69DC41B7-5AC1-4EFF-821D-0DA980D0CED7}"/>
              </a:ext>
            </a:extLst>
          </p:cNvPr>
          <p:cNvSpPr/>
          <p:nvPr/>
        </p:nvSpPr>
        <p:spPr>
          <a:xfrm>
            <a:off x="2133600" y="4343400"/>
            <a:ext cx="8229600" cy="1938992"/>
          </a:xfrm>
          <a:prstGeom prst="rect">
            <a:avLst/>
          </a:prstGeom>
        </p:spPr>
        <p:txBody>
          <a:bodyPr wrap="square">
            <a:spAutoFit/>
          </a:bodyPr>
          <a:lstStyle/>
          <a:p>
            <a:pPr lvl="0"/>
            <a:r>
              <a:rPr lang="en-US" sz="2400" dirty="0">
                <a:solidFill>
                  <a:prstClr val="black"/>
                </a:solidFill>
                <a:latin typeface="Cambria" panose="02040503050406030204" pitchFamily="18" charset="0"/>
              </a:rPr>
              <a:t>"Actually, the statistician does not carry out this very simple and very tedious process, but his conclusions have no justification beyond the fact that they agree with those which could have been arrived at by this elementary method."</a:t>
            </a:r>
          </a:p>
          <a:p>
            <a:pPr lvl="0"/>
            <a:r>
              <a:rPr lang="en-US" sz="2400" dirty="0">
                <a:solidFill>
                  <a:prstClr val="black"/>
                </a:solidFill>
                <a:latin typeface="Cambria" panose="02040503050406030204" pitchFamily="18" charset="0"/>
              </a:rPr>
              <a:t>				-- Sir R. A. Fisher, 1936</a:t>
            </a:r>
          </a:p>
        </p:txBody>
      </p:sp>
    </p:spTree>
    <p:custDataLst>
      <p:tags r:id="rId1"/>
    </p:custDataLst>
    <p:extLst>
      <p:ext uri="{BB962C8B-B14F-4D97-AF65-F5344CB8AC3E}">
        <p14:creationId xmlns:p14="http://schemas.microsoft.com/office/powerpoint/2010/main" val="837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6585"/>
            <a:ext cx="8229600" cy="1143000"/>
          </a:xfrm>
        </p:spPr>
        <p:txBody>
          <a:bodyPr>
            <a:normAutofit/>
          </a:bodyPr>
          <a:lstStyle/>
          <a:p>
            <a:r>
              <a:rPr lang="en-US" sz="5400" b="1" dirty="0">
                <a:solidFill>
                  <a:srgbClr val="C00000"/>
                </a:solidFill>
              </a:rPr>
              <a:t>GOAL</a:t>
            </a:r>
            <a:endParaRPr lang="en-US" sz="5400" b="1" u="sng" dirty="0">
              <a:solidFill>
                <a:srgbClr val="C00000"/>
              </a:solidFill>
            </a:endParaRPr>
          </a:p>
        </p:txBody>
      </p:sp>
      <p:sp>
        <p:nvSpPr>
          <p:cNvPr id="3" name="TextBox 2"/>
          <p:cNvSpPr txBox="1"/>
          <p:nvPr/>
        </p:nvSpPr>
        <p:spPr>
          <a:xfrm>
            <a:off x="2058202" y="1269586"/>
            <a:ext cx="8229600" cy="5078313"/>
          </a:xfrm>
          <a:prstGeom prst="rect">
            <a:avLst/>
          </a:prstGeom>
          <a:noFill/>
        </p:spPr>
        <p:txBody>
          <a:bodyPr wrap="square" rtlCol="0">
            <a:spAutoFit/>
          </a:bodyPr>
          <a:lstStyle/>
          <a:p>
            <a:pPr algn="ctr"/>
            <a:r>
              <a:rPr lang="en-US" sz="5400" dirty="0"/>
              <a:t>Use </a:t>
            </a:r>
          </a:p>
          <a:p>
            <a:pPr algn="ctr"/>
            <a:r>
              <a:rPr lang="en-US" sz="5400" b="1" dirty="0"/>
              <a:t>Simulation Methods </a:t>
            </a:r>
          </a:p>
          <a:p>
            <a:pPr algn="ctr"/>
            <a:r>
              <a:rPr lang="en-US" sz="5400" dirty="0"/>
              <a:t>to </a:t>
            </a:r>
          </a:p>
          <a:p>
            <a:pPr marL="571500" indent="-571500">
              <a:buFont typeface="Arial" panose="020B0604020202020204" pitchFamily="34" charset="0"/>
              <a:buChar char="•"/>
            </a:pPr>
            <a:r>
              <a:rPr lang="en-US" sz="5400" dirty="0"/>
              <a:t>increase understanding </a:t>
            </a:r>
          </a:p>
          <a:p>
            <a:pPr marL="571500" indent="-571500">
              <a:buFont typeface="Arial" panose="020B0604020202020204" pitchFamily="34" charset="0"/>
              <a:buChar char="•"/>
            </a:pPr>
            <a:r>
              <a:rPr lang="en-US" sz="5400" dirty="0"/>
              <a:t>reduce prerequisites</a:t>
            </a:r>
          </a:p>
          <a:p>
            <a:pPr marL="571500" indent="-571500">
              <a:buFont typeface="Arial" panose="020B0604020202020204" pitchFamily="34" charset="0"/>
              <a:buChar char="•"/>
            </a:pPr>
            <a:r>
              <a:rPr lang="en-US" sz="5400" dirty="0"/>
              <a:t>Increase student success</a:t>
            </a:r>
          </a:p>
        </p:txBody>
      </p:sp>
      <p:sp>
        <p:nvSpPr>
          <p:cNvPr id="4" name="Rectangle 3">
            <a:extLst>
              <a:ext uri="{FF2B5EF4-FFF2-40B4-BE49-F238E27FC236}">
                <a16:creationId xmlns:a16="http://schemas.microsoft.com/office/drawing/2014/main" id="{BBA5CD6E-7114-4559-99E9-325100B8C06C}"/>
              </a:ext>
            </a:extLst>
          </p:cNvPr>
          <p:cNvSpPr/>
          <p:nvPr/>
        </p:nvSpPr>
        <p:spPr>
          <a:xfrm>
            <a:off x="2900414" y="2112746"/>
            <a:ext cx="6367111" cy="95290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93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0132" y="1295401"/>
            <a:ext cx="5096669"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8000" b="1" dirty="0"/>
              <a:t>Questions?</a:t>
            </a:r>
          </a:p>
        </p:txBody>
      </p:sp>
      <p:sp>
        <p:nvSpPr>
          <p:cNvPr id="4" name="TextBox 3"/>
          <p:cNvSpPr txBox="1"/>
          <p:nvPr/>
        </p:nvSpPr>
        <p:spPr>
          <a:xfrm>
            <a:off x="3607636" y="3243708"/>
            <a:ext cx="4616970" cy="2862322"/>
          </a:xfrm>
          <a:prstGeom prst="rect">
            <a:avLst/>
          </a:prstGeom>
          <a:noFill/>
        </p:spPr>
        <p:txBody>
          <a:bodyPr wrap="square" rtlCol="0">
            <a:spAutoFit/>
          </a:bodyPr>
          <a:lstStyle/>
          <a:p>
            <a:pPr algn="ctr"/>
            <a:r>
              <a:rPr lang="en-US" sz="3600" dirty="0">
                <a:hlinkClick r:id="rId2"/>
              </a:rPr>
              <a:t>rlock@stlawu.edu</a:t>
            </a:r>
          </a:p>
          <a:p>
            <a:pPr algn="ctr"/>
            <a:r>
              <a:rPr lang="en-US" sz="3600" dirty="0">
                <a:hlinkClick r:id="rId2"/>
              </a:rPr>
              <a:t>plock@stlawu.edu</a:t>
            </a:r>
            <a:endParaRPr lang="en-US" sz="3600" dirty="0"/>
          </a:p>
          <a:p>
            <a:pPr algn="ctr"/>
            <a:r>
              <a:rPr lang="en-US" sz="3600" dirty="0">
                <a:hlinkClick r:id="rId3"/>
              </a:rPr>
              <a:t>klm47@psu.edu</a:t>
            </a:r>
            <a:r>
              <a:rPr lang="en-US" sz="3600" dirty="0"/>
              <a:t> </a:t>
            </a:r>
          </a:p>
          <a:p>
            <a:pPr algn="ctr"/>
            <a:endParaRPr lang="en-US" sz="3600" dirty="0"/>
          </a:p>
          <a:p>
            <a:pPr algn="ctr"/>
            <a:r>
              <a:rPr lang="en-US" sz="3600" dirty="0">
                <a:hlinkClick r:id="rId4"/>
              </a:rPr>
              <a:t>www.lock5stat.com</a:t>
            </a:r>
            <a:r>
              <a:rPr lang="en-US" sz="3600"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819400" y="609601"/>
                <a:ext cx="64008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a:t>How much variation is there in the sample statistics </a:t>
                </a:r>
                <a14:m>
                  <m:oMath xmlns:m="http://schemas.openxmlformats.org/officeDocument/2006/math">
                    <m:acc>
                      <m:accPr>
                        <m:chr m:val="̂"/>
                        <m:ctrlPr>
                          <a:rPr lang="en-US" sz="3600" b="1" i="1">
                            <a:latin typeface="Cambria Math" panose="02040503050406030204" pitchFamily="18" charset="0"/>
                          </a:rPr>
                        </m:ctrlPr>
                      </m:accPr>
                      <m:e>
                        <m:r>
                          <a:rPr lang="en-US" sz="3600" b="1" i="1">
                            <a:latin typeface="Cambria Math" panose="02040503050406030204" pitchFamily="18" charset="0"/>
                          </a:rPr>
                          <m:t>𝒑</m:t>
                        </m:r>
                      </m:e>
                    </m:acc>
                  </m:oMath>
                </a14:m>
                <a:r>
                  <a:rPr lang="en-US" sz="3600" b="1" dirty="0"/>
                  <a:t> if n = 56?</a:t>
                </a:r>
              </a:p>
            </p:txBody>
          </p:sp>
        </mc:Choice>
        <mc:Fallback xmlns="">
          <p:sp>
            <p:nvSpPr>
              <p:cNvPr id="5" name="TextBox 4"/>
              <p:cNvSpPr txBox="1">
                <a:spLocks noRot="1" noChangeAspect="1" noMove="1" noResize="1" noEditPoints="1" noAdjustHandles="1" noChangeArrowheads="1" noChangeShapeType="1" noTextEdit="1"/>
              </p:cNvSpPr>
              <p:nvPr/>
            </p:nvSpPr>
            <p:spPr>
              <a:xfrm>
                <a:off x="2819400" y="609601"/>
                <a:ext cx="6400800" cy="1200329"/>
              </a:xfrm>
              <a:prstGeom prst="rect">
                <a:avLst/>
              </a:prstGeom>
              <a:blipFill>
                <a:blip r:embed="rId3"/>
                <a:stretch>
                  <a:fillRect l="-1613" t="-6468" r="-1423" b="-1691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0C03E07B-53DA-43C4-A642-E7497853647F}"/>
              </a:ext>
            </a:extLst>
          </p:cNvPr>
          <p:cNvSpPr txBox="1"/>
          <p:nvPr/>
        </p:nvSpPr>
        <p:spPr>
          <a:xfrm>
            <a:off x="1600200" y="2438401"/>
            <a:ext cx="8839200" cy="3170099"/>
          </a:xfrm>
          <a:prstGeom prst="rect">
            <a:avLst/>
          </a:prstGeom>
          <a:noFill/>
        </p:spPr>
        <p:txBody>
          <a:bodyPr wrap="square" rtlCol="0">
            <a:spAutoFit/>
          </a:bodyPr>
          <a:lstStyle/>
          <a:p>
            <a:pPr algn="ctr"/>
            <a:r>
              <a:rPr lang="en-US" sz="4000" i="1" dirty="0"/>
              <a:t>We get a better sense of the variation if:</a:t>
            </a:r>
          </a:p>
          <a:p>
            <a:pPr algn="ctr"/>
            <a:endParaRPr lang="en-US" sz="4000" i="1" dirty="0"/>
          </a:p>
          <a:p>
            <a:pPr algn="ctr"/>
            <a:r>
              <a:rPr lang="en-US" sz="6000" b="1" i="1" dirty="0"/>
              <a:t>We have </a:t>
            </a:r>
          </a:p>
          <a:p>
            <a:pPr algn="ctr"/>
            <a:r>
              <a:rPr lang="en-US" sz="6000" b="1" i="1" dirty="0"/>
              <a:t>thousands of samples!</a:t>
            </a:r>
          </a:p>
        </p:txBody>
      </p:sp>
    </p:spTree>
    <p:extLst>
      <p:ext uri="{BB962C8B-B14F-4D97-AF65-F5344CB8AC3E}">
        <p14:creationId xmlns:p14="http://schemas.microsoft.com/office/powerpoint/2010/main" val="7825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53FA54-5CAD-4087-BAAA-B7F9DF753B85}"/>
              </a:ext>
            </a:extLst>
          </p:cNvPr>
          <p:cNvSpPr txBox="1"/>
          <p:nvPr/>
        </p:nvSpPr>
        <p:spPr>
          <a:xfrm>
            <a:off x="2433588" y="721896"/>
            <a:ext cx="7368139" cy="4693593"/>
          </a:xfrm>
          <a:prstGeom prst="rect">
            <a:avLst/>
          </a:prstGeom>
          <a:noFill/>
        </p:spPr>
        <p:txBody>
          <a:bodyPr wrap="square" rtlCol="0">
            <a:spAutoFit/>
          </a:bodyPr>
          <a:lstStyle/>
          <a:p>
            <a:pPr algn="ctr"/>
            <a:r>
              <a:rPr lang="en-US" sz="5400" b="1" dirty="0"/>
              <a:t>We need technology!!</a:t>
            </a:r>
          </a:p>
          <a:p>
            <a:pPr algn="ctr"/>
            <a:endParaRPr lang="en-US" sz="4000" b="1" dirty="0"/>
          </a:p>
          <a:p>
            <a:pPr algn="ctr"/>
            <a:r>
              <a:rPr lang="en-US" sz="12500" b="1" dirty="0" err="1"/>
              <a:t>StatKey</a:t>
            </a:r>
            <a:r>
              <a:rPr lang="en-US" sz="12500" b="1" dirty="0"/>
              <a:t>!!</a:t>
            </a:r>
          </a:p>
          <a:p>
            <a:pPr algn="ctr"/>
            <a:endParaRPr lang="en-US" sz="4000" b="1" dirty="0"/>
          </a:p>
          <a:p>
            <a:pPr algn="ctr"/>
            <a:r>
              <a:rPr lang="en-US" sz="4000" b="1" dirty="0">
                <a:hlinkClick r:id="rId2"/>
              </a:rPr>
              <a:t>www.lock5stat.com/statkey</a:t>
            </a:r>
            <a:endParaRPr lang="en-US" sz="4000" b="1" dirty="0"/>
          </a:p>
        </p:txBody>
      </p:sp>
      <p:sp>
        <p:nvSpPr>
          <p:cNvPr id="3" name="TextBox 2">
            <a:extLst>
              <a:ext uri="{FF2B5EF4-FFF2-40B4-BE49-F238E27FC236}">
                <a16:creationId xmlns:a16="http://schemas.microsoft.com/office/drawing/2014/main" id="{B3510613-603F-42C7-89FC-F16A94459EB2}"/>
              </a:ext>
            </a:extLst>
          </p:cNvPr>
          <p:cNvSpPr txBox="1"/>
          <p:nvPr/>
        </p:nvSpPr>
        <p:spPr>
          <a:xfrm>
            <a:off x="2433588" y="5482510"/>
            <a:ext cx="7628021" cy="523220"/>
          </a:xfrm>
          <a:prstGeom prst="rect">
            <a:avLst/>
          </a:prstGeom>
          <a:noFill/>
        </p:spPr>
        <p:txBody>
          <a:bodyPr wrap="square" rtlCol="0">
            <a:spAutoFit/>
          </a:bodyPr>
          <a:lstStyle/>
          <a:p>
            <a:r>
              <a:rPr lang="en-US" sz="2800" dirty="0">
                <a:solidFill>
                  <a:srgbClr val="C00000"/>
                </a:solidFill>
              </a:rPr>
              <a:t>Free, online, works on all platforms, easy to use</a:t>
            </a:r>
          </a:p>
        </p:txBody>
      </p:sp>
    </p:spTree>
    <p:extLst>
      <p:ext uri="{BB962C8B-B14F-4D97-AF65-F5344CB8AC3E}">
        <p14:creationId xmlns:p14="http://schemas.microsoft.com/office/powerpoint/2010/main" val="49189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533400"/>
            <a:ext cx="8229600" cy="1219200"/>
          </a:xfrm>
        </p:spPr>
        <p:txBody>
          <a:bodyPr>
            <a:noAutofit/>
          </a:bodyPr>
          <a:lstStyle/>
          <a:p>
            <a:r>
              <a:rPr lang="en-US" sz="6600" b="1" dirty="0">
                <a:solidFill>
                  <a:srgbClr val="C00000"/>
                </a:solidFill>
              </a:rPr>
              <a:t>Sampling  Distribution</a:t>
            </a:r>
          </a:p>
        </p:txBody>
      </p:sp>
      <p:sp>
        <p:nvSpPr>
          <p:cNvPr id="5" name="TextBox 4"/>
          <p:cNvSpPr txBox="1"/>
          <p:nvPr/>
        </p:nvSpPr>
        <p:spPr>
          <a:xfrm>
            <a:off x="1905000" y="2057400"/>
            <a:ext cx="8534400" cy="3416320"/>
          </a:xfrm>
          <a:prstGeom prst="rect">
            <a:avLst/>
          </a:prstGeom>
          <a:noFill/>
        </p:spPr>
        <p:txBody>
          <a:bodyPr wrap="square" rtlCol="0">
            <a:spAutoFit/>
          </a:bodyPr>
          <a:lstStyle/>
          <a:p>
            <a:pPr marL="457200" indent="-457200">
              <a:buFont typeface="Arial" panose="020B0604020202020204" pitchFamily="34" charset="0"/>
              <a:buChar char="•"/>
            </a:pPr>
            <a:r>
              <a:rPr lang="en-US" sz="4000" dirty="0"/>
              <a:t>Created from the population</a:t>
            </a:r>
          </a:p>
          <a:p>
            <a:pPr marL="457200" indent="-457200">
              <a:buFont typeface="Arial" panose="020B0604020202020204" pitchFamily="34" charset="0"/>
              <a:buChar char="•"/>
            </a:pPr>
            <a:r>
              <a:rPr lang="en-US" sz="4000" dirty="0"/>
              <a:t>Centered at the population parameter</a:t>
            </a:r>
          </a:p>
          <a:p>
            <a:pPr marL="457200" indent="-457200">
              <a:buFont typeface="Arial" panose="020B0604020202020204" pitchFamily="34" charset="0"/>
              <a:buChar char="•"/>
            </a:pPr>
            <a:r>
              <a:rPr lang="en-US" sz="4000" dirty="0"/>
              <a:t>Bell-shaped</a:t>
            </a:r>
          </a:p>
          <a:p>
            <a:pPr marL="457200" indent="-457200">
              <a:buFont typeface="Arial" panose="020B0604020202020204" pitchFamily="34" charset="0"/>
              <a:buChar char="•"/>
            </a:pPr>
            <a:r>
              <a:rPr lang="en-US" sz="4000" dirty="0"/>
              <a:t>Shows variability in sample statistics </a:t>
            </a:r>
            <a:r>
              <a:rPr lang="en-US" sz="2800" dirty="0"/>
              <a:t>(</a:t>
            </a:r>
            <a:r>
              <a:rPr lang="en-US" sz="2800" u="sng" dirty="0"/>
              <a:t>Standard Error </a:t>
            </a:r>
            <a:r>
              <a:rPr lang="en-US" sz="2800" dirty="0"/>
              <a:t>= standard deviation of sample statistics given a fixed sample size)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8186</TotalTime>
  <Words>3040</Words>
  <Application>Microsoft Macintosh PowerPoint</Application>
  <PresentationFormat>Widescreen</PresentationFormat>
  <Paragraphs>636</Paragraphs>
  <Slides>65</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Cambria</vt:lpstr>
      <vt:lpstr>Cambria Math</vt:lpstr>
      <vt:lpstr>Times New Roman</vt:lpstr>
      <vt:lpstr>Wingdings 2</vt:lpstr>
      <vt:lpstr>Office Theme</vt:lpstr>
      <vt:lpstr>Teaching with  Simulation-Based Inference,  for Beginners</vt:lpstr>
      <vt:lpstr>PowerPoint Presentation</vt:lpstr>
      <vt:lpstr>PowerPoint Presentation</vt:lpstr>
      <vt:lpstr>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Mustang Prices</vt:lpstr>
      <vt:lpstr>PowerPoint Presentation</vt:lpstr>
      <vt:lpstr>PowerPoint Presentation</vt:lpstr>
      <vt:lpstr>Bootstrap Distribution for Mustang Price Means</vt:lpstr>
      <vt:lpstr>How do we get a CI from the bootstrap distribution? </vt:lpstr>
      <vt:lpstr>PowerPoint Presentation</vt:lpstr>
      <vt:lpstr>How do we get a CI from the bootstrap distribution? </vt:lpstr>
      <vt:lpstr>95% CI via Percentiles</vt:lpstr>
      <vt:lpstr>99% CI via Percentiles</vt:lpstr>
      <vt:lpstr>PowerPoint Presentation</vt:lpstr>
      <vt:lpstr>PowerPoint Presentation</vt:lpstr>
      <vt:lpstr>PowerPoint Presentation</vt:lpstr>
      <vt:lpstr>Example #1: Atlanta Commutes</vt:lpstr>
      <vt:lpstr>Example #2: News Sources</vt:lpstr>
      <vt:lpstr>Example #3: Diet Cola and Calcium</vt:lpstr>
      <vt:lpstr>Sampling Distribution</vt:lpstr>
      <vt:lpstr>Using only the Sample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the traditional approach?</vt:lpstr>
      <vt:lpstr>PowerPoint Presentation</vt:lpstr>
      <vt:lpstr>PowerPoint Presentation</vt:lpstr>
      <vt:lpstr>PowerPoint Presentation</vt:lpstr>
      <vt:lpstr>PowerPoint Presentation</vt:lpstr>
      <vt:lpstr>Example #1: Light at Night</vt:lpstr>
      <vt:lpstr>Example #2: Malevolent Uniforms</vt:lpstr>
      <vt:lpstr>Example #2: Malevolent Uniforms</vt:lpstr>
      <vt:lpstr>Example #3: Split or Steal?</vt:lpstr>
      <vt:lpstr>PowerPoint Presentation</vt:lpstr>
      <vt:lpstr>p-value: The chance of obtaining a statistic as extreme as that observed, just by random chance, if the null hypothesis is true</vt:lpstr>
      <vt:lpstr>PowerPoint Presentation</vt:lpstr>
      <vt:lpstr>PowerPoint Presentation</vt:lpstr>
      <vt:lpstr>PowerPoint Presentation</vt:lpstr>
      <vt:lpstr>StatKey – Theoretical Distributions</vt:lpstr>
      <vt:lpstr>PowerPoint Presentation</vt:lpstr>
      <vt:lpstr>GOAL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 data the boot:   What is bootstrapping  and Why does it matter?</dc:title>
  <dc:creator>Patti</dc:creator>
  <cp:lastModifiedBy>Carey III, Robert Patrick</cp:lastModifiedBy>
  <cp:revision>346</cp:revision>
  <cp:lastPrinted>2011-05-19T14:48:38Z</cp:lastPrinted>
  <dcterms:created xsi:type="dcterms:W3CDTF">2010-10-14T16:11:16Z</dcterms:created>
  <dcterms:modified xsi:type="dcterms:W3CDTF">2019-05-20T18:27:43Z</dcterms:modified>
</cp:coreProperties>
</file>