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9"/>
  </p:notesMasterIdLst>
  <p:sldIdLst>
    <p:sldId id="495" r:id="rId2"/>
    <p:sldId id="490" r:id="rId3"/>
    <p:sldId id="496" r:id="rId4"/>
    <p:sldId id="487" r:id="rId5"/>
    <p:sldId id="512" r:id="rId6"/>
    <p:sldId id="509" r:id="rId7"/>
    <p:sldId id="513" r:id="rId8"/>
    <p:sldId id="510" r:id="rId9"/>
    <p:sldId id="497" r:id="rId10"/>
    <p:sldId id="498" r:id="rId11"/>
    <p:sldId id="499" r:id="rId12"/>
    <p:sldId id="505" r:id="rId13"/>
    <p:sldId id="511" r:id="rId14"/>
    <p:sldId id="504" r:id="rId15"/>
    <p:sldId id="507" r:id="rId16"/>
    <p:sldId id="508" r:id="rId17"/>
    <p:sldId id="50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/CSS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96C510-0A55-4B04-A31B-92F7C796D122}" type="datetimeFigureOut">
              <a:rPr lang="en-US"/>
              <a:pPr>
                <a:defRPr/>
              </a:pPr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5748A4-B103-45FF-A007-287BD7F36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00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5748A4-B103-45FF-A007-287BD7F3641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1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5748A4-B103-45FF-A007-287BD7F3641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9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5748A4-B103-45FF-A007-287BD7F364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5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DA6ED-8A5F-4536-86EB-1D442657FF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93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E59F-2677-4121-ABE1-A0706B8D0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80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D5956-C4EB-474F-8F7B-2E74AEA5B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7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9A65-CAE6-434E-B465-DBBA5BA6FF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81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7F8B-A36E-482A-95DA-95AA3C854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48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228F-BDF3-44E0-8FD3-CF8DF84E3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93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619A-864E-4332-A515-0377B6B5D5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27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E30D-D9CE-40F1-A9D2-9C30340EF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52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C338C-A87A-4B5E-BC76-80B262109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27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E500-59FD-4E9F-B46E-62B835992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27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27AE8-D682-4B9D-9B76-7B39E9839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29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AB56BD1-834D-4B43-99EF-D518F64B8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USCOTS 2017!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914400"/>
            <a:ext cx="4038600" cy="521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4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3200" dirty="0" smtClean="0"/>
              <a:t>Four sets of interactive breakout sessions</a:t>
            </a:r>
          </a:p>
          <a:p>
            <a:pPr lvl="1"/>
            <a:r>
              <a:rPr lang="en-US" sz="2400" dirty="0" smtClean="0"/>
              <a:t>Some (ending in B, C, or D*) offered twice</a:t>
            </a:r>
          </a:p>
          <a:p>
            <a:r>
              <a:rPr lang="en-US" sz="2800" dirty="0" smtClean="0"/>
              <a:t>Two sets of Posters and Beyond sessions</a:t>
            </a:r>
          </a:p>
          <a:p>
            <a:pPr lvl="1"/>
            <a:r>
              <a:rPr lang="en-US" sz="2400" dirty="0" smtClean="0"/>
              <a:t>Dean’s Hall</a:t>
            </a:r>
          </a:p>
          <a:p>
            <a:pPr lvl="1"/>
            <a:r>
              <a:rPr lang="en-US" sz="2400" dirty="0" smtClean="0"/>
              <a:t>Friday am, Saturday am</a:t>
            </a:r>
          </a:p>
          <a:p>
            <a:r>
              <a:rPr lang="en-US" sz="2800" dirty="0" smtClean="0"/>
              <a:t>Birds-of-a-Feather lunch discussions</a:t>
            </a:r>
          </a:p>
          <a:p>
            <a:pPr lvl="1"/>
            <a:r>
              <a:rPr lang="en-US" sz="2400" dirty="0" smtClean="0"/>
              <a:t>See online program for topics</a:t>
            </a:r>
          </a:p>
          <a:p>
            <a:pPr lvl="1"/>
            <a:r>
              <a:rPr lang="en-US" sz="2400" dirty="0" smtClean="0"/>
              <a:t>Including for first-time attendees</a:t>
            </a:r>
          </a:p>
          <a:p>
            <a:r>
              <a:rPr lang="en-US" sz="2800" dirty="0" smtClean="0"/>
              <a:t>Exhibitor technology demonstrations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7154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530725"/>
          </a:xfrm>
        </p:spPr>
        <p:txBody>
          <a:bodyPr/>
          <a:lstStyle/>
          <a:p>
            <a:r>
              <a:rPr lang="en-US" sz="2800" dirty="0"/>
              <a:t>Banquet and awards</a:t>
            </a:r>
          </a:p>
          <a:p>
            <a:pPr lvl="1"/>
            <a:r>
              <a:rPr lang="en-US" sz="2400" dirty="0"/>
              <a:t>Do not miss – in this room tomorrow evening!</a:t>
            </a:r>
          </a:p>
          <a:p>
            <a:pPr lvl="1"/>
            <a:r>
              <a:rPr lang="en-US" sz="2400" dirty="0"/>
              <a:t>A-mu-sing contest </a:t>
            </a:r>
            <a:r>
              <a:rPr lang="en-US" sz="2400" dirty="0" smtClean="0"/>
              <a:t>winners</a:t>
            </a:r>
          </a:p>
          <a:p>
            <a:pPr lvl="1"/>
            <a:r>
              <a:rPr lang="en-US" sz="2400" dirty="0" smtClean="0"/>
              <a:t>Insights from award-winning statistics teachers</a:t>
            </a:r>
            <a:endParaRPr lang="en-US" sz="2400" dirty="0"/>
          </a:p>
          <a:p>
            <a:pPr lvl="1"/>
            <a:r>
              <a:rPr lang="en-US" sz="2400" dirty="0" smtClean="0"/>
              <a:t>Presentation of this year’s Lifetime </a:t>
            </a:r>
            <a:r>
              <a:rPr lang="en-US" sz="2400" dirty="0"/>
              <a:t>Achievement </a:t>
            </a:r>
            <a:r>
              <a:rPr lang="en-US" sz="2400" dirty="0" smtClean="0"/>
              <a:t>Award</a:t>
            </a:r>
          </a:p>
          <a:p>
            <a:pPr lvl="1"/>
            <a:r>
              <a:rPr lang="en-US" sz="2400" i="1" dirty="0" smtClean="0"/>
              <a:t>No technology glitches this year!</a:t>
            </a:r>
            <a:endParaRPr lang="en-US" i="1" dirty="0" smtClean="0"/>
          </a:p>
          <a:p>
            <a:r>
              <a:rPr lang="en-US" sz="2800" dirty="0" smtClean="0"/>
              <a:t>Closing session</a:t>
            </a:r>
          </a:p>
          <a:p>
            <a:pPr lvl="1"/>
            <a:r>
              <a:rPr lang="en-US" sz="2400" dirty="0" smtClean="0"/>
              <a:t>Show </a:t>
            </a:r>
            <a:r>
              <a:rPr lang="en-US" sz="2400" dirty="0"/>
              <a:t>Me the DATA! </a:t>
            </a:r>
            <a:r>
              <a:rPr lang="en-US" sz="2400" dirty="0" smtClean="0"/>
              <a:t>(</a:t>
            </a:r>
            <a:r>
              <a:rPr lang="en-US" sz="2400" dirty="0"/>
              <a:t>Reflections)</a:t>
            </a:r>
          </a:p>
          <a:p>
            <a:pPr lvl="1"/>
            <a:r>
              <a:rPr lang="en-US" sz="2400" dirty="0"/>
              <a:t>Five 5-minute </a:t>
            </a:r>
            <a:r>
              <a:rPr lang="en-US" sz="2400" dirty="0" smtClean="0"/>
              <a:t>presentations (different perspectives</a:t>
            </a:r>
            <a:r>
              <a:rPr lang="en-US" sz="2400" dirty="0"/>
              <a:t>)</a:t>
            </a:r>
            <a:endParaRPr lang="en-US" dirty="0"/>
          </a:p>
          <a:p>
            <a:pPr lvl="1"/>
            <a:r>
              <a:rPr lang="en-US" sz="2400" i="1" dirty="0" smtClean="0"/>
              <a:t>Must be on time: wedding to follow!</a:t>
            </a:r>
            <a:endParaRPr lang="en-US" sz="2400" i="1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522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530725"/>
          </a:xfrm>
        </p:spPr>
        <p:txBody>
          <a:bodyPr/>
          <a:lstStyle/>
          <a:p>
            <a:r>
              <a:rPr lang="en-US" dirty="0" smtClean="0"/>
              <a:t>Social </a:t>
            </a:r>
            <a:r>
              <a:rPr lang="en-US" dirty="0"/>
              <a:t>media challenge </a:t>
            </a:r>
          </a:p>
          <a:p>
            <a:pPr lvl="1"/>
            <a:r>
              <a:rPr lang="en-US" dirty="0"/>
              <a:t>#USCOTS17</a:t>
            </a:r>
          </a:p>
          <a:p>
            <a:pPr lvl="1"/>
            <a:r>
              <a:rPr lang="en-US" dirty="0"/>
              <a:t>CAUSE Rewards </a:t>
            </a:r>
            <a:r>
              <a:rPr lang="en-US" dirty="0" smtClean="0"/>
              <a:t>Points!</a:t>
            </a:r>
          </a:p>
          <a:p>
            <a:pPr lvl="1"/>
            <a:r>
              <a:rPr lang="en-US" dirty="0" smtClean="0"/>
              <a:t>Free internet throughout conference center: </a:t>
            </a:r>
            <a:r>
              <a:rPr lang="en-US" dirty="0" err="1" smtClean="0"/>
              <a:t>attwifi</a:t>
            </a:r>
            <a:r>
              <a:rPr lang="en-US" dirty="0" smtClean="0"/>
              <a:t> network</a:t>
            </a:r>
          </a:p>
          <a:p>
            <a:r>
              <a:rPr lang="en-US" sz="2800" dirty="0"/>
              <a:t>Hallway conversations</a:t>
            </a:r>
          </a:p>
          <a:p>
            <a:pPr lvl="1"/>
            <a:r>
              <a:rPr lang="en-US" sz="2400" dirty="0" smtClean="0"/>
              <a:t>Greet first-time attendees</a:t>
            </a:r>
          </a:p>
          <a:p>
            <a:pPr lvl="1"/>
            <a:r>
              <a:rPr lang="en-US" sz="2400" dirty="0" smtClean="0"/>
              <a:t>Enjoy</a:t>
            </a:r>
            <a:r>
              <a:rPr lang="en-US" sz="2400" dirty="0"/>
              <a:t>!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6557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Eventually we’ll return home ….</a:t>
            </a:r>
          </a:p>
          <a:p>
            <a:r>
              <a:rPr lang="en-US" dirty="0" smtClean="0"/>
              <a:t>If you want to take the shuttle to SCE airport, you MUST let front desk know in advance</a:t>
            </a:r>
          </a:p>
          <a:p>
            <a:r>
              <a:rPr lang="en-US" dirty="0" smtClean="0"/>
              <a:t>Please let USCOTS registration desk know if:</a:t>
            </a:r>
          </a:p>
          <a:p>
            <a:pPr lvl="1"/>
            <a:r>
              <a:rPr lang="en-US" dirty="0" smtClean="0"/>
              <a:t>You can offer a ride to Pittsburgh area or Baltimore area or Harrisburg area on Saturday evening or Sunday morning</a:t>
            </a:r>
          </a:p>
          <a:p>
            <a:pPr lvl="1"/>
            <a:r>
              <a:rPr lang="en-US" dirty="0" smtClean="0"/>
              <a:t>You would like to have a ride to the Philadelphia area on Sunday morning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1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3200" dirty="0" smtClean="0"/>
              <a:t>Penn State Department of Statistics</a:t>
            </a:r>
          </a:p>
          <a:p>
            <a:r>
              <a:rPr lang="en-US" sz="3200" dirty="0" smtClean="0"/>
              <a:t>Dennis Pearl, Director of CAUSE</a:t>
            </a:r>
          </a:p>
          <a:p>
            <a:r>
              <a:rPr lang="en-US" sz="3200" dirty="0" smtClean="0"/>
              <a:t>Bob Casey, Kathy Smith, </a:t>
            </a:r>
            <a:r>
              <a:rPr lang="en-US" sz="3200" dirty="0" err="1" smtClean="0"/>
              <a:t>Lorey</a:t>
            </a:r>
            <a:r>
              <a:rPr lang="en-US" sz="3200" dirty="0" smtClean="0"/>
              <a:t> </a:t>
            </a:r>
            <a:r>
              <a:rPr lang="en-US" sz="3200" dirty="0" err="1" smtClean="0"/>
              <a:t>Burghard</a:t>
            </a:r>
            <a:endParaRPr lang="en-US" sz="3200" dirty="0" smtClean="0"/>
          </a:p>
          <a:p>
            <a:r>
              <a:rPr lang="en-US" sz="3200" dirty="0" smtClean="0"/>
              <a:t>Penn State statistics graduate students</a:t>
            </a:r>
          </a:p>
        </p:txBody>
      </p:sp>
    </p:spTree>
    <p:extLst>
      <p:ext uri="{BB962C8B-B14F-4D97-AF65-F5344CB8AC3E}">
        <p14:creationId xmlns:p14="http://schemas.microsoft.com/office/powerpoint/2010/main" val="6646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3200" dirty="0" smtClean="0"/>
              <a:t>American Statistical Association</a:t>
            </a:r>
          </a:p>
          <a:p>
            <a:r>
              <a:rPr lang="en-US" sz="3200" dirty="0" smtClean="0"/>
              <a:t>JMP Division of SAS Institute (premier sponsor)</a:t>
            </a:r>
          </a:p>
          <a:p>
            <a:r>
              <a:rPr lang="en-US" sz="3200" dirty="0"/>
              <a:t>Hawkes </a:t>
            </a:r>
            <a:r>
              <a:rPr lang="en-US" sz="3200" dirty="0" smtClean="0"/>
              <a:t>Learning</a:t>
            </a:r>
          </a:p>
          <a:p>
            <a:r>
              <a:rPr lang="en-US" sz="3200" dirty="0"/>
              <a:t>John Wiley and Sons</a:t>
            </a:r>
          </a:p>
          <a:p>
            <a:r>
              <a:rPr lang="en-US" sz="3200" dirty="0" smtClean="0"/>
              <a:t>Minitab</a:t>
            </a:r>
            <a:endParaRPr lang="en-US" sz="3200" dirty="0"/>
          </a:p>
          <a:p>
            <a:r>
              <a:rPr lang="en-US" sz="3200" dirty="0" smtClean="0"/>
              <a:t>Pearson Higher Education</a:t>
            </a:r>
          </a:p>
          <a:p>
            <a:r>
              <a:rPr lang="en-US" sz="3200" dirty="0" smtClean="0"/>
              <a:t>W.H</a:t>
            </a:r>
            <a:r>
              <a:rPr lang="en-US" sz="3200" dirty="0"/>
              <a:t>.</a:t>
            </a:r>
            <a:r>
              <a:rPr lang="en-US" sz="3200" dirty="0" smtClean="0"/>
              <a:t> Freeman</a:t>
            </a:r>
          </a:p>
        </p:txBody>
      </p:sp>
    </p:spTree>
    <p:extLst>
      <p:ext uri="{BB962C8B-B14F-4D97-AF65-F5344CB8AC3E}">
        <p14:creationId xmlns:p14="http://schemas.microsoft.com/office/powerpoint/2010/main" val="32502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3200" dirty="0"/>
              <a:t>W</a:t>
            </a:r>
            <a:r>
              <a:rPr lang="en-US" sz="3200" dirty="0" smtClean="0"/>
              <a:t>orkshop presenters, participants</a:t>
            </a:r>
          </a:p>
          <a:p>
            <a:r>
              <a:rPr lang="en-US" sz="3200" dirty="0" smtClean="0"/>
              <a:t>Breakout session presenters</a:t>
            </a:r>
          </a:p>
          <a:p>
            <a:r>
              <a:rPr lang="en-US" sz="3200" dirty="0" smtClean="0"/>
              <a:t>Posters &amp; Beyond: Jack Miller, reviewers, presenters, reviewers</a:t>
            </a:r>
          </a:p>
          <a:p>
            <a:r>
              <a:rPr lang="en-US" sz="3200" dirty="0" smtClean="0"/>
              <a:t>Birds-of-a-feather discussion facilitators</a:t>
            </a:r>
          </a:p>
        </p:txBody>
      </p:sp>
    </p:spTree>
    <p:extLst>
      <p:ext uri="{BB962C8B-B14F-4D97-AF65-F5344CB8AC3E}">
        <p14:creationId xmlns:p14="http://schemas.microsoft.com/office/powerpoint/2010/main" val="14883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r>
              <a:rPr lang="en-US" sz="3200" dirty="0" smtClean="0"/>
              <a:t>ALL of you!!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91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welcome to (please stand)…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4530725"/>
          </a:xfrm>
        </p:spPr>
        <p:txBody>
          <a:bodyPr/>
          <a:lstStyle/>
          <a:p>
            <a:r>
              <a:rPr lang="en-US" sz="3200" dirty="0" smtClean="0"/>
              <a:t>First-time attendees</a:t>
            </a:r>
          </a:p>
          <a:p>
            <a:pPr lvl="1"/>
            <a:r>
              <a:rPr lang="en-US" sz="2800" dirty="0" smtClean="0"/>
              <a:t>Green sticker on name </a:t>
            </a:r>
            <a:r>
              <a:rPr lang="en-US" sz="2800" dirty="0" smtClean="0"/>
              <a:t>badge</a:t>
            </a:r>
          </a:p>
          <a:p>
            <a:pPr lvl="1"/>
            <a:r>
              <a:rPr lang="en-US" sz="2800" dirty="0" smtClean="0"/>
              <a:t>Pick one up at USCOTS </a:t>
            </a:r>
            <a:r>
              <a:rPr lang="en-US" sz="2800" smtClean="0"/>
              <a:t>registration booth</a:t>
            </a:r>
            <a:endParaRPr lang="en-US" sz="2800" dirty="0" smtClean="0"/>
          </a:p>
          <a:p>
            <a:endParaRPr lang="en-US" sz="2400" dirty="0" smtClean="0"/>
          </a:p>
          <a:p>
            <a:r>
              <a:rPr lang="en-US" sz="3200" dirty="0" smtClean="0"/>
              <a:t>Those who have now attended all 7 USCOTS</a:t>
            </a:r>
          </a:p>
          <a:p>
            <a:pPr lvl="1"/>
            <a:r>
              <a:rPr lang="en-US" sz="2800" dirty="0" smtClean="0"/>
              <a:t>Or is it USCOTS’s?</a:t>
            </a:r>
          </a:p>
          <a:p>
            <a:pPr lvl="1"/>
            <a:r>
              <a:rPr lang="en-US" sz="2800" dirty="0" smtClean="0"/>
              <a:t>Or is it </a:t>
            </a:r>
            <a:r>
              <a:rPr lang="en-US" sz="2800" dirty="0" err="1" smtClean="0"/>
              <a:t>USCOTSes</a:t>
            </a:r>
            <a:r>
              <a:rPr lang="en-US" sz="2800" dirty="0" smtClean="0"/>
              <a:t>??</a:t>
            </a:r>
          </a:p>
          <a:p>
            <a:endParaRPr lang="en-US" sz="2400" dirty="0"/>
          </a:p>
          <a:p>
            <a:r>
              <a:rPr lang="en-US" sz="3200" dirty="0" smtClean="0"/>
              <a:t>Those who have now attended &gt;1 and &lt; 7 USCOTS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 Show Me the DATA!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530725"/>
          </a:xfrm>
        </p:spPr>
        <p:txBody>
          <a:bodyPr/>
          <a:lstStyle/>
          <a:p>
            <a:r>
              <a:rPr lang="en-US" sz="2800" dirty="0" smtClean="0"/>
              <a:t>Helping students understand that </a:t>
            </a:r>
            <a:r>
              <a:rPr lang="en-US" sz="2800" b="1" i="1" dirty="0" smtClean="0"/>
              <a:t>data beat anecdotes</a:t>
            </a:r>
            <a:r>
              <a:rPr lang="en-US" sz="2800" dirty="0" smtClean="0"/>
              <a:t>, data are essential for evidence-based decision-making</a:t>
            </a:r>
          </a:p>
          <a:p>
            <a:r>
              <a:rPr lang="en-US" sz="2800" dirty="0" smtClean="0"/>
              <a:t>Emphasizing </a:t>
            </a:r>
            <a:r>
              <a:rPr lang="en-US" sz="2800" b="1" i="1" dirty="0" smtClean="0"/>
              <a:t>data visualization</a:t>
            </a:r>
          </a:p>
          <a:p>
            <a:r>
              <a:rPr lang="en-US" sz="2800" dirty="0" smtClean="0"/>
              <a:t>Embracing ideas of </a:t>
            </a:r>
            <a:r>
              <a:rPr lang="en-US" sz="2800" b="1" i="1" dirty="0" smtClean="0"/>
              <a:t>data science</a:t>
            </a:r>
            <a:endParaRPr lang="en-US" sz="2800" dirty="0" smtClean="0"/>
          </a:p>
          <a:p>
            <a:r>
              <a:rPr lang="en-US" sz="2800" dirty="0" smtClean="0"/>
              <a:t>Using data as educators to make </a:t>
            </a:r>
            <a:r>
              <a:rPr lang="en-US" sz="2800" b="1" i="1" dirty="0" smtClean="0"/>
              <a:t>informed decisions</a:t>
            </a:r>
            <a:r>
              <a:rPr lang="en-US" sz="2800" dirty="0" smtClean="0"/>
              <a:t> about effective teaching and learning</a:t>
            </a:r>
          </a:p>
          <a:p>
            <a:r>
              <a:rPr lang="en-US" sz="2800" dirty="0" smtClean="0"/>
              <a:t>Whatever else you’d like the theme to mean ….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233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dirty="0" smtClean="0"/>
              <a:t>Opening Session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530725"/>
          </a:xfrm>
        </p:spPr>
        <p:txBody>
          <a:bodyPr/>
          <a:lstStyle/>
          <a:p>
            <a:r>
              <a:rPr lang="en-US" sz="2800" dirty="0" smtClean="0"/>
              <a:t>“Oh Say, Can You See?”</a:t>
            </a:r>
          </a:p>
          <a:p>
            <a:pPr lvl="1"/>
            <a:r>
              <a:rPr lang="en-US" sz="2400" dirty="0" smtClean="0"/>
              <a:t>Chris Wild, University of Auckland (NZ)</a:t>
            </a:r>
          </a:p>
          <a:p>
            <a:pPr lvl="1"/>
            <a:r>
              <a:rPr lang="en-US" sz="2400" dirty="0" smtClean="0"/>
              <a:t>Not a “bog-standard” talk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199"/>
            <a:ext cx="7696200" cy="325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dirty="0" smtClean="0"/>
              <a:t>Opening Session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530725"/>
          </a:xfrm>
        </p:spPr>
        <p:txBody>
          <a:bodyPr/>
          <a:lstStyle/>
          <a:p>
            <a:r>
              <a:rPr lang="en-US" sz="2800" dirty="0" smtClean="0"/>
              <a:t>Show Me The DATA! (Anticipations)</a:t>
            </a:r>
          </a:p>
          <a:p>
            <a:pPr lvl="1"/>
            <a:r>
              <a:rPr lang="en-US" sz="2400" dirty="0" smtClean="0"/>
              <a:t>Alison Gibbs, University of Toronto</a:t>
            </a:r>
          </a:p>
          <a:p>
            <a:pPr lvl="1"/>
            <a:r>
              <a:rPr lang="en-US" sz="2400" dirty="0" smtClean="0"/>
              <a:t>Dave Hunter, Penn State University</a:t>
            </a:r>
          </a:p>
          <a:p>
            <a:pPr lvl="1"/>
            <a:r>
              <a:rPr lang="en-US" sz="2400" dirty="0"/>
              <a:t>Jessica Utts, University of California – Irvine</a:t>
            </a:r>
          </a:p>
          <a:p>
            <a:pPr lvl="1"/>
            <a:r>
              <a:rPr lang="en-US" sz="2400" dirty="0" smtClean="0"/>
              <a:t>Nick Horton, Amherst College</a:t>
            </a:r>
          </a:p>
          <a:p>
            <a:pPr lvl="1"/>
            <a:r>
              <a:rPr lang="en-US" sz="2400" dirty="0" smtClean="0"/>
              <a:t>Rebecca Nugent, Carnegie Mellon University</a:t>
            </a:r>
          </a:p>
          <a:p>
            <a:pPr lvl="1"/>
            <a:r>
              <a:rPr lang="en-US" sz="2400" dirty="0" smtClean="0"/>
              <a:t>5-minute </a:t>
            </a:r>
            <a:r>
              <a:rPr lang="en-US" sz="2400" dirty="0" smtClean="0"/>
              <a:t>presentations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251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 Wild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74762"/>
            <a:ext cx="4495800" cy="4495800"/>
          </a:xfrm>
        </p:spPr>
      </p:pic>
    </p:spTree>
    <p:extLst>
      <p:ext uri="{BB962C8B-B14F-4D97-AF65-F5344CB8AC3E}">
        <p14:creationId xmlns:p14="http://schemas.microsoft.com/office/powerpoint/2010/main" val="16966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r>
              <a:rPr lang="en-US" dirty="0" smtClean="0"/>
              <a:t>Opening Session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530725"/>
          </a:xfrm>
        </p:spPr>
        <p:txBody>
          <a:bodyPr/>
          <a:lstStyle/>
          <a:p>
            <a:r>
              <a:rPr lang="en-US" sz="2800" dirty="0" smtClean="0"/>
              <a:t>Show Me The DATA! (Anticipations)</a:t>
            </a:r>
          </a:p>
          <a:p>
            <a:pPr lvl="1"/>
            <a:r>
              <a:rPr lang="en-US" sz="2400" dirty="0" smtClean="0"/>
              <a:t>Alison Gibbs, University of Toronto</a:t>
            </a:r>
          </a:p>
          <a:p>
            <a:pPr lvl="1"/>
            <a:r>
              <a:rPr lang="en-US" sz="2400" dirty="0" smtClean="0"/>
              <a:t>Dave Hunter, Penn State University</a:t>
            </a:r>
          </a:p>
          <a:p>
            <a:pPr lvl="1"/>
            <a:r>
              <a:rPr lang="en-US" sz="2400" dirty="0"/>
              <a:t>Jessica Utts, University of California – Irvine</a:t>
            </a:r>
          </a:p>
          <a:p>
            <a:pPr lvl="1"/>
            <a:r>
              <a:rPr lang="en-US" sz="2400" dirty="0" smtClean="0"/>
              <a:t>Nick Horton, Amherst College</a:t>
            </a:r>
          </a:p>
          <a:p>
            <a:pPr lvl="1"/>
            <a:r>
              <a:rPr lang="en-US" sz="2400" dirty="0" smtClean="0"/>
              <a:t>Rebecca Nugent, Carnegie Mellon University</a:t>
            </a:r>
          </a:p>
          <a:p>
            <a:pPr lvl="1"/>
            <a:r>
              <a:rPr lang="en-US" sz="2400" dirty="0" smtClean="0"/>
              <a:t>5-minute presentations</a:t>
            </a:r>
          </a:p>
          <a:p>
            <a:pPr marL="17462" indent="0" algn="ctr"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(Notice use of alphabetical order by first name; </a:t>
            </a:r>
          </a:p>
          <a:p>
            <a:pPr marL="17462" indent="0" algn="ctr">
              <a:buNone/>
            </a:pPr>
            <a:r>
              <a:rPr lang="en-US" sz="2400" i="1" dirty="0" smtClean="0"/>
              <a:t>Alison is one of the few people who beat me!</a:t>
            </a:r>
          </a:p>
          <a:p>
            <a:pPr marL="17462" indent="0" algn="ctr">
              <a:buNone/>
            </a:pPr>
            <a:r>
              <a:rPr lang="en-US" sz="2400" i="1" dirty="0" smtClean="0"/>
              <a:t>I’m thinking of having my second L removed.)</a:t>
            </a:r>
          </a:p>
        </p:txBody>
      </p:sp>
    </p:spTree>
    <p:extLst>
      <p:ext uri="{BB962C8B-B14F-4D97-AF65-F5344CB8AC3E}">
        <p14:creationId xmlns:p14="http://schemas.microsoft.com/office/powerpoint/2010/main" val="175650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Five-minute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“I have made this longer than usual because I have not had time to make it shorter.”</a:t>
            </a:r>
          </a:p>
          <a:p>
            <a:pPr lvl="1"/>
            <a:r>
              <a:rPr lang="en-US" sz="2400" dirty="0"/>
              <a:t>Blaise Pascal</a:t>
            </a:r>
          </a:p>
          <a:p>
            <a:r>
              <a:rPr lang="en-US" sz="2800" dirty="0"/>
              <a:t>“Not that the story need be long, but it will take a long while to make it short.”</a:t>
            </a:r>
          </a:p>
          <a:p>
            <a:pPr lvl="1"/>
            <a:r>
              <a:rPr lang="en-US" sz="2400" dirty="0"/>
              <a:t>Henry David Thoreau</a:t>
            </a:r>
          </a:p>
          <a:p>
            <a:r>
              <a:rPr lang="en-US" sz="2800" dirty="0"/>
              <a:t>“If I am to speak ten minutes, I need a week for preparation; </a:t>
            </a:r>
            <a:r>
              <a:rPr lang="en-US" sz="2800" dirty="0" smtClean="0"/>
              <a:t>if </a:t>
            </a:r>
            <a:r>
              <a:rPr lang="en-US" sz="2800" dirty="0"/>
              <a:t>fifteen minutes, three days; </a:t>
            </a:r>
            <a:r>
              <a:rPr lang="en-US" sz="2800" dirty="0" smtClean="0"/>
              <a:t>if </a:t>
            </a:r>
            <a:r>
              <a:rPr lang="en-US" sz="2800" dirty="0"/>
              <a:t>half an hour, two days; </a:t>
            </a:r>
            <a:r>
              <a:rPr lang="en-US" sz="2800" dirty="0" smtClean="0"/>
              <a:t>if </a:t>
            </a:r>
            <a:r>
              <a:rPr lang="en-US" sz="2800" dirty="0"/>
              <a:t>an hour, I am ready now.”</a:t>
            </a:r>
          </a:p>
          <a:p>
            <a:pPr lvl="1"/>
            <a:r>
              <a:rPr lang="en-US" sz="2400" dirty="0"/>
              <a:t>Woodrow </a:t>
            </a:r>
            <a:r>
              <a:rPr lang="en-US" sz="2400" dirty="0" smtClean="0"/>
              <a:t>Wilson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35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3200" dirty="0" smtClean="0"/>
              <a:t>Four plenary addresses</a:t>
            </a:r>
          </a:p>
          <a:p>
            <a:pPr lvl="1"/>
            <a:r>
              <a:rPr lang="en-US" sz="2800" dirty="0" smtClean="0"/>
              <a:t>Fri am: Rob </a:t>
            </a:r>
            <a:r>
              <a:rPr lang="en-US" sz="2800" dirty="0" err="1" smtClean="0"/>
              <a:t>Kass</a:t>
            </a:r>
            <a:r>
              <a:rPr lang="en-US" sz="2800" dirty="0" smtClean="0"/>
              <a:t>, Carnegie Mellon</a:t>
            </a:r>
          </a:p>
          <a:p>
            <a:pPr lvl="2"/>
            <a:r>
              <a:rPr lang="en-US" sz="2400" dirty="0" smtClean="0"/>
              <a:t>Gap Between Statistics Education and Practice</a:t>
            </a:r>
          </a:p>
          <a:p>
            <a:pPr lvl="1"/>
            <a:r>
              <a:rPr lang="en-US" sz="2800" dirty="0" smtClean="0"/>
              <a:t>Fri pm: Deb Nolan, UC – Berkeley </a:t>
            </a:r>
          </a:p>
          <a:p>
            <a:pPr lvl="2"/>
            <a:r>
              <a:rPr lang="en-US" sz="2400" dirty="0" smtClean="0"/>
              <a:t>Integrating Computational and Statistical Thinking</a:t>
            </a:r>
          </a:p>
          <a:p>
            <a:pPr lvl="1"/>
            <a:r>
              <a:rPr lang="en-US" sz="2800" dirty="0" smtClean="0"/>
              <a:t>Sat am: Mine </a:t>
            </a:r>
            <a:r>
              <a:rPr lang="en-US" sz="2800" dirty="0" err="1" smtClean="0"/>
              <a:t>Cetinkaya-Rundel</a:t>
            </a:r>
            <a:r>
              <a:rPr lang="en-US" sz="2800" dirty="0" smtClean="0"/>
              <a:t>, Duke</a:t>
            </a:r>
            <a:endParaRPr lang="en-US" sz="2800" dirty="0"/>
          </a:p>
          <a:p>
            <a:pPr lvl="2"/>
            <a:r>
              <a:rPr lang="en-US" sz="2400" dirty="0" smtClean="0"/>
              <a:t>Teaching Data Science and Statistical Computation</a:t>
            </a:r>
          </a:p>
          <a:p>
            <a:pPr lvl="1"/>
            <a:r>
              <a:rPr lang="en-US" sz="2800" dirty="0" smtClean="0"/>
              <a:t>Sat pm: Jay Lehmann, College of San Mateo</a:t>
            </a:r>
          </a:p>
          <a:p>
            <a:pPr lvl="2"/>
            <a:r>
              <a:rPr lang="en-US" sz="2400" dirty="0" smtClean="0"/>
              <a:t>Acceleration and Hope for Non-STEM Students  </a:t>
            </a:r>
          </a:p>
        </p:txBody>
      </p:sp>
    </p:spTree>
    <p:extLst>
      <p:ext uri="{BB962C8B-B14F-4D97-AF65-F5344CB8AC3E}">
        <p14:creationId xmlns:p14="http://schemas.microsoft.com/office/powerpoint/2010/main" val="7234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5883</TotalTime>
  <Words>699</Words>
  <Application>Microsoft Office PowerPoint</Application>
  <PresentationFormat>On-screen Show (4:3)</PresentationFormat>
  <Paragraphs>118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Garamond</vt:lpstr>
      <vt:lpstr>Wingdings</vt:lpstr>
      <vt:lpstr>Edge</vt:lpstr>
      <vt:lpstr>Welcome to USCOTS 2017!</vt:lpstr>
      <vt:lpstr>Special welcome to (please stand)…</vt:lpstr>
      <vt:lpstr>Theme: Show Me the DATA!</vt:lpstr>
      <vt:lpstr>Opening Session</vt:lpstr>
      <vt:lpstr>Opening Session</vt:lpstr>
      <vt:lpstr>Chris Wild</vt:lpstr>
      <vt:lpstr>Opening Session</vt:lpstr>
      <vt:lpstr>Five-minute presentations</vt:lpstr>
      <vt:lpstr>Preview of coming attractions (1)</vt:lpstr>
      <vt:lpstr>Preview of coming attractions (2)</vt:lpstr>
      <vt:lpstr>Preview of coming attractions (3)</vt:lpstr>
      <vt:lpstr>Preview of coming attractions (4)</vt:lpstr>
      <vt:lpstr>Preview of coming attractions (5)</vt:lpstr>
      <vt:lpstr>Many thanks (1)</vt:lpstr>
      <vt:lpstr>Many thanks (2)</vt:lpstr>
      <vt:lpstr>Many thanks (3)</vt:lpstr>
      <vt:lpstr>Many thanks (4)</vt:lpstr>
    </vt:vector>
  </TitlesOfParts>
  <Company>Cal Poly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USCOTS Opening Session</dc:title>
  <dc:creator>Allan Rossman</dc:creator>
  <cp:lastModifiedBy>Allan Rossman</cp:lastModifiedBy>
  <cp:revision>333</cp:revision>
  <dcterms:created xsi:type="dcterms:W3CDTF">2009-03-26T00:55:02Z</dcterms:created>
  <dcterms:modified xsi:type="dcterms:W3CDTF">2017-05-18T21:33:09Z</dcterms:modified>
</cp:coreProperties>
</file>