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676" r:id="rId2"/>
    <p:sldId id="754" r:id="rId3"/>
    <p:sldId id="713" r:id="rId4"/>
    <p:sldId id="756" r:id="rId5"/>
    <p:sldId id="757" r:id="rId6"/>
    <p:sldId id="758" r:id="rId7"/>
    <p:sldId id="75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i Lock Morgan" initials="k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D200"/>
    <a:srgbClr val="FF3300"/>
    <a:srgbClr val="CC3300"/>
    <a:srgbClr val="DC0000"/>
    <a:srgbClr val="F715DC"/>
    <a:srgbClr val="BA0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0088" autoAdjust="0"/>
  </p:normalViewPr>
  <p:slideViewPr>
    <p:cSldViewPr>
      <p:cViewPr varScale="1">
        <p:scale>
          <a:sx n="67" d="100"/>
          <a:sy n="67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752"/>
    </p:cViewPr>
  </p:sorterViewPr>
  <p:notesViewPr>
    <p:cSldViewPr>
      <p:cViewPr varScale="1">
        <p:scale>
          <a:sx n="90" d="100"/>
          <a:sy n="90" d="100"/>
        </p:scale>
        <p:origin x="369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77D7C-6E98-443D-9186-B6C061ABD919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81A71-1E8A-43E8-B5C2-524F1D0E2A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7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81A71-1E8A-43E8-B5C2-524F1D0E2A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8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71600" y="457200"/>
            <a:ext cx="6400800" cy="7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cap="none" spc="250" baseline="0">
                <a:solidFill>
                  <a:srgbClr val="DC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Section xx</a:t>
            </a:r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066800" y="2105025"/>
            <a:ext cx="7010400" cy="2647950"/>
          </a:xfrm>
          <a:solidFill>
            <a:schemeClr val="accent1"/>
          </a:solidFill>
          <a:ln w="127000" cmpd="tri">
            <a:solidFill>
              <a:schemeClr val="accent2"/>
            </a:solidFill>
          </a:ln>
        </p:spPr>
        <p:txBody>
          <a:bodyPr anchor="ctr">
            <a:norm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Section Title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90049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 sz="3200"/>
            </a:lvl1pPr>
            <a:lvl2pPr>
              <a:spcBef>
                <a:spcPts val="0"/>
              </a:spcBef>
              <a:spcAft>
                <a:spcPts val="1800"/>
              </a:spcAft>
              <a:defRPr sz="2800"/>
            </a:lvl2pPr>
            <a:lvl3pPr>
              <a:spcBef>
                <a:spcPts val="0"/>
              </a:spcBef>
              <a:spcAft>
                <a:spcPts val="1800"/>
              </a:spcAft>
              <a:defRPr sz="2400"/>
            </a:lvl3pPr>
            <a:lvl4pPr>
              <a:spcBef>
                <a:spcPts val="0"/>
              </a:spcBef>
              <a:spcAft>
                <a:spcPts val="1800"/>
              </a:spcAft>
              <a:defRPr sz="2000"/>
            </a:lvl4pPr>
            <a:lvl5pPr>
              <a:spcBef>
                <a:spcPts val="0"/>
              </a:spcBef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90242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19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3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/>
          <p:cNvSpPr>
            <a:spLocks noGrp="1"/>
          </p:cNvSpPr>
          <p:nvPr>
            <p:ph idx="1"/>
          </p:nvPr>
        </p:nvSpPr>
        <p:spPr>
          <a:xfrm>
            <a:off x="1257300" y="1676400"/>
            <a:ext cx="6629400" cy="1759458"/>
          </a:xfrm>
          <a:prstGeom prst="rect">
            <a:avLst/>
          </a:prstGeom>
          <a:ln w="76200" cmpd="thickThin"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idx="10"/>
          </p:nvPr>
        </p:nvSpPr>
        <p:spPr>
          <a:xfrm>
            <a:off x="304800" y="3962400"/>
            <a:ext cx="853440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spcBef>
                <a:spcPts val="0"/>
              </a:spcBef>
              <a:spcAft>
                <a:spcPts val="1800"/>
              </a:spcAft>
              <a:defRPr/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38100" cap="flat" cmpd="thickThin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066800"/>
            <a:ext cx="85344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6415998"/>
            <a:ext cx="8833104" cy="30956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r>
              <a:rPr lang="en-US" sz="1600" dirty="0" smtClean="0">
                <a:solidFill>
                  <a:schemeClr val="bg1"/>
                </a:solidFill>
              </a:rPr>
              <a:t>Introduction and Careers in the Mathematical Sciences </a:t>
            </a:r>
            <a:r>
              <a:rPr lang="en-US" sz="1600" baseline="0" dirty="0" smtClean="0">
                <a:solidFill>
                  <a:schemeClr val="bg1"/>
                </a:solidFill>
              </a:rPr>
              <a:t>	       </a:t>
            </a:r>
            <a:r>
              <a:rPr lang="en-US" sz="1600" dirty="0" smtClean="0">
                <a:solidFill>
                  <a:schemeClr val="bg1"/>
                </a:solidFill>
              </a:rPr>
              <a:t>St. Laurent</a:t>
            </a:r>
            <a:r>
              <a:rPr lang="en-US" sz="1600" baseline="0" dirty="0" smtClean="0">
                <a:solidFill>
                  <a:schemeClr val="bg1"/>
                </a:solidFill>
              </a:rPr>
              <a:t>      31 October  </a:t>
            </a:r>
            <a:r>
              <a:rPr lang="en-US" sz="1600" dirty="0" smtClean="0">
                <a:solidFill>
                  <a:schemeClr val="bg1"/>
                </a:solidFill>
              </a:rPr>
              <a:t>2016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8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4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0"/>
        </a:spcBef>
        <a:spcAft>
          <a:spcPts val="1800"/>
        </a:spcAft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0"/>
        </a:spcBef>
        <a:spcAft>
          <a:spcPts val="0"/>
        </a:spcAft>
        <a:buClr>
          <a:schemeClr val="accent2"/>
        </a:buClr>
        <a:buSzPct val="70000"/>
        <a:buFont typeface="Wingdings"/>
        <a:buChar char="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0"/>
        </a:spcBef>
        <a:spcAft>
          <a:spcPts val="0"/>
        </a:spcAft>
        <a:buClr>
          <a:schemeClr val="accent3"/>
        </a:buClr>
        <a:buSzPct val="75000"/>
        <a:buFont typeface="Wingdings 2"/>
        <a:buChar char="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0"/>
        </a:spcBef>
        <a:spcAft>
          <a:spcPts val="0"/>
        </a:spcAft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0"/>
        </a:spcBef>
        <a:spcAft>
          <a:spcPts val="2400"/>
        </a:spcAft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y.St.Laurent@na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oy.St.Laurent@na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3366"/>
                </a:solidFill>
              </a:rPr>
              <a:t>Show Me the DATA: Reflections </a:t>
            </a:r>
          </a:p>
          <a:p>
            <a:pPr algn="ctr"/>
            <a:r>
              <a:rPr lang="en-US" sz="4000" b="1" dirty="0" smtClean="0">
                <a:solidFill>
                  <a:srgbClr val="003366"/>
                </a:solidFill>
              </a:rPr>
              <a:t>…from a State University</a:t>
            </a:r>
          </a:p>
          <a:p>
            <a:pPr algn="ctr"/>
            <a:endParaRPr lang="en-US" sz="4000" b="1" dirty="0" smtClean="0">
              <a:solidFill>
                <a:schemeClr val="accent1"/>
              </a:solidFill>
            </a:endParaRPr>
          </a:p>
          <a:p>
            <a:pPr algn="ctr"/>
            <a:endParaRPr lang="en-US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0033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Roy St. Laurent </a:t>
            </a:r>
          </a:p>
          <a:p>
            <a:pPr algn="ctr"/>
            <a:r>
              <a:rPr lang="en-US" sz="2400" b="1" dirty="0" smtClean="0">
                <a:solidFill>
                  <a:srgbClr val="0033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Department of Mathematics &amp; Statistics</a:t>
            </a:r>
          </a:p>
          <a:p>
            <a:pPr algn="ctr"/>
            <a:endParaRPr lang="en-US" sz="2400" b="1" dirty="0" smtClean="0">
              <a:solidFill>
                <a:srgbClr val="FFD200"/>
              </a:solidFill>
            </a:endParaRPr>
          </a:p>
          <a:p>
            <a:pPr algn="ctr"/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endParaRPr lang="en-US" sz="2400" b="1" dirty="0">
              <a:solidFill>
                <a:srgbClr val="00206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hlinkClick r:id="rId3"/>
              </a:rPr>
              <a:t>Roy.St.Laurent@nau.edu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U.S. Conference on Teaching Statistics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20 May 2017</a:t>
            </a:r>
            <a:endParaRPr lang="en-US" sz="1400" dirty="0">
              <a:solidFill>
                <a:srgbClr val="002060"/>
              </a:solidFill>
            </a:endParaRPr>
          </a:p>
        </p:txBody>
      </p:sp>
      <p:pic>
        <p:nvPicPr>
          <p:cNvPr id="4" name="Picture 3" descr="https://nau.edu/uploadedImages/Administrative/University_Advancement_Sites/Marketing/Logos_and_Templates/thumbnail_NAU_horiz_28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27" y="3810000"/>
            <a:ext cx="7593345" cy="64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282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Northern Arizona University (NAU)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0668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Clr>
                <a:srgbClr val="003366"/>
              </a:buClr>
            </a:pPr>
            <a:r>
              <a:rPr lang="en-US" dirty="0">
                <a:solidFill>
                  <a:srgbClr val="003366"/>
                </a:solidFill>
              </a:rPr>
              <a:t>S</a:t>
            </a:r>
            <a:r>
              <a:rPr lang="en-US" dirty="0" smtClean="0">
                <a:solidFill>
                  <a:srgbClr val="003366"/>
                </a:solidFill>
              </a:rPr>
              <a:t>mallest </a:t>
            </a:r>
            <a:r>
              <a:rPr lang="en-US" dirty="0" smtClean="0">
                <a:solidFill>
                  <a:srgbClr val="003366"/>
                </a:solidFill>
              </a:rPr>
              <a:t>state </a:t>
            </a:r>
            <a:r>
              <a:rPr lang="en-US" dirty="0" smtClean="0">
                <a:solidFill>
                  <a:srgbClr val="003366"/>
                </a:solidFill>
              </a:rPr>
              <a:t>university in AZ </a:t>
            </a:r>
            <a:r>
              <a:rPr lang="en-US" dirty="0" smtClean="0">
                <a:solidFill>
                  <a:srgbClr val="003366"/>
                </a:solidFill>
              </a:rPr>
              <a:t>(22,000+ students in Flagstaff; 8,000+ elsewhere)</a:t>
            </a:r>
            <a:endParaRPr lang="en-US" dirty="0" smtClean="0">
              <a:solidFill>
                <a:srgbClr val="003366"/>
              </a:solidFill>
            </a:endParaRPr>
          </a:p>
          <a:p>
            <a:pPr lvl="1">
              <a:buClr>
                <a:srgbClr val="FFD200"/>
              </a:buClr>
            </a:pPr>
            <a:r>
              <a:rPr lang="en-US" dirty="0" smtClean="0">
                <a:solidFill>
                  <a:srgbClr val="003366"/>
                </a:solidFill>
              </a:rPr>
              <a:t>Carnegie classification: “doctoral university – higher research activity” </a:t>
            </a:r>
            <a:endParaRPr lang="en-US" dirty="0">
              <a:solidFill>
                <a:srgbClr val="003366"/>
              </a:solidFill>
            </a:endParaRPr>
          </a:p>
          <a:p>
            <a:pPr>
              <a:buClr>
                <a:srgbClr val="003366"/>
              </a:buClr>
            </a:pPr>
            <a:r>
              <a:rPr lang="en-US" dirty="0" smtClean="0">
                <a:solidFill>
                  <a:srgbClr val="003366"/>
                </a:solidFill>
              </a:rPr>
              <a:t>Dept. Mathematics &amp; Statistics</a:t>
            </a:r>
          </a:p>
          <a:p>
            <a:pPr lvl="1">
              <a:buClr>
                <a:srgbClr val="FFD200"/>
              </a:buClr>
            </a:pPr>
            <a:r>
              <a:rPr lang="en-US" dirty="0" smtClean="0">
                <a:solidFill>
                  <a:srgbClr val="003366"/>
                </a:solidFill>
              </a:rPr>
              <a:t>MS in Statistics; BS math; stat minor</a:t>
            </a:r>
          </a:p>
          <a:p>
            <a:pPr lvl="1">
              <a:buClr>
                <a:srgbClr val="FFD200"/>
              </a:buClr>
            </a:pPr>
            <a:r>
              <a:rPr lang="en-US" dirty="0" smtClean="0">
                <a:solidFill>
                  <a:srgbClr val="003366"/>
                </a:solidFill>
              </a:rPr>
              <a:t>Service teaching to MS and PhD students in biology, forestry, environmental science, etc.</a:t>
            </a:r>
          </a:p>
          <a:p>
            <a:pPr lvl="1">
              <a:buClr>
                <a:srgbClr val="FFD200"/>
              </a:buClr>
            </a:pPr>
            <a:r>
              <a:rPr lang="en-US" dirty="0" smtClean="0">
                <a:solidFill>
                  <a:srgbClr val="003366"/>
                </a:solidFill>
              </a:rPr>
              <a:t>Statistical consulting service (advice) to faculty and student researchers </a:t>
            </a:r>
          </a:p>
        </p:txBody>
      </p:sp>
    </p:spTree>
    <p:extLst>
      <p:ext uri="{BB962C8B-B14F-4D97-AF65-F5344CB8AC3E}">
        <p14:creationId xmlns:p14="http://schemas.microsoft.com/office/powerpoint/2010/main" val="28853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Reflection 1 </a:t>
            </a:r>
            <a:br>
              <a:rPr lang="en-US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(THIS is Data Science)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48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dirty="0" smtClean="0">
                <a:solidFill>
                  <a:srgbClr val="003366"/>
                </a:solidFill>
              </a:rPr>
              <a:t>Developing a “BSDS” at NAU </a:t>
            </a:r>
            <a:endParaRPr lang="en-US" dirty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dirty="0" smtClean="0">
                <a:solidFill>
                  <a:srgbClr val="003366"/>
                </a:solidFill>
              </a:rPr>
              <a:t>Plenaries, breakouts &amp; workshops have been helpful in </a:t>
            </a:r>
            <a:r>
              <a:rPr lang="en-US" dirty="0" smtClean="0">
                <a:solidFill>
                  <a:srgbClr val="003366"/>
                </a:solidFill>
              </a:rPr>
              <a:t>confirming / solidifying </a:t>
            </a:r>
            <a:r>
              <a:rPr lang="en-US" dirty="0" smtClean="0">
                <a:solidFill>
                  <a:srgbClr val="003366"/>
                </a:solidFill>
              </a:rPr>
              <a:t>ideas: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2400" dirty="0" smtClean="0">
                <a:solidFill>
                  <a:srgbClr val="003366"/>
                </a:solidFill>
              </a:rPr>
              <a:t>What data science is / is not (is </a:t>
            </a:r>
            <a:r>
              <a:rPr lang="en-US" sz="2400" dirty="0" smtClean="0">
                <a:solidFill>
                  <a:srgbClr val="003366"/>
                </a:solidFill>
              </a:rPr>
              <a:t>not </a:t>
            </a:r>
            <a:r>
              <a:rPr lang="en-US" sz="2400" b="1" i="1" dirty="0" smtClean="0">
                <a:solidFill>
                  <a:srgbClr val="003366"/>
                </a:solidFill>
              </a:rPr>
              <a:t>just</a:t>
            </a:r>
            <a:r>
              <a:rPr lang="en-US" sz="2400" dirty="0" smtClean="0">
                <a:solidFill>
                  <a:srgbClr val="003366"/>
                </a:solidFill>
              </a:rPr>
              <a:t> statistics)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2400" dirty="0" smtClean="0">
                <a:solidFill>
                  <a:srgbClr val="003366"/>
                </a:solidFill>
              </a:rPr>
              <a:t>Curriculum of a BSDS</a:t>
            </a:r>
          </a:p>
          <a:p>
            <a:pPr lvl="2">
              <a:spcAft>
                <a:spcPts val="600"/>
              </a:spcAft>
              <a:buClr>
                <a:srgbClr val="003366"/>
              </a:buClr>
            </a:pPr>
            <a:r>
              <a:rPr lang="en-US" sz="2000" dirty="0" smtClean="0">
                <a:solidFill>
                  <a:srgbClr val="003366"/>
                </a:solidFill>
              </a:rPr>
              <a:t>validates some initial plans </a:t>
            </a:r>
            <a:r>
              <a:rPr lang="en-US" sz="2000" dirty="0" smtClean="0">
                <a:solidFill>
                  <a:srgbClr val="003366"/>
                </a:solidFill>
              </a:rPr>
              <a:t>(1/3 comp </a:t>
            </a:r>
            <a:r>
              <a:rPr lang="en-US" sz="2000" dirty="0" err="1" smtClean="0">
                <a:solidFill>
                  <a:srgbClr val="003366"/>
                </a:solidFill>
              </a:rPr>
              <a:t>sci</a:t>
            </a:r>
            <a:r>
              <a:rPr lang="en-US" sz="2000" dirty="0" smtClean="0">
                <a:solidFill>
                  <a:srgbClr val="003366"/>
                </a:solidFill>
              </a:rPr>
              <a:t>, 1/3 stat, 1/3 math, +content area)</a:t>
            </a:r>
            <a:endParaRPr lang="en-US" sz="2000" dirty="0" smtClean="0">
              <a:solidFill>
                <a:srgbClr val="003366"/>
              </a:solidFill>
            </a:endParaRPr>
          </a:p>
          <a:p>
            <a:pPr lvl="2">
              <a:spcAft>
                <a:spcPts val="600"/>
              </a:spcAft>
              <a:buClr>
                <a:srgbClr val="003366"/>
              </a:buClr>
            </a:pPr>
            <a:r>
              <a:rPr lang="en-US" sz="2000" dirty="0" smtClean="0">
                <a:solidFill>
                  <a:srgbClr val="003366"/>
                </a:solidFill>
              </a:rPr>
              <a:t>provides food for thought – how much probability / math stat?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2400" dirty="0" smtClean="0">
                <a:solidFill>
                  <a:srgbClr val="003366"/>
                </a:solidFill>
              </a:rPr>
              <a:t>Importance of </a:t>
            </a:r>
            <a:r>
              <a:rPr lang="en-US" sz="2400" dirty="0" smtClean="0">
                <a:solidFill>
                  <a:srgbClr val="003366"/>
                </a:solidFill>
              </a:rPr>
              <a:t>giving students experience wrangling </a:t>
            </a:r>
            <a:r>
              <a:rPr lang="en-US" sz="2400" dirty="0" smtClean="0">
                <a:solidFill>
                  <a:srgbClr val="003366"/>
                </a:solidFill>
              </a:rPr>
              <a:t>“raw” data</a:t>
            </a:r>
          </a:p>
        </p:txBody>
      </p:sp>
    </p:spTree>
    <p:extLst>
      <p:ext uri="{BB962C8B-B14F-4D97-AF65-F5344CB8AC3E}">
        <p14:creationId xmlns:p14="http://schemas.microsoft.com/office/powerpoint/2010/main" val="38304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Reflection 2 </a:t>
            </a:r>
            <a:br>
              <a:rPr lang="en-US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(Visualization EVERYWHERE)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48006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Visualization is </a:t>
            </a:r>
            <a:r>
              <a:rPr lang="en-US" sz="3600" b="1" dirty="0" smtClean="0">
                <a:solidFill>
                  <a:srgbClr val="003366"/>
                </a:solidFill>
              </a:rPr>
              <a:t>not</a:t>
            </a:r>
            <a:r>
              <a:rPr lang="en-US" sz="3600" dirty="0" smtClean="0">
                <a:solidFill>
                  <a:srgbClr val="003366"/>
                </a:solidFill>
              </a:rPr>
              <a:t> an optional part of data analysis; it </a:t>
            </a:r>
            <a:r>
              <a:rPr lang="en-US" sz="3600" dirty="0" smtClean="0">
                <a:solidFill>
                  <a:srgbClr val="003366"/>
                </a:solidFill>
              </a:rPr>
              <a:t>is the </a:t>
            </a:r>
            <a:r>
              <a:rPr lang="en-US" sz="3600" b="1" dirty="0" smtClean="0">
                <a:solidFill>
                  <a:srgbClr val="003366"/>
                </a:solidFill>
              </a:rPr>
              <a:t>key to </a:t>
            </a:r>
            <a:r>
              <a:rPr lang="en-US" sz="3600" b="1" dirty="0" smtClean="0">
                <a:solidFill>
                  <a:srgbClr val="003366"/>
                </a:solidFill>
              </a:rPr>
              <a:t>understanding </a:t>
            </a:r>
            <a:r>
              <a:rPr lang="en-US" sz="3600" dirty="0" smtClean="0">
                <a:solidFill>
                  <a:srgbClr val="003366"/>
                </a:solidFill>
              </a:rPr>
              <a:t>data</a:t>
            </a:r>
            <a:endParaRPr lang="en-US" sz="3600" dirty="0" smtClean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The importance of interacting with visual </a:t>
            </a:r>
            <a:r>
              <a:rPr lang="en-US" sz="3600" dirty="0" smtClean="0">
                <a:solidFill>
                  <a:srgbClr val="003366"/>
                </a:solidFill>
              </a:rPr>
              <a:t>representations </a:t>
            </a:r>
            <a:r>
              <a:rPr lang="en-US" sz="3600" dirty="0" smtClean="0">
                <a:solidFill>
                  <a:srgbClr val="003366"/>
                </a:solidFill>
              </a:rPr>
              <a:t>of data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Look at </a:t>
            </a:r>
            <a:r>
              <a:rPr lang="en-US" sz="3200" dirty="0" smtClean="0">
                <a:solidFill>
                  <a:srgbClr val="003366"/>
                </a:solidFill>
              </a:rPr>
              <a:t>your data, </a:t>
            </a:r>
            <a:r>
              <a:rPr lang="en-US" sz="3200" dirty="0" smtClean="0">
                <a:solidFill>
                  <a:srgbClr val="003366"/>
                </a:solidFill>
              </a:rPr>
              <a:t>look at it some more &lt;repeat&gt;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Slice it &amp; dice it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Color &amp; subset it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Dimension reduce it &amp; rotate it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Look at it some more… </a:t>
            </a:r>
          </a:p>
          <a:p>
            <a:pPr lvl="2">
              <a:spcAft>
                <a:spcPts val="600"/>
              </a:spcAft>
              <a:buClr>
                <a:srgbClr val="003366"/>
              </a:buClr>
            </a:pPr>
            <a:r>
              <a:rPr lang="en-US" sz="2800" dirty="0" smtClean="0">
                <a:solidFill>
                  <a:srgbClr val="003366"/>
                </a:solidFill>
              </a:rPr>
              <a:t>“Always plot your data!”</a:t>
            </a:r>
            <a:endParaRPr lang="en-US" sz="2400" dirty="0" smtClean="0">
              <a:solidFill>
                <a:srgbClr val="003366"/>
              </a:solidFill>
            </a:endParaRPr>
          </a:p>
          <a:p>
            <a:pPr marL="274320" lvl="1" indent="0">
              <a:spcAft>
                <a:spcPts val="6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717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Reflection 3 </a:t>
            </a:r>
            <a:br>
              <a:rPr lang="en-US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(Statistical Consulting Lab Experience)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54102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Me</a:t>
            </a:r>
            <a:r>
              <a:rPr lang="en-US" sz="3600" dirty="0" smtClean="0">
                <a:solidFill>
                  <a:srgbClr val="003366"/>
                </a:solidFill>
              </a:rPr>
              <a:t> (consultant): How can I help you?</a:t>
            </a:r>
          </a:p>
          <a:p>
            <a:pPr>
              <a:spcAft>
                <a:spcPts val="600"/>
              </a:spcAft>
              <a:buClr>
                <a:srgbClr val="FFD200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Grad student </a:t>
            </a:r>
            <a:r>
              <a:rPr lang="en-US" sz="3600" dirty="0" smtClean="0">
                <a:solidFill>
                  <a:srgbClr val="003366"/>
                </a:solidFill>
              </a:rPr>
              <a:t>in Forestry: (After describing research, hypotheses, experiment, data collection, variables): </a:t>
            </a:r>
            <a:r>
              <a:rPr lang="en-US" sz="3600" dirty="0" smtClean="0">
                <a:solidFill>
                  <a:srgbClr val="003366"/>
                </a:solidFill>
              </a:rPr>
              <a:t>How </a:t>
            </a:r>
            <a:r>
              <a:rPr lang="en-US" sz="3600" dirty="0" smtClean="0">
                <a:solidFill>
                  <a:srgbClr val="003366"/>
                </a:solidFill>
              </a:rPr>
              <a:t>do I fit a hierarchical mixed effects model </a:t>
            </a:r>
            <a:r>
              <a:rPr lang="en-US" sz="3600" dirty="0" smtClean="0">
                <a:solidFill>
                  <a:srgbClr val="003366"/>
                </a:solidFill>
              </a:rPr>
              <a:t>to my data in </a:t>
            </a:r>
            <a:r>
              <a:rPr lang="en-US" sz="3600" i="1" dirty="0" smtClean="0">
                <a:solidFill>
                  <a:srgbClr val="003366"/>
                </a:solidFill>
              </a:rPr>
              <a:t>R</a:t>
            </a:r>
            <a:r>
              <a:rPr lang="en-US" sz="3600" dirty="0">
                <a:solidFill>
                  <a:srgbClr val="003366"/>
                </a:solidFill>
              </a:rPr>
              <a:t>?</a:t>
            </a:r>
            <a:endParaRPr lang="en-US" sz="3600" dirty="0" smtClean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Me</a:t>
            </a:r>
            <a:r>
              <a:rPr lang="en-US" sz="3600" dirty="0" smtClean="0">
                <a:solidFill>
                  <a:srgbClr val="003366"/>
                </a:solidFill>
              </a:rPr>
              <a:t>: </a:t>
            </a:r>
            <a:r>
              <a:rPr lang="en-US" sz="3600" dirty="0" smtClean="0">
                <a:solidFill>
                  <a:srgbClr val="003366"/>
                </a:solidFill>
              </a:rPr>
              <a:t>Sure we </a:t>
            </a:r>
            <a:r>
              <a:rPr lang="en-US" sz="3600" dirty="0" smtClean="0">
                <a:solidFill>
                  <a:srgbClr val="003366"/>
                </a:solidFill>
              </a:rPr>
              <a:t>can talk about that. But first, h</a:t>
            </a:r>
            <a:r>
              <a:rPr lang="en-US" sz="3600" dirty="0" smtClean="0">
                <a:solidFill>
                  <a:srgbClr val="003366"/>
                </a:solidFill>
              </a:rPr>
              <a:t>ave </a:t>
            </a:r>
            <a:r>
              <a:rPr lang="en-US" sz="3600" dirty="0" smtClean="0">
                <a:solidFill>
                  <a:srgbClr val="003366"/>
                </a:solidFill>
              </a:rPr>
              <a:t>you looked at your data</a:t>
            </a:r>
            <a:r>
              <a:rPr lang="en-US" sz="3600" dirty="0" smtClean="0">
                <a:solidFill>
                  <a:srgbClr val="003366"/>
                </a:solidFill>
              </a:rPr>
              <a:t>? And what have you learned from it?</a:t>
            </a:r>
            <a:endParaRPr lang="en-US" sz="3600" dirty="0" smtClean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FFD200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Grad student</a:t>
            </a:r>
            <a:r>
              <a:rPr lang="en-US" sz="3600" dirty="0" smtClean="0">
                <a:solidFill>
                  <a:srgbClr val="003366"/>
                </a:solidFill>
              </a:rPr>
              <a:t>: What do you mean? I’ve calculated means and </a:t>
            </a:r>
            <a:r>
              <a:rPr lang="en-US" sz="3600" dirty="0" smtClean="0">
                <a:solidFill>
                  <a:srgbClr val="003366"/>
                </a:solidFill>
              </a:rPr>
              <a:t>stuff, and… oh yeah, some histograms.</a:t>
            </a:r>
            <a:endParaRPr lang="en-US" sz="3600" dirty="0" smtClean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Me</a:t>
            </a:r>
            <a:r>
              <a:rPr lang="en-US" sz="3600" dirty="0" smtClean="0">
                <a:solidFill>
                  <a:srgbClr val="003366"/>
                </a:solidFill>
              </a:rPr>
              <a:t>: Have you LOOKED at your data? Relationships between variables?</a:t>
            </a:r>
          </a:p>
          <a:p>
            <a:pPr>
              <a:spcAft>
                <a:spcPts val="600"/>
              </a:spcAft>
              <a:buClr>
                <a:srgbClr val="FFD200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Grad student</a:t>
            </a:r>
            <a:r>
              <a:rPr lang="en-US" sz="3600" dirty="0" smtClean="0">
                <a:solidFill>
                  <a:srgbClr val="003366"/>
                </a:solidFill>
              </a:rPr>
              <a:t>: </a:t>
            </a:r>
            <a:r>
              <a:rPr lang="en-US" sz="3600" dirty="0" err="1" smtClean="0">
                <a:solidFill>
                  <a:srgbClr val="003366"/>
                </a:solidFill>
              </a:rPr>
              <a:t>Uhh</a:t>
            </a:r>
            <a:r>
              <a:rPr lang="en-US" sz="3600" dirty="0" smtClean="0">
                <a:solidFill>
                  <a:srgbClr val="003366"/>
                </a:solidFill>
              </a:rPr>
              <a:t>, no.</a:t>
            </a: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Me</a:t>
            </a:r>
            <a:r>
              <a:rPr lang="en-US" sz="3600" dirty="0" smtClean="0">
                <a:solidFill>
                  <a:srgbClr val="003366"/>
                </a:solidFill>
              </a:rPr>
              <a:t>: You need to construct meaningful graphs, plots, etc. BEFORE fitting a statistical model.</a:t>
            </a:r>
          </a:p>
          <a:p>
            <a:pPr>
              <a:spcAft>
                <a:spcPts val="600"/>
              </a:spcAft>
              <a:buClr>
                <a:srgbClr val="FFD200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Grad student</a:t>
            </a:r>
            <a:r>
              <a:rPr lang="en-US" sz="3600" dirty="0" smtClean="0">
                <a:solidFill>
                  <a:srgbClr val="003366"/>
                </a:solidFill>
              </a:rPr>
              <a:t>: But I just want a </a:t>
            </a:r>
            <a:r>
              <a:rPr lang="en-US" sz="3600" i="1" dirty="0" smtClean="0">
                <a:solidFill>
                  <a:srgbClr val="003366"/>
                </a:solidFill>
              </a:rPr>
              <a:t>p</a:t>
            </a:r>
            <a:r>
              <a:rPr lang="en-US" sz="3600" dirty="0" smtClean="0">
                <a:solidFill>
                  <a:srgbClr val="003366"/>
                </a:solidFill>
              </a:rPr>
              <a:t>-value…</a:t>
            </a: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b="1" dirty="0" smtClean="0">
                <a:solidFill>
                  <a:srgbClr val="003366"/>
                </a:solidFill>
              </a:rPr>
              <a:t>Me</a:t>
            </a:r>
            <a:r>
              <a:rPr lang="en-US" sz="3600" dirty="0" smtClean="0">
                <a:solidFill>
                  <a:srgbClr val="003366"/>
                </a:solidFill>
              </a:rPr>
              <a:t>: Go LOOK at your data, and here’s some suggestions how…</a:t>
            </a:r>
            <a:endParaRPr lang="en-US" sz="32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6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Reflection 3</a:t>
            </a:r>
            <a:br>
              <a:rPr lang="en-US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(Statistical Consulting)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51054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Statistical consulting is teaching</a:t>
            </a: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(Often) </a:t>
            </a:r>
            <a:r>
              <a:rPr lang="en-US" sz="3600" dirty="0" smtClean="0">
                <a:solidFill>
                  <a:srgbClr val="003366"/>
                </a:solidFill>
              </a:rPr>
              <a:t>involving the re-teaching of researchers the </a:t>
            </a:r>
            <a:r>
              <a:rPr lang="en-US" sz="3600" dirty="0" smtClean="0">
                <a:solidFill>
                  <a:srgbClr val="003366"/>
                </a:solidFill>
              </a:rPr>
              <a:t>importance of data visualization 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we would have hoped researchers would have </a:t>
            </a:r>
            <a:r>
              <a:rPr lang="en-US" sz="3200" dirty="0" smtClean="0">
                <a:solidFill>
                  <a:srgbClr val="003366"/>
                </a:solidFill>
              </a:rPr>
              <a:t>remembered this from a </a:t>
            </a:r>
            <a:r>
              <a:rPr lang="en-US" sz="3200" dirty="0" smtClean="0">
                <a:solidFill>
                  <a:srgbClr val="003366"/>
                </a:solidFill>
              </a:rPr>
              <a:t>stat class</a:t>
            </a: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Comments of MS statistics students working in the </a:t>
            </a:r>
            <a:r>
              <a:rPr lang="en-US" sz="3600" dirty="0" smtClean="0">
                <a:solidFill>
                  <a:srgbClr val="003366"/>
                </a:solidFill>
              </a:rPr>
              <a:t>Consulting Lab (another kind of teaching):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The most common (and </a:t>
            </a:r>
            <a:r>
              <a:rPr lang="en-US" sz="3200" dirty="0" smtClean="0">
                <a:solidFill>
                  <a:srgbClr val="003366"/>
                </a:solidFill>
              </a:rPr>
              <a:t>sometimes most </a:t>
            </a:r>
            <a:r>
              <a:rPr lang="en-US" sz="3200" dirty="0" smtClean="0">
                <a:solidFill>
                  <a:srgbClr val="003366"/>
                </a:solidFill>
              </a:rPr>
              <a:t>valuable) advice we gave to researchers was to graph (LOOK at) their data. 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That’s where their insights will come from. (Not from a </a:t>
            </a:r>
            <a:r>
              <a:rPr lang="en-US" sz="3200" i="1" dirty="0" smtClean="0">
                <a:solidFill>
                  <a:srgbClr val="003366"/>
                </a:solidFill>
              </a:rPr>
              <a:t>p</a:t>
            </a:r>
            <a:r>
              <a:rPr lang="en-US" sz="3200" dirty="0" smtClean="0">
                <a:solidFill>
                  <a:srgbClr val="003366"/>
                </a:solidFill>
              </a:rPr>
              <a:t>-value.)</a:t>
            </a:r>
          </a:p>
        </p:txBody>
      </p:sp>
    </p:spTree>
    <p:extLst>
      <p:ext uri="{BB962C8B-B14F-4D97-AF65-F5344CB8AC3E}">
        <p14:creationId xmlns:p14="http://schemas.microsoft.com/office/powerpoint/2010/main" val="139780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66"/>
                </a:solidFill>
              </a:rPr>
              <a:t>Reflection </a:t>
            </a:r>
            <a:r>
              <a:rPr lang="en-US" i="1" dirty="0" smtClean="0">
                <a:solidFill>
                  <a:srgbClr val="003366"/>
                </a:solidFill>
              </a:rPr>
              <a:t>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br>
              <a:rPr lang="en-US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(Miscellaneous)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4800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Intro statistics course</a:t>
            </a: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Don’t sweat the small stuff</a:t>
            </a:r>
            <a:endParaRPr lang="en-US" sz="3200" dirty="0">
              <a:solidFill>
                <a:srgbClr val="003366"/>
              </a:solidFill>
            </a:endParaRPr>
          </a:p>
          <a:p>
            <a:pPr lvl="1">
              <a:spcAft>
                <a:spcPts val="600"/>
              </a:spcAft>
              <a:buClr>
                <a:srgbClr val="FFD200"/>
              </a:buClr>
            </a:pPr>
            <a:r>
              <a:rPr lang="en-US" sz="3200" dirty="0" smtClean="0">
                <a:solidFill>
                  <a:srgbClr val="003366"/>
                </a:solidFill>
              </a:rPr>
              <a:t>“Revel in the magic of statistical inference”</a:t>
            </a:r>
          </a:p>
          <a:p>
            <a:pPr marL="274320" lvl="1" indent="0">
              <a:spcAft>
                <a:spcPts val="600"/>
              </a:spcAft>
              <a:buNone/>
            </a:pPr>
            <a:r>
              <a:rPr lang="en-US" sz="3200" dirty="0">
                <a:solidFill>
                  <a:srgbClr val="003366"/>
                </a:solidFill>
              </a:rPr>
              <a:t>	</a:t>
            </a:r>
            <a:r>
              <a:rPr lang="en-US" sz="3200" dirty="0" smtClean="0">
                <a:solidFill>
                  <a:srgbClr val="003366"/>
                </a:solidFill>
              </a:rPr>
              <a:t>- Rob </a:t>
            </a:r>
            <a:r>
              <a:rPr lang="en-US" sz="3200" dirty="0" err="1" smtClean="0">
                <a:solidFill>
                  <a:srgbClr val="003366"/>
                </a:solidFill>
              </a:rPr>
              <a:t>Kass</a:t>
            </a:r>
            <a:r>
              <a:rPr lang="en-US" sz="3200" dirty="0" smtClean="0">
                <a:solidFill>
                  <a:srgbClr val="003366"/>
                </a:solidFill>
              </a:rPr>
              <a:t> </a:t>
            </a:r>
            <a:r>
              <a:rPr lang="en-US" sz="3200" dirty="0" smtClean="0">
                <a:solidFill>
                  <a:srgbClr val="003366"/>
                </a:solidFill>
              </a:rPr>
              <a:t>(USCOTS 2017)</a:t>
            </a:r>
            <a:endParaRPr lang="en-US" sz="3200" dirty="0" smtClean="0">
              <a:solidFill>
                <a:srgbClr val="003366"/>
              </a:solidFill>
            </a:endParaRPr>
          </a:p>
          <a:p>
            <a:pPr marL="274320" lvl="1" indent="0">
              <a:spcAft>
                <a:spcPts val="600"/>
              </a:spcAft>
              <a:buNone/>
            </a:pPr>
            <a:endParaRPr lang="en-US" sz="3200" dirty="0">
              <a:solidFill>
                <a:srgbClr val="003366"/>
              </a:solidFill>
            </a:endParaRPr>
          </a:p>
          <a:p>
            <a:pPr>
              <a:spcAft>
                <a:spcPts val="600"/>
              </a:spcAft>
              <a:buClr>
                <a:srgbClr val="003366"/>
              </a:buClr>
            </a:pPr>
            <a:r>
              <a:rPr lang="en-US" sz="3600" dirty="0" smtClean="0">
                <a:solidFill>
                  <a:srgbClr val="003366"/>
                </a:solidFill>
              </a:rPr>
              <a:t>A lot of the things </a:t>
            </a:r>
            <a:r>
              <a:rPr lang="en-US" sz="3600" dirty="0" smtClean="0">
                <a:solidFill>
                  <a:srgbClr val="003366"/>
                </a:solidFill>
              </a:rPr>
              <a:t>I have </a:t>
            </a:r>
            <a:r>
              <a:rPr lang="en-US" sz="3600" dirty="0" smtClean="0">
                <a:solidFill>
                  <a:srgbClr val="003366"/>
                </a:solidFill>
              </a:rPr>
              <a:t>learned </a:t>
            </a:r>
            <a:r>
              <a:rPr lang="en-US" sz="3600" dirty="0" smtClean="0">
                <a:solidFill>
                  <a:srgbClr val="003366"/>
                </a:solidFill>
              </a:rPr>
              <a:t>at USCOTS 2017, I can’t wait to try at </a:t>
            </a:r>
            <a:r>
              <a:rPr lang="en-US" sz="3600" dirty="0" smtClean="0">
                <a:solidFill>
                  <a:srgbClr val="003366"/>
                </a:solidFill>
              </a:rPr>
              <a:t>home!</a:t>
            </a:r>
          </a:p>
          <a:p>
            <a:pPr marL="0" indent="0" algn="ctr">
              <a:spcAft>
                <a:spcPts val="600"/>
              </a:spcAft>
              <a:buClr>
                <a:srgbClr val="003366"/>
              </a:buClr>
              <a:buNone/>
            </a:pPr>
            <a:r>
              <a:rPr lang="en-US" sz="2400" b="1" dirty="0" smtClean="0">
                <a:solidFill>
                  <a:srgbClr val="002060"/>
                </a:solidFill>
                <a:hlinkClick r:id="rId2"/>
              </a:rPr>
              <a:t>Roy.St.Laurent@nau.edu</a:t>
            </a:r>
            <a:endParaRPr lang="en-US" sz="2400" b="1" dirty="0">
              <a:solidFill>
                <a:srgbClr val="002060"/>
              </a:solidFill>
            </a:endParaRPr>
          </a:p>
          <a:p>
            <a:pPr marL="0" indent="0" algn="ctr">
              <a:spcAft>
                <a:spcPts val="600"/>
              </a:spcAft>
              <a:buClr>
                <a:srgbClr val="003366"/>
              </a:buClr>
              <a:buNone/>
            </a:pPr>
            <a:endParaRPr lang="en-US" sz="2400" dirty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9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ck5">
  <a:themeElements>
    <a:clrScheme name="Custom 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D200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518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Cambria</vt:lpstr>
      <vt:lpstr>Segoe UI</vt:lpstr>
      <vt:lpstr>Wingdings</vt:lpstr>
      <vt:lpstr>Wingdings 2</vt:lpstr>
      <vt:lpstr>Lock5</vt:lpstr>
      <vt:lpstr>PowerPoint Presentation</vt:lpstr>
      <vt:lpstr>Northern Arizona University (NAU)</vt:lpstr>
      <vt:lpstr>Reflection 1  (THIS is Data Science)</vt:lpstr>
      <vt:lpstr>Reflection 2  (Visualization EVERYWHERE)</vt:lpstr>
      <vt:lpstr>Reflection 3  (Statistical Consulting Lab Experience)</vt:lpstr>
      <vt:lpstr>Reflection 3 (Statistical Consulting)</vt:lpstr>
      <vt:lpstr>Reflection n  (Miscellaneous)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</dc:creator>
  <cp:lastModifiedBy>Roy T St Laurent</cp:lastModifiedBy>
  <cp:revision>627</cp:revision>
  <dcterms:created xsi:type="dcterms:W3CDTF">2012-08-25T17:22:45Z</dcterms:created>
  <dcterms:modified xsi:type="dcterms:W3CDTF">2017-05-20T15:13:58Z</dcterms:modified>
</cp:coreProperties>
</file>