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273" r:id="rId2"/>
    <p:sldId id="258" r:id="rId3"/>
    <p:sldId id="257" r:id="rId4"/>
    <p:sldId id="282" r:id="rId5"/>
    <p:sldId id="288" r:id="rId6"/>
    <p:sldId id="266" r:id="rId7"/>
    <p:sldId id="271" r:id="rId8"/>
    <p:sldId id="261" r:id="rId9"/>
    <p:sldId id="268" r:id="rId10"/>
    <p:sldId id="267" r:id="rId11"/>
    <p:sldId id="279" r:id="rId12"/>
    <p:sldId id="280" r:id="rId13"/>
    <p:sldId id="289" r:id="rId14"/>
    <p:sldId id="290" r:id="rId15"/>
    <p:sldId id="281" r:id="rId16"/>
    <p:sldId id="28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11" autoAdjust="0"/>
  </p:normalViewPr>
  <p:slideViewPr>
    <p:cSldViewPr snapToGrid="0">
      <p:cViewPr varScale="1">
        <p:scale>
          <a:sx n="88" d="100"/>
          <a:sy n="88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B914-80CC-4098-A45A-7C92FE122D8C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44577-9395-4962-8F7A-E1E22E22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my privilege to address such accomplished statisticians and educators.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3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Inference IS magical. Inferring to 300 million from about 1000 is MAGICAL, recent election polls notwithstanding.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students can always tell if you are really in their corner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1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asked myself what I could contribute that hasn’t already been covered at this conference. </a:t>
            </a:r>
          </a:p>
          <a:p>
            <a:r>
              <a:rPr lang="en-US" dirty="0"/>
              <a:t>It was easier to think of the things I couldn’t contribute.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at is not USCOS, it’s USCO</a:t>
            </a:r>
            <a:r>
              <a:rPr lang="en-US" b="1" dirty="0"/>
              <a:t>T</a:t>
            </a:r>
            <a:r>
              <a:rPr lang="en-US" dirty="0"/>
              <a:t>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spent an entire conference showing each other the data, but the important thing is the “T”!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9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Eric Webb: “Sometimes I have to remind myself the game is simple…”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game is simple – we need to teach our students to think about and reason in the face of variability, uncertainty, and chance.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You might care about the math, but </a:t>
            </a:r>
            <a:r>
              <a:rPr lang="en-US" sz="1200" b="1" dirty="0">
                <a:solidFill>
                  <a:srgbClr val="FFFF00"/>
                </a:solidFill>
              </a:rPr>
              <a:t>your students don’t</a:t>
            </a:r>
            <a:r>
              <a:rPr lang="en-US" sz="1200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 science. This is WHY we show students the data – because scientists reason about the world around them with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 our students!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00"/>
                </a:solidFill>
              </a:rPr>
              <a:t>Have a sense of wonder about the world around us.</a:t>
            </a:r>
            <a:r>
              <a:rPr lang="en-US" sz="1200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Develop the same in your students.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world is our laboratory and playground.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But here is our advantage over other disciplines – Statistics is connected to EVERY endeavor!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James Bush for finding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4577-9395-4962-8F7A-E1E22E22A8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0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3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4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7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3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4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2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7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6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Who Is This Guy?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3649133"/>
          </a:xfrm>
        </p:spPr>
        <p:txBody>
          <a:bodyPr>
            <a:noAutofit/>
          </a:bodyPr>
          <a:lstStyle/>
          <a:p>
            <a:r>
              <a:rPr lang="en-US" sz="4000" dirty="0"/>
              <a:t>A high school teacher. </a:t>
            </a:r>
            <a:br>
              <a:rPr lang="en-US" sz="4000" dirty="0"/>
            </a:br>
            <a:r>
              <a:rPr lang="en-US" sz="4000" dirty="0"/>
              <a:t>(I used to be a math teacher…)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A statistical convert. </a:t>
            </a:r>
            <a:br>
              <a:rPr lang="en-US" sz="4000" dirty="0"/>
            </a:br>
            <a:r>
              <a:rPr lang="en-US" sz="4000" dirty="0"/>
              <a:t>(There is no zealot like a convert)</a:t>
            </a:r>
          </a:p>
        </p:txBody>
      </p:sp>
    </p:spTree>
    <p:extLst>
      <p:ext uri="{BB962C8B-B14F-4D97-AF65-F5344CB8AC3E}">
        <p14:creationId xmlns:p14="http://schemas.microsoft.com/office/powerpoint/2010/main" val="32680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562" y="561744"/>
            <a:ext cx="8129238" cy="59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 What We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We teach magic</a:t>
            </a:r>
            <a:r>
              <a:rPr lang="en-US" sz="4800" dirty="0"/>
              <a:t>. </a:t>
            </a:r>
            <a:br>
              <a:rPr lang="en-US" sz="4800" dirty="0"/>
            </a:br>
            <a:r>
              <a:rPr lang="en-US" sz="4800" dirty="0"/>
              <a:t>Revel in it.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6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752"/>
            <a:ext cx="599802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“Revel in the magic of statistical inference.”</a:t>
            </a:r>
          </a:p>
          <a:p>
            <a:pPr marL="0" indent="0">
              <a:buNone/>
            </a:pPr>
            <a:r>
              <a:rPr lang="en-US" sz="4800" dirty="0"/>
              <a:t>-Rob </a:t>
            </a:r>
            <a:r>
              <a:rPr lang="en-US" sz="4800" dirty="0" err="1"/>
              <a:t>Kass</a:t>
            </a:r>
            <a:endParaRPr lang="en-US" sz="4800" dirty="0"/>
          </a:p>
        </p:txBody>
      </p:sp>
      <p:pic>
        <p:nvPicPr>
          <p:cNvPr id="1026" name="Picture 2" descr="http://math.bu.edu/ness12/images/r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634">
            <a:off x="3730388" y="2827271"/>
            <a:ext cx="4762500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005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 What We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We teach students</a:t>
            </a:r>
            <a:r>
              <a:rPr lang="en-US" sz="4800" dirty="0"/>
              <a:t>. </a:t>
            </a:r>
            <a:br>
              <a:rPr lang="en-US" sz="4800" dirty="0"/>
            </a:br>
            <a:r>
              <a:rPr lang="en-US" sz="4800" dirty="0"/>
              <a:t>Be mindful of them.</a:t>
            </a:r>
          </a:p>
        </p:txBody>
      </p:sp>
    </p:spTree>
    <p:extLst>
      <p:ext uri="{BB962C8B-B14F-4D97-AF65-F5344CB8AC3E}">
        <p14:creationId xmlns:p14="http://schemas.microsoft.com/office/powerpoint/2010/main" val="367595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744"/>
            <a:ext cx="7772400" cy="5290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“I was influenced by good teachers who not only loved what they were teaching but also took a personal interest in students above and beyond the call of duty. That’s still a good message for all </a:t>
            </a:r>
            <a:br>
              <a:rPr lang="en-US" sz="4400" dirty="0"/>
            </a:br>
            <a:r>
              <a:rPr lang="en-US" sz="4400" dirty="0"/>
              <a:t>of us who teach.”</a:t>
            </a:r>
          </a:p>
          <a:p>
            <a:pPr marL="0" indent="0">
              <a:buNone/>
            </a:pPr>
            <a:r>
              <a:rPr lang="en-US" sz="4400" dirty="0"/>
              <a:t>-Dick </a:t>
            </a:r>
            <a:r>
              <a:rPr lang="en-US" sz="4400" dirty="0" err="1"/>
              <a:t>Scheaffer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6" y="3618466"/>
            <a:ext cx="2903074" cy="296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41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RemembeR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We teach.</a:t>
            </a:r>
          </a:p>
          <a:p>
            <a:pPr marL="0" indent="0">
              <a:buNone/>
            </a:pPr>
            <a:r>
              <a:rPr lang="en-US" sz="4800" dirty="0"/>
              <a:t>What we do matters.</a:t>
            </a:r>
            <a:br>
              <a:rPr lang="en-US" sz="4800" dirty="0"/>
            </a:b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582"/>
            <a:ext cx="5867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“I touch the future. </a:t>
            </a:r>
            <a:br>
              <a:rPr lang="en-US" sz="4800" dirty="0"/>
            </a:br>
            <a:r>
              <a:rPr lang="en-US" sz="4800" b="1" dirty="0">
                <a:solidFill>
                  <a:srgbClr val="FFFF00"/>
                </a:solidFill>
              </a:rPr>
              <a:t>I teach.</a:t>
            </a:r>
            <a:r>
              <a:rPr lang="en-US" sz="4800" dirty="0"/>
              <a:t>”</a:t>
            </a:r>
          </a:p>
          <a:p>
            <a:pPr marL="0" indent="0">
              <a:buNone/>
            </a:pPr>
            <a:r>
              <a:rPr lang="en-US" sz="4800" dirty="0"/>
              <a:t>-Christa McAuliffe</a:t>
            </a:r>
          </a:p>
        </p:txBody>
      </p:sp>
      <p:sp>
        <p:nvSpPr>
          <p:cNvPr id="6" name="AutoShape 2" descr="https://upload.wikimedia.org/wikipedia/commons/a/aa/ChristaMcAuliff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upload.wikimedia.org/wikipedia/commons/a/aa/ChristaMcAuliffe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8454">
            <a:off x="5071955" y="1958214"/>
            <a:ext cx="3442006" cy="432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685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Be passionate about teaching.</a:t>
            </a:r>
          </a:p>
          <a:p>
            <a:pPr marL="0" indent="0">
              <a:buNone/>
            </a:pPr>
            <a:r>
              <a:rPr lang="en-US" sz="4400" dirty="0"/>
              <a:t>Learn more about teaching.</a:t>
            </a:r>
          </a:p>
          <a:p>
            <a:pPr marL="0" indent="0">
              <a:buNone/>
            </a:pPr>
            <a:r>
              <a:rPr lang="en-US" sz="4400" dirty="0"/>
              <a:t>Teach better.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</a:rPr>
              <a:t>Be a teacher. Be an evangelist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(be like Danny Kaplan)</a:t>
            </a:r>
          </a:p>
        </p:txBody>
      </p:sp>
    </p:spTree>
    <p:extLst>
      <p:ext uri="{BB962C8B-B14F-4D97-AF65-F5344CB8AC3E}">
        <p14:creationId xmlns:p14="http://schemas.microsoft.com/office/powerpoint/2010/main" val="24757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 Can’t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1182"/>
            <a:ext cx="7141029" cy="4193418"/>
          </a:xfrm>
        </p:spPr>
        <p:txBody>
          <a:bodyPr>
            <a:noAutofit/>
          </a:bodyPr>
          <a:lstStyle/>
          <a:p>
            <a:r>
              <a:rPr lang="en-US" sz="4000" dirty="0"/>
              <a:t>Tell you anything you don’t already know about Statistics.</a:t>
            </a:r>
          </a:p>
          <a:p>
            <a:r>
              <a:rPr lang="en-US" sz="4000" dirty="0"/>
              <a:t>Give you the perfect </a:t>
            </a:r>
            <a:br>
              <a:rPr lang="en-US" sz="4000" dirty="0"/>
            </a:br>
            <a:r>
              <a:rPr lang="en-US" sz="4000" dirty="0"/>
              <a:t>solution to your </a:t>
            </a:r>
            <a:br>
              <a:rPr lang="en-US" sz="4000" dirty="0"/>
            </a:br>
            <a:r>
              <a:rPr lang="en-US" sz="4000" dirty="0"/>
              <a:t>teaching problems.</a:t>
            </a:r>
          </a:p>
          <a:p>
            <a:r>
              <a:rPr lang="en-US" sz="4000" dirty="0"/>
              <a:t>Get you more money.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836020" y="858644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ollege 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604">
            <a:off x="1777143" y="1286108"/>
            <a:ext cx="5944581" cy="394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 Can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Remind us that </a:t>
            </a:r>
            <a:r>
              <a:rPr lang="en-US" sz="4800" b="1" dirty="0">
                <a:solidFill>
                  <a:srgbClr val="FFFF00"/>
                </a:solidFill>
              </a:rPr>
              <a:t>we teach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endParaRPr lang="en-US" sz="3600" dirty="0"/>
          </a:p>
        </p:txBody>
      </p:sp>
      <p:pic>
        <p:nvPicPr>
          <p:cNvPr id="2050" name="Picture 2" descr="https://cdn.shutterstock.com/shutterstock/videos/6780229/thumb/1.jpg?i10c=img.resize(height:16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3374571"/>
            <a:ext cx="5181058" cy="2918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This is not USCOS. </a:t>
            </a:r>
          </a:p>
          <a:p>
            <a:pPr marL="0" indent="0">
              <a:buNone/>
            </a:pPr>
            <a:r>
              <a:rPr lang="en-US" sz="4800" dirty="0"/>
              <a:t>It’s USCO</a:t>
            </a:r>
            <a:r>
              <a:rPr lang="en-US" sz="4800" b="1" dirty="0">
                <a:solidFill>
                  <a:srgbClr val="FFFF00"/>
                </a:solidFill>
              </a:rPr>
              <a:t>T</a:t>
            </a:r>
            <a:r>
              <a:rPr lang="en-US" sz="4800" dirty="0"/>
              <a:t>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68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Game is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571678" cy="384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“Sometimes I have to </a:t>
            </a:r>
            <a:br>
              <a:rPr lang="en-US" sz="4800" dirty="0"/>
            </a:br>
            <a:r>
              <a:rPr lang="en-US" sz="4800" dirty="0"/>
              <a:t>remind myself the </a:t>
            </a:r>
            <a:br>
              <a:rPr lang="en-US" sz="4800" dirty="0"/>
            </a:br>
            <a:r>
              <a:rPr lang="en-US" sz="4800" dirty="0"/>
              <a:t>game is simple…”</a:t>
            </a:r>
          </a:p>
          <a:p>
            <a:pPr marL="0" indent="0">
              <a:buNone/>
            </a:pPr>
            <a:r>
              <a:rPr lang="en-US" sz="4800" dirty="0"/>
              <a:t>-Eric Webb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3074" name="Picture 2" descr="https://bsbproduction.s3.amazonaws.com/portals/10369/docs/pictures%20uploaded/soccer-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8" y="3419942"/>
            <a:ext cx="34290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078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 What We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We teach statistics</a:t>
            </a:r>
            <a:r>
              <a:rPr lang="en-US" sz="4800" dirty="0"/>
              <a:t>. </a:t>
            </a:r>
            <a:br>
              <a:rPr lang="en-US" sz="4800" dirty="0"/>
            </a:br>
            <a:r>
              <a:rPr lang="en-US" sz="4800" dirty="0"/>
              <a:t>Not mathematics.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544286"/>
            <a:ext cx="8303077" cy="4996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“Statistics is a science in my opinion, and it is no more a branch of mathematics than are physics, chemistry and economics; for if its methods fail the test of experience – not the test of logic – </a:t>
            </a:r>
            <a:br>
              <a:rPr lang="en-US" sz="4000" dirty="0"/>
            </a:br>
            <a:r>
              <a:rPr lang="en-US" sz="4000" dirty="0"/>
              <a:t>they are discarded.”</a:t>
            </a:r>
          </a:p>
          <a:p>
            <a:pPr marL="0" indent="0">
              <a:buNone/>
            </a:pPr>
            <a:r>
              <a:rPr lang="en-US" sz="4000" dirty="0"/>
              <a:t>-John Wilder Tukey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3687">
            <a:off x="5651358" y="3886227"/>
            <a:ext cx="2505933" cy="2654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918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Remember What We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We teach curiosity</a:t>
            </a:r>
            <a:r>
              <a:rPr lang="en-US" sz="4800" dirty="0"/>
              <a:t>. </a:t>
            </a:r>
            <a:br>
              <a:rPr lang="en-US" sz="4800" dirty="0"/>
            </a:br>
            <a:r>
              <a:rPr lang="en-US" sz="4800" dirty="0"/>
              <a:t>Bring the world into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1780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0" y="1598882"/>
            <a:ext cx="9011824" cy="38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8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1480</TotalTime>
  <Words>442</Words>
  <Application>Microsoft Office PowerPoint</Application>
  <PresentationFormat>On-screen Show (4:3)</PresentationFormat>
  <Paragraphs>74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Who Is This Guy?</vt:lpstr>
      <vt:lpstr>What I Can’t do…</vt:lpstr>
      <vt:lpstr>What I Can Do…</vt:lpstr>
      <vt:lpstr>Remember</vt:lpstr>
      <vt:lpstr>The Game is Simple</vt:lpstr>
      <vt:lpstr>Remember What We Teach</vt:lpstr>
      <vt:lpstr>PowerPoint Presentation</vt:lpstr>
      <vt:lpstr>Remember What We Teach</vt:lpstr>
      <vt:lpstr>PowerPoint Presentation</vt:lpstr>
      <vt:lpstr>PowerPoint Presentation</vt:lpstr>
      <vt:lpstr>Remember What We Teach</vt:lpstr>
      <vt:lpstr>PowerPoint Presentation</vt:lpstr>
      <vt:lpstr>Remember What We Teach</vt:lpstr>
      <vt:lpstr>PowerPoint Presentation</vt:lpstr>
      <vt:lpstr>RemembeR</vt:lpstr>
      <vt:lpstr>PowerPoint Presentation</vt:lpstr>
      <vt:lpstr>Our 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Case You Forgot</dc:title>
  <dc:creator>Doug Tyson</dc:creator>
  <cp:lastModifiedBy>Doug Tyson</cp:lastModifiedBy>
  <cp:revision>84</cp:revision>
  <dcterms:created xsi:type="dcterms:W3CDTF">2017-05-19T16:20:23Z</dcterms:created>
  <dcterms:modified xsi:type="dcterms:W3CDTF">2017-05-20T17:08:08Z</dcterms:modified>
</cp:coreProperties>
</file>