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4" r:id="rId5"/>
    <p:sldId id="273" r:id="rId6"/>
    <p:sldId id="270" r:id="rId7"/>
    <p:sldId id="258" r:id="rId8"/>
    <p:sldId id="259" r:id="rId9"/>
    <p:sldId id="275" r:id="rId10"/>
    <p:sldId id="260" r:id="rId11"/>
    <p:sldId id="261" r:id="rId12"/>
    <p:sldId id="263" r:id="rId13"/>
    <p:sldId id="276" r:id="rId14"/>
    <p:sldId id="262" r:id="rId15"/>
    <p:sldId id="265" r:id="rId16"/>
    <p:sldId id="266" r:id="rId17"/>
    <p:sldId id="267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2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9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2D7CB-EF96-4FFB-8245-24655D69FA99}" type="datetimeFigureOut">
              <a:rPr lang="en-US" smtClean="0"/>
              <a:t>5/20/17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25AC-7817-4FE6-8F73-5FD6BEE7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Brian Kotz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USCOTS 2017</a:t>
            </a:r>
          </a:p>
          <a:p>
            <a:r>
              <a:rPr lang="en-US" dirty="0" smtClean="0"/>
              <a:t>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19200" y="120850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1987…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02" y="1408331"/>
            <a:ext cx="2225675" cy="336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7" y="2840355"/>
            <a:ext cx="412432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65" y="544830"/>
            <a:ext cx="3122930" cy="31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95" y="1890021"/>
            <a:ext cx="3289446" cy="3593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223490" y="573147"/>
            <a:ext cx="986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… became an undergraduate statistics major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82" y="2498290"/>
            <a:ext cx="3093616" cy="2313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76" y="2498290"/>
            <a:ext cx="2450379" cy="298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05" y="3798453"/>
            <a:ext cx="3168126" cy="2188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9200" y="120850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1987…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648" y="3798453"/>
            <a:ext cx="2162897" cy="21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38225"/>
            <a:ext cx="11582400" cy="47815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7635" y="3796145"/>
            <a:ext cx="2262909" cy="45258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9555" y="5177905"/>
            <a:ext cx="5568605" cy="45258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22" y="728228"/>
            <a:ext cx="6246519" cy="9158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23855" y="2983345"/>
            <a:ext cx="2641600" cy="445655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16378" y="327717"/>
            <a:ext cx="6833382" cy="1541723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  <a:endCxn id="9" idx="2"/>
          </p:cNvCxnSpPr>
          <p:nvPr/>
        </p:nvCxnSpPr>
        <p:spPr>
          <a:xfrm flipV="1">
            <a:off x="3823855" y="1098579"/>
            <a:ext cx="1392523" cy="210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65455" y="1644071"/>
            <a:ext cx="4466705" cy="15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716280"/>
            <a:ext cx="2133600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20" y="1226235"/>
            <a:ext cx="824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“I'm the U.S. Chief Data Scientist — and I got my start in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community college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15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716280"/>
            <a:ext cx="2133600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6320" y="1226235"/>
            <a:ext cx="824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“I'm the U.S. Chief Data Scientist — and I got my start in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community college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3458527"/>
            <a:ext cx="5619750" cy="1647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0640" y="3682274"/>
            <a:ext cx="45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“Will you have data science classes soon?”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1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391920" y="3757922"/>
            <a:ext cx="8566328" cy="10516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5280" y="4078925"/>
            <a:ext cx="16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Year</a:t>
            </a:r>
            <a:endParaRPr lang="en-US" sz="4000" b="1" dirty="0"/>
          </a:p>
        </p:txBody>
      </p:sp>
      <p:pic>
        <p:nvPicPr>
          <p:cNvPr id="7" name="Picture 6" descr="Log in | Sign Up Upload Clip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6" y="2073761"/>
            <a:ext cx="874132" cy="14691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1486" y="1083799"/>
            <a:ext cx="2541889" cy="24590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His Comfort Zone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46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391920" y="3757922"/>
            <a:ext cx="8566328" cy="10516"/>
          </a:xfrm>
          <a:prstGeom prst="straightConnector1">
            <a:avLst/>
          </a:prstGeom>
          <a:ln w="133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5280" y="4078925"/>
            <a:ext cx="167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Year</a:t>
            </a:r>
            <a:endParaRPr lang="en-US" sz="4000" b="1" dirty="0"/>
          </a:p>
        </p:txBody>
      </p:sp>
      <p:pic>
        <p:nvPicPr>
          <p:cNvPr id="7" name="Picture 6" descr="Log in | Sign Up Upload Clip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6" y="2073761"/>
            <a:ext cx="874132" cy="14691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1486" y="1083799"/>
            <a:ext cx="2541889" cy="24590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His Comfort Zone</a:t>
            </a:r>
            <a:endParaRPr lang="en-US" sz="4800" dirty="0"/>
          </a:p>
        </p:txBody>
      </p:sp>
      <p:pic>
        <p:nvPicPr>
          <p:cNvPr id="2" name="Picture 1" descr="... -Get-Uncertain-Get-Creative-A-&lt;strong&gt;Safety-Net&lt;/strong&gt;-is-Great-When-You-Need-O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7" y="4112528"/>
            <a:ext cx="2649150" cy="1810252"/>
          </a:xfrm>
          <a:prstGeom prst="rect">
            <a:avLst/>
          </a:prstGeom>
        </p:spPr>
      </p:pic>
      <p:pic>
        <p:nvPicPr>
          <p:cNvPr id="4" name="Picture 3" descr="Kostenlose Vektorgrafik: &lt;strong&gt;Push&lt;/strong&gt;, Druck, Verschieben - Kostenloses Bil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65" y="2543068"/>
            <a:ext cx="1025459" cy="999822"/>
          </a:xfrm>
          <a:prstGeom prst="rect">
            <a:avLst/>
          </a:prstGeom>
        </p:spPr>
      </p:pic>
      <p:pic>
        <p:nvPicPr>
          <p:cNvPr id="16" name="Picture 15" descr="Kostenlose Vektorgrafik: &lt;strong&gt;Push&lt;/strong&gt;, Druck, Verschieben - Kostenloses Bild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48" y="1439324"/>
            <a:ext cx="1025459" cy="99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9223" y="1962092"/>
            <a:ext cx="238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This Community!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3727" y="5922780"/>
            <a:ext cx="322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Community!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63418" y="598904"/>
            <a:ext cx="749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Ethos of the Community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0" y="2107190"/>
            <a:ext cx="11249025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03" y="345122"/>
            <a:ext cx="2085975" cy="1800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0763" y="4186535"/>
            <a:ext cx="10256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supported, enthused, enriched, excited, exhausted,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proud, recharged, hopeful?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31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19200" y="1208504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1987…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7" y="2840355"/>
            <a:ext cx="412432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65" y="544830"/>
            <a:ext cx="3122930" cy="3122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45127" y="562173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2017…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43" y="342603"/>
            <a:ext cx="3010131" cy="1896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3210" y="2609522"/>
            <a:ext cx="268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Same as it ever was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39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19200" y="1208504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1987…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7" y="2840355"/>
            <a:ext cx="412432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65" y="544830"/>
            <a:ext cx="3122930" cy="3122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45127" y="562173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2017…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43" y="342603"/>
            <a:ext cx="3010131" cy="1896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3210" y="2609522"/>
            <a:ext cx="268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Same as it ever was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0871" y="3924457"/>
            <a:ext cx="3658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Happy to be stuck with you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49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21" y="296633"/>
            <a:ext cx="42302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Imagine a mathematics </a:t>
            </a:r>
            <a:r>
              <a:rPr lang="en-US" sz="2800" dirty="0"/>
              <a:t>department meeting </a:t>
            </a:r>
            <a:r>
              <a:rPr lang="en-US" sz="2800" dirty="0" smtClean="0"/>
              <a:t>at a two-year college…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219200" y="1208504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1987…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77" y="2840355"/>
            <a:ext cx="4124325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65" y="544830"/>
            <a:ext cx="3122930" cy="3122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45127" y="562173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2017…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43" y="342603"/>
            <a:ext cx="3010131" cy="1896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3210" y="2609522"/>
            <a:ext cx="268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Same as it ever was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70871" y="3924457"/>
            <a:ext cx="3658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Happy to be stuck with you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7992" y="4642820"/>
            <a:ext cx="5312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Nobody puts </a:t>
            </a:r>
            <a:r>
              <a:rPr lang="en-US" sz="4800" b="1" i="1" dirty="0" smtClean="0"/>
              <a:t>data</a:t>
            </a:r>
            <a:r>
              <a:rPr lang="en-US" sz="4800" b="1" dirty="0" smtClean="0"/>
              <a:t> in a corner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709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21" y="296633"/>
            <a:ext cx="42302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Imagine a mathematics </a:t>
            </a:r>
            <a:r>
              <a:rPr lang="en-US" sz="2800" dirty="0"/>
              <a:t>department meeting </a:t>
            </a:r>
            <a:r>
              <a:rPr lang="en-US" sz="2800" dirty="0" smtClean="0"/>
              <a:t>at a two-year college…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level of care for students, but concern </a:t>
            </a:r>
            <a:r>
              <a:rPr lang="en-US" dirty="0"/>
              <a:t>about </a:t>
            </a:r>
            <a:r>
              <a:rPr lang="en-US" dirty="0" smtClean="0"/>
              <a:t>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DFW </a:t>
            </a:r>
            <a:r>
              <a:rPr lang="en-US" dirty="0"/>
              <a:t>Rates.  Those who </a:t>
            </a:r>
            <a:r>
              <a:rPr lang="en-US" dirty="0" smtClean="0"/>
              <a:t>fail or withdraw.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be taking too </a:t>
            </a:r>
            <a:r>
              <a:rPr lang="en-US" dirty="0"/>
              <a:t>many </a:t>
            </a:r>
            <a:r>
              <a:rPr lang="en-US" dirty="0" smtClean="0"/>
              <a:t>classes"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have switched jobs”</a:t>
            </a:r>
          </a:p>
        </p:txBody>
      </p:sp>
    </p:spTree>
    <p:extLst>
      <p:ext uri="{BB962C8B-B14F-4D97-AF65-F5344CB8AC3E}">
        <p14:creationId xmlns:p14="http://schemas.microsoft.com/office/powerpoint/2010/main" val="3337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21" y="296633"/>
            <a:ext cx="42302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Imagine a mathematics </a:t>
            </a:r>
            <a:r>
              <a:rPr lang="en-US" sz="2800" dirty="0"/>
              <a:t>department meeting </a:t>
            </a:r>
            <a:r>
              <a:rPr lang="en-US" sz="2800" dirty="0" smtClean="0"/>
              <a:t>at a two-year college…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level of care for students, but concern </a:t>
            </a:r>
            <a:r>
              <a:rPr lang="en-US" dirty="0"/>
              <a:t>about </a:t>
            </a:r>
            <a:r>
              <a:rPr lang="en-US" dirty="0" smtClean="0"/>
              <a:t>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DFW </a:t>
            </a:r>
            <a:r>
              <a:rPr lang="en-US" dirty="0"/>
              <a:t>Rates.  Those who </a:t>
            </a:r>
            <a:r>
              <a:rPr lang="en-US" dirty="0" smtClean="0"/>
              <a:t>fail or withdraw.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be taking too </a:t>
            </a:r>
            <a:r>
              <a:rPr lang="en-US" dirty="0"/>
              <a:t>many </a:t>
            </a:r>
            <a:r>
              <a:rPr lang="en-US" dirty="0" smtClean="0"/>
              <a:t>classes"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have switched jobs”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“had </a:t>
            </a:r>
            <a:r>
              <a:rPr lang="en-US" dirty="0"/>
              <a:t>a big family </a:t>
            </a:r>
            <a:r>
              <a:rPr lang="en-US" dirty="0" smtClean="0"/>
              <a:t>situation and that was probably it,”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 think my </a:t>
            </a:r>
            <a:r>
              <a:rPr lang="en-US" dirty="0"/>
              <a:t>students don’t go </a:t>
            </a:r>
            <a:r>
              <a:rPr lang="en-US" dirty="0" smtClean="0"/>
              <a:t>enough to </a:t>
            </a:r>
            <a:r>
              <a:rPr lang="en-US" dirty="0"/>
              <a:t>the learning center </a:t>
            </a:r>
            <a:r>
              <a:rPr lang="en-US" dirty="0" smtClean="0"/>
              <a:t>for </a:t>
            </a:r>
            <a:r>
              <a:rPr lang="en-US" dirty="0"/>
              <a:t>help</a:t>
            </a:r>
            <a:r>
              <a:rPr lang="en-US" dirty="0" smtClean="0"/>
              <a:t>,”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 think </a:t>
            </a:r>
            <a:r>
              <a:rPr lang="en-US" dirty="0"/>
              <a:t>my students go to the learning center too much for </a:t>
            </a:r>
            <a:r>
              <a:rPr lang="en-US" dirty="0" smtClean="0"/>
              <a:t>help,”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21" y="296633"/>
            <a:ext cx="42302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Imagine a mathematics </a:t>
            </a:r>
            <a:r>
              <a:rPr lang="en-US" sz="2800" dirty="0"/>
              <a:t>department meeting </a:t>
            </a:r>
            <a:r>
              <a:rPr lang="en-US" sz="2800" dirty="0" smtClean="0"/>
              <a:t>at a two-year college…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level of care for students, but concern </a:t>
            </a:r>
            <a:r>
              <a:rPr lang="en-US" dirty="0"/>
              <a:t>about </a:t>
            </a:r>
            <a:r>
              <a:rPr lang="en-US" dirty="0" smtClean="0"/>
              <a:t>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DFW </a:t>
            </a:r>
            <a:r>
              <a:rPr lang="en-US" dirty="0"/>
              <a:t>Rates.  Those who </a:t>
            </a:r>
            <a:r>
              <a:rPr lang="en-US" dirty="0" smtClean="0"/>
              <a:t>fail or withdraw.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be taking too </a:t>
            </a:r>
            <a:r>
              <a:rPr lang="en-US" dirty="0"/>
              <a:t>many </a:t>
            </a:r>
            <a:r>
              <a:rPr lang="en-US" dirty="0" smtClean="0"/>
              <a:t>classes"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have switched jobs”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“had </a:t>
            </a:r>
            <a:r>
              <a:rPr lang="en-US" dirty="0"/>
              <a:t>a big family </a:t>
            </a:r>
            <a:r>
              <a:rPr lang="en-US" dirty="0" smtClean="0"/>
              <a:t>situation and that was probably it,”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 think my </a:t>
            </a:r>
            <a:r>
              <a:rPr lang="en-US" dirty="0"/>
              <a:t>students don’t go </a:t>
            </a:r>
            <a:r>
              <a:rPr lang="en-US" dirty="0" smtClean="0"/>
              <a:t>enough to </a:t>
            </a:r>
            <a:r>
              <a:rPr lang="en-US" dirty="0"/>
              <a:t>the learning center </a:t>
            </a:r>
            <a:r>
              <a:rPr lang="en-US" dirty="0" smtClean="0"/>
              <a:t>for </a:t>
            </a:r>
            <a:r>
              <a:rPr lang="en-US" dirty="0"/>
              <a:t>help</a:t>
            </a:r>
            <a:r>
              <a:rPr lang="en-US" dirty="0" smtClean="0"/>
              <a:t>,”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 think </a:t>
            </a:r>
            <a:r>
              <a:rPr lang="en-US" dirty="0"/>
              <a:t>my students go to the learning center too much for </a:t>
            </a:r>
            <a:r>
              <a:rPr lang="en-US" dirty="0" smtClean="0"/>
              <a:t>help,”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 flipH="1">
            <a:off x="7029649" y="539015"/>
            <a:ext cx="4061861" cy="2483318"/>
          </a:xfrm>
          <a:prstGeom prst="wedgeEllipseCallou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“Have we ever done a survey and asked students why they withdraw?”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9891" y="3297382"/>
            <a:ext cx="738909" cy="267854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79731" y="3810000"/>
            <a:ext cx="962429" cy="29371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07011" y="4668058"/>
            <a:ext cx="962429" cy="29371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78131" y="5191760"/>
            <a:ext cx="728750" cy="31403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131" y="5999942"/>
            <a:ext cx="728750" cy="31403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21" y="296633"/>
            <a:ext cx="42302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Imagine a mathematics </a:t>
            </a:r>
            <a:r>
              <a:rPr lang="en-US" sz="2800" dirty="0"/>
              <a:t>department meeting </a:t>
            </a:r>
            <a:r>
              <a:rPr lang="en-US" sz="2800" dirty="0" smtClean="0"/>
              <a:t>at a two-year college…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level of care for students, but concern </a:t>
            </a:r>
            <a:r>
              <a:rPr lang="en-US" dirty="0"/>
              <a:t>about </a:t>
            </a:r>
            <a:r>
              <a:rPr lang="en-US" dirty="0" smtClean="0"/>
              <a:t>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DFW </a:t>
            </a:r>
            <a:r>
              <a:rPr lang="en-US" dirty="0"/>
              <a:t>Rates.  Those who </a:t>
            </a:r>
            <a:r>
              <a:rPr lang="en-US" dirty="0" smtClean="0"/>
              <a:t>fail or withdraw.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be taking too </a:t>
            </a:r>
            <a:r>
              <a:rPr lang="en-US" dirty="0"/>
              <a:t>many </a:t>
            </a:r>
            <a:r>
              <a:rPr lang="en-US" dirty="0" smtClean="0"/>
              <a:t>classes"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“must have switched jobs”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“had </a:t>
            </a:r>
            <a:r>
              <a:rPr lang="en-US" dirty="0"/>
              <a:t>a big family </a:t>
            </a:r>
            <a:r>
              <a:rPr lang="en-US" dirty="0" smtClean="0"/>
              <a:t>situation and that was probably it,”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 think my </a:t>
            </a:r>
            <a:r>
              <a:rPr lang="en-US" dirty="0"/>
              <a:t>students don’t go </a:t>
            </a:r>
            <a:r>
              <a:rPr lang="en-US" dirty="0" smtClean="0"/>
              <a:t>enough to </a:t>
            </a:r>
            <a:r>
              <a:rPr lang="en-US" dirty="0"/>
              <a:t>the learning center </a:t>
            </a:r>
            <a:r>
              <a:rPr lang="en-US" dirty="0" smtClean="0"/>
              <a:t>for </a:t>
            </a:r>
            <a:r>
              <a:rPr lang="en-US" dirty="0"/>
              <a:t>help</a:t>
            </a:r>
            <a:r>
              <a:rPr lang="en-US" dirty="0" smtClean="0"/>
              <a:t>,”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“I think </a:t>
            </a:r>
            <a:r>
              <a:rPr lang="en-US" dirty="0"/>
              <a:t>my students go to the learning center too much for </a:t>
            </a:r>
            <a:r>
              <a:rPr lang="en-US" dirty="0" smtClean="0"/>
              <a:t>help,”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 flipH="1">
            <a:off x="7029649" y="539015"/>
            <a:ext cx="4061861" cy="2483318"/>
          </a:xfrm>
          <a:prstGeom prst="wedgeEllipseCallou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“Have we ever done a survey and asked students why they withdraw?”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flipH="1">
            <a:off x="7121089" y="3482120"/>
            <a:ext cx="4583230" cy="2905225"/>
          </a:xfrm>
          <a:prstGeom prst="wedgeEllipseCallou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“…and do faculty have access to any tracking or grade data for the students who withdraw and who stay?”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9891" y="3297382"/>
            <a:ext cx="738909" cy="267854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79731" y="3810000"/>
            <a:ext cx="962429" cy="29371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07011" y="4668058"/>
            <a:ext cx="962429" cy="29371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78131" y="5191760"/>
            <a:ext cx="728750" cy="31403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8131" y="5999942"/>
            <a:ext cx="728750" cy="314036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34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38225"/>
            <a:ext cx="11582400" cy="47815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7635" y="3796145"/>
            <a:ext cx="2262909" cy="45258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9555" y="5177905"/>
            <a:ext cx="5568605" cy="45258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01040" y="609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 the project continues….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460203"/>
            <a:ext cx="5858138" cy="3690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9473" y="5476240"/>
            <a:ext cx="414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Talking Heads, </a:t>
            </a:r>
            <a:r>
              <a:rPr lang="en-US" i="1" dirty="0" smtClean="0"/>
              <a:t>Once in a Lifetime</a:t>
            </a:r>
            <a:r>
              <a:rPr lang="en-US" dirty="0" smtClean="0"/>
              <a:t>, 1980-81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7440" y="1632923"/>
            <a:ext cx="591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did I get here? 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How </a:t>
            </a:r>
            <a:r>
              <a:rPr lang="en-US" sz="3600" dirty="0"/>
              <a:t>do I work this? </a:t>
            </a:r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b="1" dirty="0" smtClean="0"/>
              <a:t>"</a:t>
            </a:r>
            <a:r>
              <a:rPr lang="en-US" sz="3600" b="1" dirty="0"/>
              <a:t>My God! </a:t>
            </a:r>
            <a:r>
              <a:rPr lang="en-US" sz="3600" b="1" dirty="0" smtClean="0"/>
              <a:t>What have </a:t>
            </a:r>
            <a:r>
              <a:rPr lang="en-US" sz="3600" b="1" dirty="0"/>
              <a:t>I done?"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701040" y="609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 the project ensues….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460203"/>
            <a:ext cx="5858138" cy="3690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9473" y="5476240"/>
            <a:ext cx="414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Talking Heads, </a:t>
            </a:r>
            <a:r>
              <a:rPr lang="en-US" i="1" dirty="0" smtClean="0"/>
              <a:t>Once in a Lifetime</a:t>
            </a:r>
            <a:r>
              <a:rPr lang="en-US" dirty="0" smtClean="0"/>
              <a:t>, 1980-81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551</Words>
  <Application>Microsoft Macintosh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Times New Roman</vt:lpstr>
      <vt:lpstr>Arial</vt:lpstr>
      <vt:lpstr>Office Theme</vt:lpstr>
      <vt:lpstr>Brian Kotz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Montgomery College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Kotz</dc:title>
  <dc:creator>Kotz, Brian C.</dc:creator>
  <cp:lastModifiedBy>Bob Carey</cp:lastModifiedBy>
  <cp:revision>25</cp:revision>
  <dcterms:created xsi:type="dcterms:W3CDTF">2017-05-20T08:15:07Z</dcterms:created>
  <dcterms:modified xsi:type="dcterms:W3CDTF">2017-05-20T22:12:16Z</dcterms:modified>
</cp:coreProperties>
</file>