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3" r:id="rId1"/>
  </p:sldMasterIdLst>
  <p:notesMasterIdLst>
    <p:notesMasterId r:id="rId42"/>
  </p:notesMasterIdLst>
  <p:sldIdLst>
    <p:sldId id="282" r:id="rId2"/>
    <p:sldId id="305" r:id="rId3"/>
    <p:sldId id="329" r:id="rId4"/>
    <p:sldId id="333" r:id="rId5"/>
    <p:sldId id="331" r:id="rId6"/>
    <p:sldId id="330" r:id="rId7"/>
    <p:sldId id="332" r:id="rId8"/>
    <p:sldId id="488" r:id="rId9"/>
    <p:sldId id="489" r:id="rId10"/>
    <p:sldId id="490" r:id="rId11"/>
    <p:sldId id="491" r:id="rId12"/>
    <p:sldId id="492" r:id="rId13"/>
    <p:sldId id="311" r:id="rId14"/>
    <p:sldId id="312" r:id="rId15"/>
    <p:sldId id="354" r:id="rId16"/>
    <p:sldId id="339" r:id="rId17"/>
    <p:sldId id="518" r:id="rId18"/>
    <p:sldId id="320" r:id="rId19"/>
    <p:sldId id="493" r:id="rId20"/>
    <p:sldId id="439" r:id="rId21"/>
    <p:sldId id="482" r:id="rId22"/>
    <p:sldId id="494" r:id="rId23"/>
    <p:sldId id="510" r:id="rId24"/>
    <p:sldId id="365" r:id="rId25"/>
    <p:sldId id="496" r:id="rId26"/>
    <p:sldId id="513" r:id="rId27"/>
    <p:sldId id="512" r:id="rId28"/>
    <p:sldId id="514" r:id="rId29"/>
    <p:sldId id="516" r:id="rId30"/>
    <p:sldId id="517" r:id="rId31"/>
    <p:sldId id="509" r:id="rId32"/>
    <p:sldId id="515" r:id="rId33"/>
    <p:sldId id="505" r:id="rId34"/>
    <p:sldId id="506" r:id="rId35"/>
    <p:sldId id="507" r:id="rId36"/>
    <p:sldId id="508" r:id="rId37"/>
    <p:sldId id="430" r:id="rId38"/>
    <p:sldId id="438" r:id="rId39"/>
    <p:sldId id="478" r:id="rId40"/>
    <p:sldId id="481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88608"/>
    <a:srgbClr val="000000"/>
    <a:srgbClr val="4C1F8D"/>
    <a:srgbClr val="461F63"/>
    <a:srgbClr val="2B133D"/>
    <a:srgbClr val="EDF6F9"/>
    <a:srgbClr val="FFFFFF"/>
    <a:srgbClr val="CEE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87" autoAdjust="0"/>
    <p:restoredTop sz="94624" autoAdjust="0"/>
  </p:normalViewPr>
  <p:slideViewPr>
    <p:cSldViewPr snapToGrid="0">
      <p:cViewPr varScale="1">
        <p:scale>
          <a:sx n="61" d="100"/>
          <a:sy n="61" d="100"/>
        </p:scale>
        <p:origin x="78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yot, Layla" userId="S::l_g244@txstate.edu::f2842065-cfa8-411a-ab15-b5d31e1f66a5" providerId="AD" clId="Web-{353ED354-E3D0-4DBC-840B-872EF3DE60E5}"/>
    <pc:docChg chg="modSld sldOrd">
      <pc:chgData name="Guyot, Layla" userId="S::l_g244@txstate.edu::f2842065-cfa8-411a-ab15-b5d31e1f66a5" providerId="AD" clId="Web-{353ED354-E3D0-4DBC-840B-872EF3DE60E5}" dt="2019-02-16T06:46:36.255" v="343" actId="20577"/>
      <pc:docMkLst>
        <pc:docMk/>
      </pc:docMkLst>
      <pc:sldChg chg="addSp delSp modSp">
        <pc:chgData name="Guyot, Layla" userId="S::l_g244@txstate.edu::f2842065-cfa8-411a-ab15-b5d31e1f66a5" providerId="AD" clId="Web-{353ED354-E3D0-4DBC-840B-872EF3DE60E5}" dt="2019-02-16T06:35:08.553" v="31" actId="1076"/>
        <pc:sldMkLst>
          <pc:docMk/>
          <pc:sldMk cId="2314868241" sldId="282"/>
        </pc:sldMkLst>
        <pc:spChg chg="add mod">
          <ac:chgData name="Guyot, Layla" userId="S::l_g244@txstate.edu::f2842065-cfa8-411a-ab15-b5d31e1f66a5" providerId="AD" clId="Web-{353ED354-E3D0-4DBC-840B-872EF3DE60E5}" dt="2019-02-16T06:35:08.553" v="31" actId="1076"/>
          <ac:spMkLst>
            <pc:docMk/>
            <pc:sldMk cId="2314868241" sldId="282"/>
            <ac:spMk id="4" creationId="{FCD7AF5C-6D67-467B-B865-6833B519F3ED}"/>
          </ac:spMkLst>
        </pc:spChg>
        <pc:picChg chg="del">
          <ac:chgData name="Guyot, Layla" userId="S::l_g244@txstate.edu::f2842065-cfa8-411a-ab15-b5d31e1f66a5" providerId="AD" clId="Web-{353ED354-E3D0-4DBC-840B-872EF3DE60E5}" dt="2019-02-16T06:33:01.172" v="0"/>
          <ac:picMkLst>
            <pc:docMk/>
            <pc:sldMk cId="2314868241" sldId="282"/>
            <ac:picMk id="9" creationId="{00000000-0000-0000-0000-000000000000}"/>
          </ac:picMkLst>
        </pc:picChg>
      </pc:sldChg>
      <pc:sldChg chg="modSp">
        <pc:chgData name="Guyot, Layla" userId="S::l_g244@txstate.edu::f2842065-cfa8-411a-ab15-b5d31e1f66a5" providerId="AD" clId="Web-{353ED354-E3D0-4DBC-840B-872EF3DE60E5}" dt="2019-02-16T06:37:23.318" v="61" actId="20577"/>
        <pc:sldMkLst>
          <pc:docMk/>
          <pc:sldMk cId="2271471380" sldId="320"/>
        </pc:sldMkLst>
        <pc:spChg chg="mod">
          <ac:chgData name="Guyot, Layla" userId="S::l_g244@txstate.edu::f2842065-cfa8-411a-ab15-b5d31e1f66a5" providerId="AD" clId="Web-{353ED354-E3D0-4DBC-840B-872EF3DE60E5}" dt="2019-02-16T06:37:23.318" v="61" actId="20577"/>
          <ac:spMkLst>
            <pc:docMk/>
            <pc:sldMk cId="2271471380" sldId="320"/>
            <ac:spMk id="8" creationId="{00000000-0000-0000-0000-000000000000}"/>
          </ac:spMkLst>
        </pc:spChg>
      </pc:sldChg>
      <pc:sldChg chg="modSp ord">
        <pc:chgData name="Guyot, Layla" userId="S::l_g244@txstate.edu::f2842065-cfa8-411a-ab15-b5d31e1f66a5" providerId="AD" clId="Web-{353ED354-E3D0-4DBC-840B-872EF3DE60E5}" dt="2019-02-16T06:45:52.880" v="338" actId="20577"/>
        <pc:sldMkLst>
          <pc:docMk/>
          <pc:sldMk cId="2271471380" sldId="438"/>
        </pc:sldMkLst>
        <pc:spChg chg="mod">
          <ac:chgData name="Guyot, Layla" userId="S::l_g244@txstate.edu::f2842065-cfa8-411a-ab15-b5d31e1f66a5" providerId="AD" clId="Web-{353ED354-E3D0-4DBC-840B-872EF3DE60E5}" dt="2019-02-16T06:44:21.990" v="257" actId="20577"/>
          <ac:spMkLst>
            <pc:docMk/>
            <pc:sldMk cId="2271471380" sldId="438"/>
            <ac:spMk id="2" creationId="{00000000-0000-0000-0000-000000000000}"/>
          </ac:spMkLst>
        </pc:spChg>
        <pc:spChg chg="mod">
          <ac:chgData name="Guyot, Layla" userId="S::l_g244@txstate.edu::f2842065-cfa8-411a-ab15-b5d31e1f66a5" providerId="AD" clId="Web-{353ED354-E3D0-4DBC-840B-872EF3DE60E5}" dt="2019-02-16T06:45:52.880" v="338" actId="20577"/>
          <ac:spMkLst>
            <pc:docMk/>
            <pc:sldMk cId="2271471380" sldId="438"/>
            <ac:spMk id="8" creationId="{00000000-0000-0000-0000-000000000000}"/>
          </ac:spMkLst>
        </pc:spChg>
      </pc:sldChg>
      <pc:sldChg chg="modSp">
        <pc:chgData name="Guyot, Layla" userId="S::l_g244@txstate.edu::f2842065-cfa8-411a-ab15-b5d31e1f66a5" providerId="AD" clId="Web-{353ED354-E3D0-4DBC-840B-872EF3DE60E5}" dt="2019-02-16T06:38:39.771" v="103" actId="20577"/>
        <pc:sldMkLst>
          <pc:docMk/>
          <pc:sldMk cId="2271471380" sldId="439"/>
        </pc:sldMkLst>
        <pc:spChg chg="mod">
          <ac:chgData name="Guyot, Layla" userId="S::l_g244@txstate.edu::f2842065-cfa8-411a-ab15-b5d31e1f66a5" providerId="AD" clId="Web-{353ED354-E3D0-4DBC-840B-872EF3DE60E5}" dt="2019-02-16T06:38:39.771" v="103" actId="20577"/>
          <ac:spMkLst>
            <pc:docMk/>
            <pc:sldMk cId="2271471380" sldId="439"/>
            <ac:spMk id="2" creationId="{00000000-0000-0000-0000-000000000000}"/>
          </ac:spMkLst>
        </pc:spChg>
      </pc:sldChg>
      <pc:sldChg chg="modSp">
        <pc:chgData name="Guyot, Layla" userId="S::l_g244@txstate.edu::f2842065-cfa8-411a-ab15-b5d31e1f66a5" providerId="AD" clId="Web-{353ED354-E3D0-4DBC-840B-872EF3DE60E5}" dt="2019-02-16T06:46:36.255" v="343" actId="20577"/>
        <pc:sldMkLst>
          <pc:docMk/>
          <pc:sldMk cId="2314868241" sldId="481"/>
        </pc:sldMkLst>
        <pc:spChg chg="mod">
          <ac:chgData name="Guyot, Layla" userId="S::l_g244@txstate.edu::f2842065-cfa8-411a-ab15-b5d31e1f66a5" providerId="AD" clId="Web-{353ED354-E3D0-4DBC-840B-872EF3DE60E5}" dt="2019-02-16T06:46:36.255" v="343" actId="20577"/>
          <ac:spMkLst>
            <pc:docMk/>
            <pc:sldMk cId="2314868241" sldId="481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2C206-3C48-4FAB-A7AA-275992C1FE19}" type="datetimeFigureOut">
              <a:rPr lang="en-US" smtClean="0"/>
              <a:pPr/>
              <a:t>5/17/2019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E5820-35DC-49AD-AC43-C1639BEBC48C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97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AB30C27-A2FB-4739-AFEB-FB243CDB49D6}" type="datetime1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Transition between Education and Profession: Experiences of Statisticians</a:t>
            </a:r>
            <a:endParaRPr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9BFAF-F6E7-4EFA-8173-DE08CDAE29CF}" type="datetime1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Transition between Education and Profession: Experiences of Statisticians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47571D64-05D3-4C26-9084-B2F51F4625A6}" type="datetime1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r>
              <a:rPr lang="en-US"/>
              <a:t>Transition between Education and Profession: Experiences of Statisticians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BFCC-8159-4E32-BEC9-A976E9BA2125}" type="datetime1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Transition between Education and Profession: Experiences of Statisticians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05CA-070D-4906-9A45-6F6A04417E28}" type="datetime1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Transition between Education and Profession: Experiences of Statisticians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E4CF10C-F9C2-4A71-857B-9333B79A1A83}" type="datetime1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/>
              <a:t>Transition between Education and Profession: Experiences of Statisticians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34BAEFD-0B5E-4F1A-A8D8-DFED424F7087}" type="datetime1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/>
              <a:t>Transition between Education and Profession: Experiences of Statisticians</a:t>
            </a:r>
            <a:endParaRPr lang="en-US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148F-BFEC-446C-ADE2-617F0A7E8167}" type="datetime1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Transition between Education and Profession: Experiences of Statisticians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0AE0D-AAD4-40EF-BDE5-7FF0D641D1D6}" type="datetime1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Transition between Education and Profession: Experiences of Statisticians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4A372-E3EE-481F-B2C0-15A28D963046}" type="datetime1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Transition between Education and Profession: Experiences of Statisticians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8B79027B-DF01-48EF-A3BB-1A39BFFC05B0}" type="datetime1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r>
              <a:rPr lang="en-US"/>
              <a:t>Transition between Education and Profession: Experiences of Statisticians</a:t>
            </a:r>
            <a:endParaRPr lang="en-US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364F0F7-2D1A-4C8F-92AB-B80DF3FA031F}" type="datetime1">
              <a:rPr lang="en-US" smtClean="0"/>
              <a:pPr/>
              <a:t>5/17/2019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Transition between Education and Profession: Experiences of Statisticians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l_g244@txstate.edu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6">
                <a:lumMod val="75000"/>
              </a:schemeClr>
            </a:gs>
            <a:gs pos="100000">
              <a:schemeClr val="accent5">
                <a:lumMod val="60000"/>
                <a:lumOff val="40000"/>
              </a:schemeClr>
            </a:gs>
            <a:gs pos="68000">
              <a:schemeClr val="accent6">
                <a:lumMod val="20000"/>
                <a:lumOff val="80000"/>
              </a:schemeClr>
            </a:gs>
            <a:gs pos="72000">
              <a:schemeClr val="bg2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543" y="1514475"/>
            <a:ext cx="10321635" cy="3632712"/>
          </a:xfrm>
        </p:spPr>
        <p:txBody>
          <a:bodyPr>
            <a:noAutofit/>
          </a:bodyPr>
          <a:lstStyle/>
          <a:p>
            <a:pPr algn="ctr"/>
            <a:r>
              <a:rPr lang="en-US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Statistical Practices:</a:t>
            </a:r>
            <a:br>
              <a:rPr lang="en-US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What do statisticians do?</a:t>
            </a:r>
            <a:br>
              <a:rPr lang="en-US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fr-FR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410" y="5309415"/>
            <a:ext cx="5915890" cy="110880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Layla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Guyot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Alex White</a:t>
            </a:r>
          </a:p>
          <a:p>
            <a:pPr algn="ctr">
              <a:spcBef>
                <a:spcPts val="0"/>
              </a:spcBef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Texas State University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USCOTS 2019 - Evaluating Evid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9021" y="0"/>
            <a:ext cx="2011650" cy="2757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48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RÃ©sultats de recherche d'images pour Â«Â textbooksÂ Â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48" y="2818042"/>
            <a:ext cx="3100243" cy="20668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a challenge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0705" y="1894114"/>
            <a:ext cx="10984690" cy="431074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6" descr="RÃ©sultats de recherche d'images pour Â«Â misalignment blueÂ Â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RÃ©sultats de recherche d'images pour Â«Â misalignment blueÂ Â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845127" y="2189016"/>
            <a:ext cx="3325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Education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915413" y="2258291"/>
            <a:ext cx="18426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Profession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e 24"/>
          <p:cNvGrpSpPr/>
          <p:nvPr/>
        </p:nvGrpSpPr>
        <p:grpSpPr>
          <a:xfrm>
            <a:off x="4422776" y="3006432"/>
            <a:ext cx="3515876" cy="1537854"/>
            <a:chOff x="4450486" y="3144982"/>
            <a:chExt cx="3515876" cy="1537854"/>
          </a:xfrm>
        </p:grpSpPr>
        <p:grpSp>
          <p:nvGrpSpPr>
            <p:cNvPr id="5" name="Groupe 23"/>
            <p:cNvGrpSpPr/>
            <p:nvPr/>
          </p:nvGrpSpPr>
          <p:grpSpPr>
            <a:xfrm>
              <a:off x="4450486" y="3144982"/>
              <a:ext cx="3363478" cy="1305068"/>
              <a:chOff x="4450486" y="3144982"/>
              <a:chExt cx="3363478" cy="1305068"/>
            </a:xfrm>
          </p:grpSpPr>
          <p:grpSp>
            <p:nvGrpSpPr>
              <p:cNvPr id="6" name="Groupe 16"/>
              <p:cNvGrpSpPr/>
              <p:nvPr/>
            </p:nvGrpSpPr>
            <p:grpSpPr>
              <a:xfrm>
                <a:off x="4450486" y="3144982"/>
                <a:ext cx="3332322" cy="1305068"/>
                <a:chOff x="4408921" y="3144982"/>
                <a:chExt cx="3332322" cy="1305068"/>
              </a:xfrm>
            </p:grpSpPr>
            <p:pic>
              <p:nvPicPr>
                <p:cNvPr id="17418" name="Picture 10" descr="RÃ©sultats de recherche d'images pour Â«Â misalignment blueÂ Â»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4408921" y="3186544"/>
                  <a:ext cx="3332322" cy="1263506"/>
                </a:xfrm>
                <a:prstGeom prst="rect">
                  <a:avLst/>
                </a:prstGeom>
                <a:noFill/>
              </p:spPr>
            </p:pic>
            <p:sp>
              <p:nvSpPr>
                <p:cNvPr id="16" name="Rectangle 15"/>
                <p:cNvSpPr/>
                <p:nvPr/>
              </p:nvSpPr>
              <p:spPr>
                <a:xfrm>
                  <a:off x="5153891" y="3144982"/>
                  <a:ext cx="1814945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Rectangle 22"/>
              <p:cNvSpPr/>
              <p:nvPr/>
            </p:nvSpPr>
            <p:spPr>
              <a:xfrm>
                <a:off x="6109855" y="3449782"/>
                <a:ext cx="1704109" cy="983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7419" name="Picture 1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142757" y="3713019"/>
              <a:ext cx="1823605" cy="9698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Rectangle 23"/>
          <p:cNvSpPr/>
          <p:nvPr/>
        </p:nvSpPr>
        <p:spPr>
          <a:xfrm>
            <a:off x="7869395" y="4796138"/>
            <a:ext cx="39346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Statisticians perform statistics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a specific context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Pfannkuch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&amp; Wild, 2000)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7924" y="4796138"/>
            <a:ext cx="39346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Students focus on statistical theory and concepts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Kenett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Thyregod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2006)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19600" y="4796138"/>
            <a:ext cx="33389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There is a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misalignment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for statistical practices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(Van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Berg, 2017)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6" descr="https://www.proclinical.com/img/Cs7qwgujRE9alAjVfaJzHA/Why+now+is+a+great+time+to+get+a+biostatistics+job+in+pharma.jpg?v=746769aadb3d85832cecef86b3510b5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22" y="2855553"/>
            <a:ext cx="3200400" cy="169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a challenge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713553" y="1965554"/>
            <a:ext cx="10984690" cy="4310743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Clr>
                <a:schemeClr val="tx1"/>
              </a:buCl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Van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Berg (2017) surveyed 95 intern statisticians:</a:t>
            </a:r>
          </a:p>
          <a:p>
            <a:pPr marL="540000" indent="-540000">
              <a:spcBef>
                <a:spcPts val="24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71% agreed that they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did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acquire the appropriate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statistical knowledge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needed at the workplace</a:t>
            </a:r>
          </a:p>
          <a:p>
            <a:pPr marL="540000" indent="-540000">
              <a:spcBef>
                <a:spcPts val="24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72% indicated that they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did not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acquire the appropriate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statistical skills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needed at the workplace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a challenge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713553" y="1965554"/>
            <a:ext cx="10984690" cy="4310743"/>
          </a:xfrm>
        </p:spPr>
        <p:txBody>
          <a:bodyPr>
            <a:noAutofit/>
          </a:bodyPr>
          <a:lstStyle/>
          <a:p>
            <a:pPr marL="0" indent="0">
              <a:spcBef>
                <a:spcPts val="2400"/>
              </a:spcBef>
              <a:buClr>
                <a:schemeClr val="tx1"/>
              </a:buClr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Respondents could list skills required at the workplace and indicate if it was taught or not:</a:t>
            </a:r>
          </a:p>
          <a:p>
            <a:pPr marL="540000" indent="-540000">
              <a:spcBef>
                <a:spcPts val="24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21 out of a total of 28 skills were mentioned as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not being taught</a:t>
            </a:r>
          </a:p>
          <a:p>
            <a:pPr marL="540000" indent="-540000">
              <a:spcBef>
                <a:spcPts val="24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Most cited skills were: data collection, questionnaire design, communication, writing skills, and using statistical software.</a:t>
            </a:r>
          </a:p>
          <a:p>
            <a:pPr marL="0" indent="0">
              <a:spcBef>
                <a:spcPts val="2400"/>
              </a:spcBef>
              <a:buClr>
                <a:schemeClr val="tx1"/>
              </a:buClr>
              <a:buNone/>
            </a:pP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a solution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09428"/>
              </p:ext>
            </p:extLst>
          </p:nvPr>
        </p:nvGraphicFramePr>
        <p:xfrm>
          <a:off x="762864" y="2021055"/>
          <a:ext cx="10524261" cy="1216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15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1636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challenge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There is a misalignment between the practices acquired through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education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the practices required for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the profession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a solution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09428"/>
              </p:ext>
            </p:extLst>
          </p:nvPr>
        </p:nvGraphicFramePr>
        <p:xfrm>
          <a:off x="762864" y="2021055"/>
          <a:ext cx="10524261" cy="243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15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1636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challenge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There is a misalignment between the practices acquired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through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education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practices required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the profession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6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possible explanation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Statisticians develop practices that </a:t>
                      </a:r>
                      <a:r>
                        <a:rPr lang="en-US" sz="22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grow out of experience during their transition to the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profession.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a solution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09428"/>
              </p:ext>
            </p:extLst>
          </p:nvPr>
        </p:nvGraphicFramePr>
        <p:xfrm>
          <a:off x="762864" y="2021055"/>
          <a:ext cx="10524261" cy="387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15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1636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challenge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There is a misalignment between the practices acquired through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education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the practices required for</a:t>
                      </a:r>
                      <a:r>
                        <a:rPr lang="en-US" sz="2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the profession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6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possible explanation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Statisticians develop practices that </a:t>
                      </a:r>
                      <a:r>
                        <a:rPr lang="en-US" sz="2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grow out of experience during their transition to the profession.</a:t>
                      </a:r>
                      <a:endParaRPr lang="en-US" sz="2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possible solution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Identify 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practices developed by 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statisticians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Investigate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how to include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these practices in 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education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09428"/>
              </p:ext>
            </p:extLst>
          </p:nvPr>
        </p:nvGraphicFramePr>
        <p:xfrm>
          <a:off x="762864" y="2021055"/>
          <a:ext cx="10524261" cy="387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85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156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21636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challenge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There is a misalignment between the practices acquired </a:t>
                      </a:r>
                      <a:r>
                        <a:rPr lang="en-US" sz="2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through education</a:t>
                      </a:r>
                      <a:r>
                        <a:rPr lang="en-US" sz="2200" b="0" baseline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 </a:t>
                      </a:r>
                      <a:r>
                        <a:rPr lang="en-US" sz="22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 practices required </a:t>
                      </a:r>
                      <a:r>
                        <a:rPr lang="en-US" sz="2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for the profession.</a:t>
                      </a:r>
                      <a:endParaRPr lang="en-US" sz="2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63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possible explanation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Statisticians develop practices that </a:t>
                      </a:r>
                      <a:r>
                        <a:rPr lang="en-US" sz="2200" b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grow out of experience during their transition to the </a:t>
                      </a:r>
                      <a:r>
                        <a:rPr lang="en-US" sz="2200" b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profession.</a:t>
                      </a:r>
                      <a:endParaRPr lang="en-US" sz="2200" b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possible solution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Identify 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practices developed by 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statisticians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Investigate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how to include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these practices in </a:t>
                      </a:r>
                      <a:r>
                        <a:rPr lang="en-US" sz="2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education</a:t>
                      </a:r>
                      <a:endParaRPr lang="en-US" sz="2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statistical practices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"/>
          </p:nvPr>
        </p:nvSpPr>
        <p:spPr>
          <a:xfrm>
            <a:off x="713552" y="1965554"/>
            <a:ext cx="11118229" cy="4130446"/>
          </a:xfrm>
        </p:spPr>
        <p:txBody>
          <a:bodyPr>
            <a:noAutofit/>
          </a:bodyPr>
          <a:lstStyle/>
          <a:p>
            <a:pPr marL="569913" lvl="1" indent="-569913">
              <a:spcBef>
                <a:spcPts val="2400"/>
              </a:spcBef>
              <a:buFont typeface="Wingdings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from the perspective of mentors at the workplace: Holmes (1997), Ritter, Starbuck, and Hogg (2001), Van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Berg (2017).</a:t>
            </a:r>
            <a:endParaRPr lang="fr-FR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569913" lvl="1" indent="-569913">
              <a:spcBef>
                <a:spcPts val="2400"/>
              </a:spcBef>
              <a:buFont typeface="Wingdings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from the perspective of statisticians: Van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Berg (2017),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Pfannkuch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and Wild (2000),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Harraway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&amp; Barker (2005), Kent et al. (2005), Bakker et al. (2008).</a:t>
            </a:r>
          </a:p>
          <a:p>
            <a:pPr marL="569913" lvl="1" indent="-569913">
              <a:spcBef>
                <a:spcPts val="2400"/>
              </a:spcBef>
              <a:buFont typeface="Wingdings" pitchFamily="2" charset="2"/>
              <a:buChar char="§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from the perspective of mentors in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education: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Anderson and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Loynes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(1987), Cameron (2006).</a:t>
            </a:r>
            <a:endParaRPr lang="fr-FR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58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statistical practices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713553" y="1965554"/>
            <a:ext cx="10984690" cy="4310743"/>
          </a:xfrm>
        </p:spPr>
        <p:txBody>
          <a:bodyPr vert="horz" anchor="t">
            <a:noAutofit/>
          </a:bodyPr>
          <a:lstStyle/>
          <a:p>
            <a:pPr marL="539750" indent="0">
              <a:spcBef>
                <a:spcPts val="1200"/>
              </a:spcBef>
              <a:buClr>
                <a:schemeClr val="tx1"/>
              </a:buClr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539750" indent="0">
              <a:spcBef>
                <a:spcPts val="1200"/>
              </a:spcBef>
              <a:buClr>
                <a:schemeClr val="tx1"/>
              </a:buClr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914400" y="2438404"/>
            <a:ext cx="9325522" cy="3113885"/>
            <a:chOff x="1094509" y="2549240"/>
            <a:chExt cx="9325522" cy="3113885"/>
          </a:xfrm>
        </p:grpSpPr>
        <p:sp>
          <p:nvSpPr>
            <p:cNvPr id="13" name="ZoneTexte 12"/>
            <p:cNvSpPr txBox="1"/>
            <p:nvPr/>
          </p:nvSpPr>
          <p:spPr>
            <a:xfrm>
              <a:off x="1094509" y="3574472"/>
              <a:ext cx="2880110" cy="1015663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Meeting statisticians, students and educators of statistics at conferences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4821378" y="2549240"/>
              <a:ext cx="2952000" cy="1008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Engaging in a task to explore perspectives on the profession of statistician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229925" y="4655125"/>
              <a:ext cx="2160000" cy="1008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Reflecting on experiences through a survey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188031" y="3629890"/>
              <a:ext cx="2232000" cy="10080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accent6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Discussing personal experience in an interview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Virage 16"/>
            <p:cNvSpPr/>
            <p:nvPr/>
          </p:nvSpPr>
          <p:spPr>
            <a:xfrm>
              <a:off x="3837709" y="2909449"/>
              <a:ext cx="900000" cy="54000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Virage 19"/>
            <p:cNvSpPr/>
            <p:nvPr/>
          </p:nvSpPr>
          <p:spPr>
            <a:xfrm rot="5400000" flipH="1">
              <a:off x="7675850" y="4502834"/>
              <a:ext cx="540000" cy="90000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Flèche vers le bas 20"/>
            <p:cNvSpPr/>
            <p:nvPr/>
          </p:nvSpPr>
          <p:spPr>
            <a:xfrm>
              <a:off x="6144978" y="3629894"/>
              <a:ext cx="304800" cy="900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to the study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401784" y="1965554"/>
            <a:ext cx="11351880" cy="4310743"/>
          </a:xfrm>
        </p:spPr>
        <p:txBody>
          <a:bodyPr vert="horz" anchor="t">
            <a:noAutofit/>
          </a:bodyPr>
          <a:lstStyle/>
          <a:p>
            <a:pPr marL="0" indent="0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We will now engage in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 task that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intends to explore your perspective on the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profession of statistician.</a:t>
            </a:r>
          </a:p>
          <a:p>
            <a:pPr marL="0" indent="0"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2500" b="1" dirty="0" smtClean="0">
                <a:latin typeface="Times New Roman"/>
                <a:cs typeface="Times New Roman"/>
              </a:rPr>
              <a:t>http://statistician.intelligentedge.com/</a:t>
            </a: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/>
                <a:cs typeface="Times New Roman"/>
              </a:rPr>
              <a:t>Your engagement in the task is part of the workshop session, </a:t>
            </a:r>
            <a:r>
              <a:rPr lang="en-US" sz="2500" dirty="0" smtClean="0">
                <a:latin typeface="Times New Roman"/>
                <a:cs typeface="Times New Roman"/>
              </a:rPr>
              <a:t>by answering the questions you are giving </a:t>
            </a:r>
            <a:r>
              <a:rPr lang="en-US" sz="2500" dirty="0">
                <a:latin typeface="Times New Roman"/>
                <a:cs typeface="Times New Roman"/>
              </a:rPr>
              <a:t>permission to use the results for research purposes. You </a:t>
            </a:r>
            <a:r>
              <a:rPr lang="en-US" sz="2500" dirty="0" smtClean="0">
                <a:latin typeface="Times New Roman"/>
                <a:cs typeface="Times New Roman"/>
              </a:rPr>
              <a:t>can also </a:t>
            </a:r>
            <a:r>
              <a:rPr lang="en-US" sz="2500" dirty="0">
                <a:latin typeface="Times New Roman"/>
                <a:cs typeface="Times New Roman"/>
              </a:rPr>
              <a:t>complete a survey to share your experience or share your contact information to participate in an interview. </a:t>
            </a:r>
            <a:endParaRPr lang="en-US" sz="25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This study has been approved by the Internal Review Board (Approved IRB #6144).</a:t>
            </a:r>
          </a:p>
          <a:p>
            <a:pPr marL="539750" indent="0">
              <a:spcBef>
                <a:spcPts val="1200"/>
              </a:spcBef>
              <a:buClr>
                <a:schemeClr val="tx1"/>
              </a:buClr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539750" indent="0">
              <a:spcBef>
                <a:spcPts val="1200"/>
              </a:spcBef>
              <a:buClr>
                <a:schemeClr val="tx1"/>
              </a:buClr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statistics and statisticians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0705" y="1894114"/>
            <a:ext cx="10984690" cy="4310743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Wide range of applications for statistics (from Actuarial science to Zoology) and the era of Big Data</a:t>
            </a:r>
          </a:p>
          <a:p>
            <a:pPr>
              <a:spcBef>
                <a:spcPts val="12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Employment for statisticians expected to grow by 34% between 2016 and 2026 compared to a 7% growth rate for all occupations:</a:t>
            </a:r>
          </a:p>
          <a:p>
            <a:pPr>
              <a:buNone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7735" y="4148138"/>
            <a:ext cx="10298264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 smtClean="0">
                <a:latin typeface="Times New Roman"/>
                <a:cs typeface="Times New Roman"/>
              </a:rPr>
              <a:t>Task                          </a:t>
            </a:r>
            <a:r>
              <a:rPr lang="en-US" sz="2500" b="1" dirty="0" smtClean="0">
                <a:latin typeface="Times New Roman"/>
                <a:cs typeface="Times New Roman"/>
              </a:rPr>
              <a:t>http://statistician.intelligentedge.com/</a:t>
            </a:r>
            <a:endParaRPr lang="en-US" sz="25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713553" y="1965554"/>
            <a:ext cx="10984690" cy="4310743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Clr>
                <a:schemeClr val="tx1"/>
              </a:buClr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From your perspective, what important practices are statisticians performing at the workplace?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sz="8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Sort and arrange 24 statistical practices in order of importance, from the least important (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) to the most important (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), into the following shape:</a:t>
            </a:r>
          </a:p>
          <a:p>
            <a:pPr indent="0"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300"/>
              </a:spcBef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indent="0">
              <a:spcBef>
                <a:spcPts val="300"/>
              </a:spcBef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You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add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up to 6 practices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that were not mentioned in the given list.</a:t>
            </a:r>
            <a:br>
              <a:rPr lang="en-US" sz="2500" dirty="0">
                <a:latin typeface="Times New Roman" pitchFamily="18" charset="0"/>
                <a:cs typeface="Times New Roman" pitchFamily="18" charset="0"/>
              </a:rPr>
            </a:b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If you have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no practice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to add,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leave column 5 blank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considered neutral.</a:t>
            </a:r>
          </a:p>
          <a:p>
            <a:pPr indent="0"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Clr>
                <a:schemeClr val="tx1"/>
              </a:buClr>
              <a:buNone/>
            </a:pP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5758" y="3878928"/>
            <a:ext cx="3600879" cy="120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800413" y="4954524"/>
            <a:ext cx="19706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 important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72160" y="4949289"/>
            <a:ext cx="197069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fr-F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important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713552" y="1965554"/>
            <a:ext cx="11189413" cy="4310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Any practice that was especially challenging to order?</a:t>
            </a:r>
          </a:p>
          <a:p>
            <a:pPr marL="0" indent="0">
              <a:buNone/>
            </a:pP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Compare practices on the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left and right tails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of the distributions with your neighbors.</a:t>
            </a:r>
          </a:p>
          <a:p>
            <a:pPr lvl="1" indent="0">
              <a:buFont typeface="Wingdings" pitchFamily="2" charset="2"/>
              <a:buChar char="Ø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Comment on the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differences/similarities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lvl="1" indent="0"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How do you promote these practices in your courses?</a:t>
            </a:r>
          </a:p>
          <a:p>
            <a:pPr lvl="1" indent="0">
              <a:buFont typeface="Wingdings" pitchFamily="2" charset="2"/>
              <a:buChar char="Ø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When do statisticians develop these practices?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lvl="1" indent="0">
              <a:buNone/>
            </a:pP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Compare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additional practices 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with your neighbors. </a:t>
            </a:r>
          </a:p>
          <a:p>
            <a:pPr lvl="1" indent="0">
              <a:buFont typeface="Wingdings" pitchFamily="2" charset="2"/>
              <a:buChar char="Ø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Have you reported different additional practices? </a:t>
            </a:r>
          </a:p>
          <a:p>
            <a:pPr lvl="1" indent="0">
              <a:buFont typeface="Wingdings" pitchFamily="2" charset="2"/>
              <a:buChar char="Ø"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Why would these practices be different or similar?</a:t>
            </a:r>
          </a:p>
          <a:p>
            <a:pPr indent="0"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Clr>
                <a:schemeClr val="tx1"/>
              </a:buClr>
              <a:buNone/>
            </a:pP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3674893" y="2145845"/>
            <a:ext cx="6385698" cy="1217910"/>
            <a:chOff x="3978491" y="2513266"/>
            <a:chExt cx="6385698" cy="1217910"/>
          </a:xfrm>
        </p:grpSpPr>
        <p:grpSp>
          <p:nvGrpSpPr>
            <p:cNvPr id="4" name="Groupe 12"/>
            <p:cNvGrpSpPr/>
            <p:nvPr/>
          </p:nvGrpSpPr>
          <p:grpSpPr>
            <a:xfrm>
              <a:off x="3978491" y="2516679"/>
              <a:ext cx="4483104" cy="1214497"/>
              <a:chOff x="1382965" y="3596955"/>
              <a:chExt cx="5711684" cy="1456753"/>
            </a:xfrm>
          </p:grpSpPr>
          <p:pic>
            <p:nvPicPr>
              <p:cNvPr id="18" name="Picture 2" descr="COTS Logo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382965" y="3596955"/>
                <a:ext cx="1704582" cy="1375030"/>
              </a:xfrm>
              <a:prstGeom prst="rect">
                <a:avLst/>
              </a:prstGeom>
              <a:noFill/>
            </p:spPr>
          </p:pic>
          <p:pic>
            <p:nvPicPr>
              <p:cNvPr id="19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308623" y="3727713"/>
                <a:ext cx="1854715" cy="11625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7" descr="RÃ©sultats de recherche d'images pour Â«Â icots10Â Â»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476581" y="3645988"/>
                <a:ext cx="1618068" cy="1407720"/>
              </a:xfrm>
              <a:prstGeom prst="rect">
                <a:avLst/>
              </a:prstGeom>
              <a:noFill/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07460" y="2513266"/>
              <a:ext cx="1656729" cy="110448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28600"/>
            <a:ext cx="10935855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results: Participants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30821"/>
              </p:ext>
            </p:extLst>
          </p:nvPr>
        </p:nvGraphicFramePr>
        <p:xfrm>
          <a:off x="841092" y="3412065"/>
          <a:ext cx="10691953" cy="2441918"/>
        </p:xfrm>
        <a:graphic>
          <a:graphicData uri="http://schemas.openxmlformats.org/drawingml/2006/table">
            <a:tbl>
              <a:tblPr/>
              <a:tblGrid>
                <a:gridCol w="2671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27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59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7273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97265"/>
                <a:gridCol w="13320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1311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highlight>
                          <a:srgbClr val="FFFF00"/>
                        </a:highligh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COTS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April 2018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JDS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June 2018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ICOTS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July 2018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CSP</a:t>
                      </a:r>
                      <a:br>
                        <a:rPr lang="fr-FR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fr-FR" sz="2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February</a:t>
                      </a:r>
                      <a:r>
                        <a:rPr lang="fr-FR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2019</a:t>
                      </a: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Statistician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Statistician - Professor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Professor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Graduate student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fr-FR" sz="20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Undergraduate student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fr-FR" sz="20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fr-FR" sz="20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fr-FR" sz="20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0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92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" name="ZoneTexte 20"/>
          <p:cNvSpPr txBox="1"/>
          <p:nvPr/>
        </p:nvSpPr>
        <p:spPr>
          <a:xfrm>
            <a:off x="10192481" y="5824268"/>
            <a:ext cx="14685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missing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28600"/>
            <a:ext cx="10935855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results: Participants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30821"/>
              </p:ext>
            </p:extLst>
          </p:nvPr>
        </p:nvGraphicFramePr>
        <p:xfrm>
          <a:off x="1233055" y="3158835"/>
          <a:ext cx="9821177" cy="2743201"/>
        </p:xfrm>
        <a:graphic>
          <a:graphicData uri="http://schemas.openxmlformats.org/drawingml/2006/table">
            <a:tbl>
              <a:tblPr/>
              <a:tblGrid>
                <a:gridCol w="45643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05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80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087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95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221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highlight>
                          <a:srgbClr val="FFFF00"/>
                        </a:highligh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Bachelor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Masters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PhD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Statistics –</a:t>
                      </a:r>
                      <a:r>
                        <a:rPr lang="en-US" sz="200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Data Science – Biostatistics …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7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Mathematics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Others</a:t>
                      </a:r>
                      <a:r>
                        <a:rPr lang="fr-FR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: </a:t>
                      </a:r>
                      <a:r>
                        <a:rPr lang="fr-FR" sz="2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Accounting</a:t>
                      </a:r>
                      <a:r>
                        <a:rPr lang="fr-FR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Engineering, …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6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Missing</a:t>
                      </a:r>
                      <a:r>
                        <a:rPr lang="fr-FR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description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02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" name="Content Placeholder 2"/>
          <p:cNvSpPr>
            <a:spLocks noGrp="1"/>
          </p:cNvSpPr>
          <p:nvPr>
            <p:ph sz="quarter" idx="1"/>
          </p:nvPr>
        </p:nvSpPr>
        <p:spPr>
          <a:xfrm rot="10800000" flipV="1">
            <a:off x="1032000" y="1985809"/>
            <a:ext cx="11160000" cy="11730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 diversity of degrees (highest degree obtained or currently pursued)</a:t>
            </a:r>
            <a:br>
              <a:rPr lang="en-US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 a variety of disciplines: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esults: Task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1" name="AutoShape 5" descr="RÃ©sultats de recherche d'images pour Â«Â icots10Â Â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 rot="10800000" flipV="1">
            <a:off x="626984" y="1842791"/>
            <a:ext cx="11160000" cy="40123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Collected 63 sorting tasks</a:t>
            </a:r>
          </a:p>
          <a:p>
            <a:pPr marL="0" indent="0">
              <a:buFontTx/>
              <a:buChar char="-"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Analysis of sorting task (Q-methodology)</a:t>
            </a:r>
          </a:p>
          <a:p>
            <a:pPr marL="320040" lvl="1" indent="0">
              <a:buFontTx/>
              <a:buChar char="-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using data reduction to identify patterns of thought</a:t>
            </a:r>
          </a:p>
          <a:p>
            <a:pPr marL="320040" lvl="1" indent="0">
              <a:buFontTx/>
              <a:buChar char="-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applying PCA on tasks (participants are correlated)</a:t>
            </a:r>
          </a:p>
          <a:p>
            <a:pPr marL="320040" lvl="1" indent="0">
              <a:buFontTx/>
              <a:buChar char="-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identifying 3 groups of participants </a:t>
            </a:r>
          </a:p>
          <a:p>
            <a:pPr marL="320040" lvl="1" indent="0">
              <a:buFontTx/>
              <a:buChar char="-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identifying 3 perspectives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Task: Categories of practices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AutoShape 5" descr="RÃ©sultats de recherche d'images pour Â«Â icots10Â Â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"/>
          </p:nvPr>
        </p:nvSpPr>
        <p:spPr>
          <a:xfrm>
            <a:off x="713553" y="1965554"/>
            <a:ext cx="10984690" cy="4310743"/>
          </a:xfrm>
        </p:spPr>
        <p:txBody>
          <a:bodyPr>
            <a:noAutofit/>
          </a:bodyPr>
          <a:lstStyle/>
          <a:p>
            <a:pPr indent="0"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1200"/>
              </a:spcBef>
              <a:buClr>
                <a:schemeClr val="tx1"/>
              </a:buClr>
              <a:buNone/>
            </a:pPr>
            <a:endParaRPr lang="en-US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972666"/>
              </p:ext>
            </p:extLst>
          </p:nvPr>
        </p:nvGraphicFramePr>
        <p:xfrm>
          <a:off x="766913" y="2301234"/>
          <a:ext cx="10648335" cy="3029505"/>
        </p:xfrm>
        <a:graphic>
          <a:graphicData uri="http://schemas.openxmlformats.org/drawingml/2006/table">
            <a:tbl>
              <a:tblPr/>
              <a:tblGrid>
                <a:gridCol w="1834034"/>
                <a:gridCol w="2324817"/>
                <a:gridCol w="2265504"/>
                <a:gridCol w="2456235"/>
                <a:gridCol w="1767745"/>
              </a:tblGrid>
              <a:tr h="178270">
                <a:tc gridSpan="3"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Process of data analysis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Traits</a:t>
                      </a:r>
                      <a:endParaRPr lang="fr-FR" sz="160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888"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Design</a:t>
                      </a:r>
                      <a:endParaRPr lang="fr-FR" sz="160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Focus on data</a:t>
                      </a:r>
                      <a:endParaRPr lang="fr-FR" sz="160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Techniques</a:t>
                      </a:r>
                      <a:endParaRPr lang="fr-FR" sz="160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Interpersonal skills</a:t>
                      </a:r>
                      <a:endParaRPr lang="fr-FR" sz="160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Personal skills</a:t>
                      </a:r>
                      <a:endParaRPr lang="fr-FR" sz="160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95777">
                <a:tc>
                  <a:txBody>
                    <a:bodyPr/>
                    <a:lstStyle/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Using knowledge of the context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Translating a real problem into a statistical form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Designing studies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Preparing sampling frames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Collecting data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Creating / Maintaining databases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Cleaning data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Using statistical software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Producing visual representations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Interpreting data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Researching appropriate statistical methods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Developing new statistical methods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Applying statistical methods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Using advanced mathematics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Participating in teams / Collaborating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Communicating in writing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Communicating orally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Consulting with a client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Communicating interpretations of statistics to non-statisticians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 lvl="0" indent="-7175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Working independently</a:t>
                      </a:r>
                      <a:endParaRPr lang="fr-FR" sz="1600" smtClean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Being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curious / willing to learn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Being skeptical / critical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Meeting deadlines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marL="71755" indent="-71755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- Considering ethical issues</a:t>
                      </a:r>
                      <a:endParaRPr lang="fr-FR" sz="1600" dirty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28600"/>
            <a:ext cx="10935855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Task: Perspective 1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262701"/>
              </p:ext>
            </p:extLst>
          </p:nvPr>
        </p:nvGraphicFramePr>
        <p:xfrm>
          <a:off x="914399" y="1563188"/>
          <a:ext cx="10368000" cy="4860000"/>
        </p:xfrm>
        <a:graphic>
          <a:graphicData uri="http://schemas.openxmlformats.org/drawingml/2006/table">
            <a:tbl>
              <a:tblPr/>
              <a:tblGrid>
                <a:gridCol w="1152000"/>
                <a:gridCol w="1152000"/>
                <a:gridCol w="1152000"/>
                <a:gridCol w="1152000"/>
                <a:gridCol w="1152000"/>
                <a:gridCol w="1152000"/>
                <a:gridCol w="1152000"/>
                <a:gridCol w="1152000"/>
                <a:gridCol w="1152000"/>
              </a:tblGrid>
              <a:tr h="756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Meeting deadlines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Considering ethical issues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Participating in teams / Collaborating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Being curious / willing to learn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Working independently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Being skeptical / critical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Communicating orally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Communicating in writing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Creating / Maintaining databases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Preparing sampling frames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Using knowledge of the context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Designing studies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71755" indent="-71755" algn="ctr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Using statistical software</a:t>
                      </a:r>
                      <a:endParaRPr lang="fr-FR" sz="1100" dirty="0" smtClean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marL="71755" indent="-71755" algn="ctr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Translating a real problem into a statistical form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Consulting with a client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Developing new statistical methods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Using advanced mathematics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Collecting data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Researching appropriate statistical methods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Cleaning data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Producing visual representations</a:t>
                      </a:r>
                      <a:endParaRPr lang="fr-FR" sz="1100" dirty="0" smtClean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Interpreting data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Applying statistical methods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Communicating interpretations of statistics to non-statisticians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1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2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3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4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5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6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7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8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9</a:t>
                      </a:r>
                      <a:endParaRPr lang="fr-FR" sz="1600" kern="15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28600"/>
            <a:ext cx="10935855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Task: Perspective 2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330523"/>
              </p:ext>
            </p:extLst>
          </p:nvPr>
        </p:nvGraphicFramePr>
        <p:xfrm>
          <a:off x="929152" y="1565155"/>
          <a:ext cx="10368000" cy="4849690"/>
        </p:xfrm>
        <a:graphic>
          <a:graphicData uri="http://schemas.openxmlformats.org/drawingml/2006/table">
            <a:tbl>
              <a:tblPr/>
              <a:tblGrid>
                <a:gridCol w="1152000"/>
                <a:gridCol w="1152000"/>
                <a:gridCol w="1152000"/>
                <a:gridCol w="1152000"/>
                <a:gridCol w="1152000"/>
                <a:gridCol w="1152000"/>
                <a:gridCol w="1152000"/>
                <a:gridCol w="1152000"/>
                <a:gridCol w="1152000"/>
              </a:tblGrid>
              <a:tr h="756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Being skeptical / critical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Meeting deadlines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Considering ethical issues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Participating in teams / Collaborating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Being curious / willing to learn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Working independently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Communicating in writing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Communicating orally</a:t>
                      </a: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Communicating interpretations of statistics to non-statisticians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Preparing sampling frames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Consulting with a client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Cleaning data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Producing visual representations</a:t>
                      </a:r>
                      <a:endParaRPr lang="fr-FR" sz="1100" dirty="0" smtClean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Using statistical software</a:t>
                      </a:r>
                      <a:endParaRPr lang="fr-FR" sz="1100" dirty="0" smtClean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</a:txBody>
                  <a:tcPr marL="34925" marR="34925" marT="34925" marB="34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Researching appropriate statistical methods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Creating / Maintaining databases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Collecting data</a:t>
                      </a: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Using knowledge of the context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Using advanced mathematics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Designing studies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Developing new statistical methods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Interpreting data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Applying statistical methods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Translating a real problem into a statistical form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276745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1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2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3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4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5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6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7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8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9</a:t>
                      </a:r>
                      <a:endParaRPr lang="fr-FR" sz="1600" kern="15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28600"/>
            <a:ext cx="10935855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Task: Perspective 3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527249"/>
              </p:ext>
            </p:extLst>
          </p:nvPr>
        </p:nvGraphicFramePr>
        <p:xfrm>
          <a:off x="929154" y="1548585"/>
          <a:ext cx="10368000" cy="4860000"/>
        </p:xfrm>
        <a:graphic>
          <a:graphicData uri="http://schemas.openxmlformats.org/drawingml/2006/table">
            <a:tbl>
              <a:tblPr/>
              <a:tblGrid>
                <a:gridCol w="1152000"/>
                <a:gridCol w="1152000"/>
                <a:gridCol w="1152000"/>
                <a:gridCol w="1152000"/>
                <a:gridCol w="1152000"/>
                <a:gridCol w="1152000"/>
                <a:gridCol w="1152000"/>
                <a:gridCol w="1152000"/>
                <a:gridCol w="1152000"/>
              </a:tblGrid>
              <a:tr h="756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Consulting with a client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608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Participating in teams / Collaborating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Designing studies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Translating a real problem into a statistical form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Working independently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Communicating interpretations of statistics to non-statisticians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Preparing sampling frames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Collecting data</a:t>
                      </a:r>
                    </a:p>
                  </a:txBody>
                  <a:tcPr marL="34925" marR="34925" marT="34925" marB="34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Considering ethical issues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Communicating orally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Developing new statistical methods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Meeting deadlines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Using knowledge of the context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Producing visual representations</a:t>
                      </a:r>
                      <a:endParaRPr lang="fr-FR" sz="1100" dirty="0" smtClean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Cleaning data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endParaRPr lang="en-US" sz="1100" kern="1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Being curious / willing to learn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Being skeptical / critical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Communicating in writing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6C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Using advanced mathematics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Researching appropriate statistical methods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Using statistical software</a:t>
                      </a:r>
                      <a:endParaRPr lang="fr-FR" sz="1100" dirty="0" smtClean="0">
                        <a:solidFill>
                          <a:srgbClr val="000000"/>
                        </a:solidFill>
                        <a:latin typeface="Times New Roman"/>
                        <a:ea typeface="Simang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Interpreting data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Applying statistical methods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000000"/>
                          </a:solidFill>
                          <a:latin typeface="Times New Roman"/>
                          <a:ea typeface="Simang"/>
                        </a:rPr>
                        <a:t>Creating / Maintaining databases</a:t>
                      </a:r>
                      <a:endParaRPr lang="en-US" sz="1100" kern="15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849B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1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2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3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4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5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6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7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8</a:t>
                      </a:r>
                      <a:endParaRPr lang="fr-FR" sz="1600" kern="15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fr-FR" sz="1600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Nimbus Roman No9 L"/>
                        </a:rPr>
                        <a:t>9</a:t>
                      </a:r>
                      <a:endParaRPr lang="fr-FR" sz="1600" kern="150" dirty="0">
                        <a:solidFill>
                          <a:srgbClr val="000000"/>
                        </a:solidFill>
                        <a:latin typeface="Nimbus Roman No9 L"/>
                        <a:ea typeface="Times New Roman"/>
                        <a:cs typeface="Nimbus Roman No9 L"/>
                      </a:endParaRPr>
                    </a:p>
                  </a:txBody>
                  <a:tcPr marL="34925" marR="34925" marT="34925" marB="3492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28600"/>
            <a:ext cx="10935855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Task: Perspectives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19929"/>
              </p:ext>
            </p:extLst>
          </p:nvPr>
        </p:nvGraphicFramePr>
        <p:xfrm>
          <a:off x="1535166" y="2937138"/>
          <a:ext cx="8964000" cy="3356318"/>
        </p:xfrm>
        <a:graphic>
          <a:graphicData uri="http://schemas.openxmlformats.org/drawingml/2006/table">
            <a:tbl>
              <a:tblPr/>
              <a:tblGrid>
                <a:gridCol w="29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000"/>
                <a:gridCol w="100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000"/>
                <a:gridCol w="1008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000"/>
              </a:tblGrid>
              <a:tr h="30655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highlight>
                          <a:srgbClr val="FFFF00"/>
                        </a:highligh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Perspective</a:t>
                      </a:r>
                      <a:r>
                        <a:rPr lang="fr-FR" sz="20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</a:t>
                      </a:r>
                      <a:endParaRPr lang="fr-FR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Perspective</a:t>
                      </a:r>
                      <a:r>
                        <a:rPr lang="fr-FR" sz="20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</a:t>
                      </a:r>
                      <a:endParaRPr lang="fr-FR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Perspective</a:t>
                      </a:r>
                      <a:r>
                        <a:rPr lang="fr-FR" sz="20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</a:t>
                      </a:r>
                      <a:endParaRPr lang="fr-FR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6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% </a:t>
                      </a:r>
                      <a:r>
                        <a:rPr lang="fr-FR" sz="2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explained</a:t>
                      </a:r>
                      <a:r>
                        <a:rPr lang="fr-FR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variance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20.61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14.01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8.64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65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Number of loading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sorts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fr-FR" sz="20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fr-FR" sz="20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9117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highlight>
                          <a:srgbClr val="FFFF00"/>
                        </a:highligh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1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Statistician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Statistician </a:t>
                      </a: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</a:t>
                      </a: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Professor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Professor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Graduate student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1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Undergraduate student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572" y="1571131"/>
            <a:ext cx="60198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</a:t>
            </a:r>
            <a:r>
              <a:rPr lang="en-US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eed for statisticians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7498" y="1947000"/>
            <a:ext cx="8277225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28600"/>
            <a:ext cx="10935855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Task: Adding results from today!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01627"/>
              </p:ext>
            </p:extLst>
          </p:nvPr>
        </p:nvGraphicFramePr>
        <p:xfrm>
          <a:off x="1467133" y="3223398"/>
          <a:ext cx="8964000" cy="2133600"/>
        </p:xfrm>
        <a:graphic>
          <a:graphicData uri="http://schemas.openxmlformats.org/drawingml/2006/table">
            <a:tbl>
              <a:tblPr/>
              <a:tblGrid>
                <a:gridCol w="2916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000"/>
                <a:gridCol w="100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000"/>
                <a:gridCol w="1008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000"/>
              </a:tblGrid>
              <a:tr h="30655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highlight>
                          <a:srgbClr val="FFFF00"/>
                        </a:highligh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Perspective</a:t>
                      </a:r>
                      <a:r>
                        <a:rPr lang="fr-FR" sz="20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</a:t>
                      </a:r>
                      <a:endParaRPr lang="fr-FR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Perspective</a:t>
                      </a:r>
                      <a:r>
                        <a:rPr lang="fr-FR" sz="20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</a:t>
                      </a:r>
                      <a:endParaRPr lang="fr-FR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Perspective</a:t>
                      </a:r>
                      <a:r>
                        <a:rPr lang="fr-FR" sz="2000" b="1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3</a:t>
                      </a:r>
                      <a:endParaRPr lang="fr-FR" sz="2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17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highlight>
                          <a:srgbClr val="FFFF00"/>
                        </a:highligh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81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Preliminary</a:t>
                      </a:r>
                      <a:r>
                        <a:rPr lang="fr-FR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fr-FR" sz="2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results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1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Session 1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1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Session 2</a:t>
                      </a:r>
                      <a:endParaRPr lang="fr-FR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fr-FR" sz="2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045" y="1806305"/>
            <a:ext cx="60198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28600"/>
            <a:ext cx="10935855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Task: Additional Practices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Espace réservé du contenu 1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52345557"/>
              </p:ext>
            </p:extLst>
          </p:nvPr>
        </p:nvGraphicFramePr>
        <p:xfrm>
          <a:off x="1106611" y="2299959"/>
          <a:ext cx="9978769" cy="2877822"/>
        </p:xfrm>
        <a:graphic>
          <a:graphicData uri="http://schemas.openxmlformats.org/drawingml/2006/table">
            <a:tbl>
              <a:tblPr/>
              <a:tblGrid>
                <a:gridCol w="79605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81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01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Times New Roman"/>
                          <a:ea typeface="Times New Roman"/>
                          <a:cs typeface="Times New Roman"/>
                        </a:rPr>
                        <a:t>Practices</a:t>
                      </a:r>
                      <a:endParaRPr lang="fr-FR" sz="2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b="1" dirty="0">
                          <a:latin typeface="Times New Roman"/>
                          <a:ea typeface="Times New Roman"/>
                          <a:cs typeface="Times New Roman"/>
                        </a:rPr>
                        <a:t>Occurrences</a:t>
                      </a:r>
                      <a:endParaRPr lang="fr-FR" sz="2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Times New Roman"/>
                          <a:ea typeface="Times New Roman"/>
                          <a:cs typeface="Times New Roman"/>
                        </a:rPr>
                        <a:t>Training constantly / Learning / Reading</a:t>
                      </a:r>
                      <a:endParaRPr lang="fr-FR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fr-FR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Times New Roman"/>
                          <a:ea typeface="Times New Roman"/>
                          <a:cs typeface="Times New Roman"/>
                        </a:rPr>
                        <a:t>Mentoring / Teaching / Providing feedback</a:t>
                      </a:r>
                      <a:endParaRPr lang="fr-FR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fr-FR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Times New Roman"/>
                          <a:ea typeface="Times New Roman"/>
                          <a:cs typeface="Times New Roman"/>
                        </a:rPr>
                        <a:t>Managing projects / budget / people</a:t>
                      </a:r>
                      <a:endParaRPr lang="fr-FR" sz="22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fr-FR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Times New Roman"/>
                          <a:ea typeface="Times New Roman"/>
                          <a:cs typeface="Times New Roman"/>
                        </a:rPr>
                        <a:t>Developing</a:t>
                      </a:r>
                      <a:r>
                        <a:rPr lang="en-US" sz="2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c</a:t>
                      </a:r>
                      <a:r>
                        <a:rPr lang="en-US" sz="2200" dirty="0" smtClean="0">
                          <a:latin typeface="Times New Roman"/>
                          <a:ea typeface="Times New Roman"/>
                          <a:cs typeface="Times New Roman"/>
                        </a:rPr>
                        <a:t>omputer skills</a:t>
                      </a:r>
                      <a:endParaRPr lang="fr-FR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fr-FR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Times New Roman"/>
                          <a:ea typeface="Times New Roman"/>
                          <a:cs typeface="Times New Roman"/>
                        </a:rPr>
                        <a:t>Communicating </a:t>
                      </a:r>
                      <a:r>
                        <a:rPr lang="en-US" sz="2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with clients / contractors / other departments</a:t>
                      </a:r>
                      <a:endParaRPr lang="fr-FR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fr-FR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Complying with Data </a:t>
                      </a:r>
                      <a:r>
                        <a:rPr lang="en-US" sz="2200" dirty="0" smtClean="0">
                          <a:latin typeface="Times New Roman"/>
                          <a:ea typeface="Times New Roman"/>
                          <a:cs typeface="Times New Roman"/>
                        </a:rPr>
                        <a:t>Security / Privacy </a:t>
                      </a:r>
                      <a:r>
                        <a:rPr lang="en-US" sz="2200" dirty="0">
                          <a:latin typeface="Times New Roman"/>
                          <a:ea typeface="Times New Roman"/>
                          <a:cs typeface="Times New Roman"/>
                        </a:rPr>
                        <a:t>regulations </a:t>
                      </a:r>
                      <a:r>
                        <a:rPr lang="en-US" sz="2200" dirty="0" smtClean="0">
                          <a:latin typeface="Times New Roman"/>
                          <a:ea typeface="Times New Roman"/>
                          <a:cs typeface="Times New Roman"/>
                        </a:rPr>
                        <a:t>/ Ethics</a:t>
                      </a:r>
                      <a:endParaRPr lang="fr-FR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fr-FR" sz="2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16/20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esults: Survey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1" name="AutoShape 5" descr="RÃ©sultats de recherche d'images pour Â«Â icots10Â Â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"/>
          </p:nvPr>
        </p:nvSpPr>
        <p:spPr>
          <a:xfrm rot="10800000" flipV="1">
            <a:off x="626984" y="1842791"/>
            <a:ext cx="11160000" cy="40123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Collected 81 questionnaires</a:t>
            </a:r>
          </a:p>
          <a:p>
            <a:pPr marL="320040" lvl="1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open-ended questions </a:t>
            </a:r>
          </a:p>
          <a:p>
            <a:pPr marL="320040" lvl="1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educational background, professional experience, and experience of  the transition to the profession</a:t>
            </a:r>
          </a:p>
          <a:p>
            <a:pPr marL="320040" lvl="1" indent="0">
              <a:buNone/>
            </a:pPr>
            <a:endParaRPr lang="en-US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Char char="-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Analysis of survey</a:t>
            </a:r>
          </a:p>
          <a:p>
            <a:pPr marL="320040" lvl="1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qualitative analysis</a:t>
            </a:r>
          </a:p>
          <a:p>
            <a:pPr marL="320040" lvl="1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 create categories / themes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28600"/>
            <a:ext cx="10935855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Survey: Top 5 practices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RÃ©sultats de recherche d'images pour Â«Â textbooksÂ Â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2457" y="1945205"/>
            <a:ext cx="3100243" cy="2066829"/>
          </a:xfrm>
          <a:prstGeom prst="rect">
            <a:avLst/>
          </a:prstGeom>
          <a:noFill/>
        </p:spPr>
      </p:pic>
      <p:pic>
        <p:nvPicPr>
          <p:cNvPr id="15" name="Picture 6" descr="https://www.proclinical.com/img/Cs7qwgujRE9alAjVfaJzHA/Why+now+is+a+great+time+to+get+a+biostatistics+job+in+pharma.jpg?v=746769aadb3d85832cecef86b3510b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13" y="2135116"/>
            <a:ext cx="3200400" cy="169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28600"/>
            <a:ext cx="10935855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Survey: Top 5 practices developed in education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Espace réservé du contenu 1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12891057"/>
              </p:ext>
            </p:extLst>
          </p:nvPr>
        </p:nvGraphicFramePr>
        <p:xfrm>
          <a:off x="343590" y="4242971"/>
          <a:ext cx="5461465" cy="2005432"/>
        </p:xfrm>
        <a:graphic>
          <a:graphicData uri="http://schemas.openxmlformats.org/drawingml/2006/table">
            <a:tbl>
              <a:tblPr/>
              <a:tblGrid>
                <a:gridCol w="38557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57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5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Practices</a:t>
                      </a:r>
                      <a:endParaRPr lang="fr-F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Occurrences</a:t>
                      </a:r>
                      <a:endParaRPr lang="fr-F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General statistical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methods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9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Programming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9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Designing studies</a:t>
                      </a:r>
                      <a:endParaRPr lang="fr-FR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Presentation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Work habits (interpersonal skills)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Picture 2" descr="RÃ©sultats de recherche d'images pour Â«Â textbooksÂ Â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2457" y="1945205"/>
            <a:ext cx="3100243" cy="2066829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28600"/>
            <a:ext cx="10935855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Survey: Top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practices developed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profession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Espace réservé du contenu 1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12891057"/>
              </p:ext>
            </p:extLst>
          </p:nvPr>
        </p:nvGraphicFramePr>
        <p:xfrm>
          <a:off x="343590" y="4242971"/>
          <a:ext cx="5461465" cy="2005432"/>
        </p:xfrm>
        <a:graphic>
          <a:graphicData uri="http://schemas.openxmlformats.org/drawingml/2006/table">
            <a:tbl>
              <a:tblPr/>
              <a:tblGrid>
                <a:gridCol w="38557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57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5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Practices</a:t>
                      </a:r>
                      <a:endParaRPr lang="fr-F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Occurrences</a:t>
                      </a:r>
                      <a:endParaRPr lang="fr-F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General statistical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methods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9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Programming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9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Designing studies</a:t>
                      </a:r>
                      <a:endParaRPr lang="fr-FR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Presentation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Work habits (interpersonal skills)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Picture 2" descr="RÃ©sultats de recherche d'images pour Â«Â textbooksÂ Â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2457" y="1945205"/>
            <a:ext cx="3100243" cy="2066829"/>
          </a:xfrm>
          <a:prstGeom prst="rect">
            <a:avLst/>
          </a:prstGeom>
          <a:noFill/>
        </p:spPr>
      </p:pic>
      <p:pic>
        <p:nvPicPr>
          <p:cNvPr id="15" name="Picture 6" descr="https://www.proclinical.com/img/Cs7qwgujRE9alAjVfaJzHA/Why+now+is+a+great+time+to+get+a+biostatistics+job+in+pharma.jpg?v=746769aadb3d85832cecef86b3510b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13" y="2135116"/>
            <a:ext cx="3200400" cy="169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Espace réservé du contenu 1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12891057"/>
              </p:ext>
            </p:extLst>
          </p:nvPr>
        </p:nvGraphicFramePr>
        <p:xfrm>
          <a:off x="6342608" y="4242972"/>
          <a:ext cx="5461465" cy="2005432"/>
        </p:xfrm>
        <a:graphic>
          <a:graphicData uri="http://schemas.openxmlformats.org/drawingml/2006/table">
            <a:tbl>
              <a:tblPr/>
              <a:tblGrid>
                <a:gridCol w="38557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57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5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Practices</a:t>
                      </a:r>
                      <a:endParaRPr lang="fr-F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Occurrences</a:t>
                      </a:r>
                      <a:endParaRPr lang="fr-F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Communication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9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Specific statistical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methods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9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Programming</a:t>
                      </a:r>
                      <a:endParaRPr lang="fr-FR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Data management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Designing studies</a:t>
                      </a:r>
                      <a:endParaRPr lang="fr-FR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Flèche droite 21"/>
          <p:cNvSpPr/>
          <p:nvPr/>
        </p:nvSpPr>
        <p:spPr>
          <a:xfrm>
            <a:off x="4946073" y="2507673"/>
            <a:ext cx="2092036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28600"/>
            <a:ext cx="10935855" cy="990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Survey: Top 5 recommendations for education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Espace réservé du contenu 1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12891057"/>
              </p:ext>
            </p:extLst>
          </p:nvPr>
        </p:nvGraphicFramePr>
        <p:xfrm>
          <a:off x="360219" y="4242972"/>
          <a:ext cx="6192983" cy="2005432"/>
        </p:xfrm>
        <a:graphic>
          <a:graphicData uri="http://schemas.openxmlformats.org/drawingml/2006/table">
            <a:tbl>
              <a:tblPr/>
              <a:tblGrid>
                <a:gridCol w="458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0712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54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Practices</a:t>
                      </a:r>
                      <a:endParaRPr lang="fr-F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Occurrences</a:t>
                      </a:r>
                      <a:endParaRPr lang="fr-FR" sz="2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Data management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/ Real data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9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Projects / Consulting courses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9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Programming</a:t>
                      </a:r>
                      <a:endParaRPr lang="fr-FR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Use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real</a:t>
                      </a:r>
                      <a:r>
                        <a:rPr lang="en-US" sz="20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scenario, case studies, applications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9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Theory tied to practice</a:t>
                      </a:r>
                      <a:endParaRPr lang="fr-FR" sz="2000" dirty="0" smtClean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fr-FR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3" name="Picture 2" descr="RÃ©sultats de recherche d'images pour Â«Â textbooksÂ Â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2457" y="1945205"/>
            <a:ext cx="3100243" cy="2066829"/>
          </a:xfrm>
          <a:prstGeom prst="rect">
            <a:avLst/>
          </a:prstGeom>
          <a:noFill/>
        </p:spPr>
      </p:pic>
      <p:pic>
        <p:nvPicPr>
          <p:cNvPr id="15" name="Picture 6" descr="https://www.proclinical.com/img/Cs7qwgujRE9alAjVfaJzHA/Why+now+is+a+great+time+to+get+a+biostatistics+job+in+pharma.jpg?v=746769aadb3d85832cecef86b3510b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13" y="2135116"/>
            <a:ext cx="3200400" cy="169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lèche droite 21"/>
          <p:cNvSpPr/>
          <p:nvPr/>
        </p:nvSpPr>
        <p:spPr>
          <a:xfrm>
            <a:off x="4946073" y="2507673"/>
            <a:ext cx="2092036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èche droite 22"/>
          <p:cNvSpPr/>
          <p:nvPr/>
        </p:nvSpPr>
        <p:spPr>
          <a:xfrm flipH="1">
            <a:off x="4613563" y="3117273"/>
            <a:ext cx="2757054" cy="360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ZoneTexte 10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18/20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5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713553" y="1965554"/>
            <a:ext cx="10984690" cy="4310743"/>
          </a:xfrm>
        </p:spPr>
        <p:txBody>
          <a:bodyPr>
            <a:noAutofit/>
          </a:bodyPr>
          <a:lstStyle/>
          <a:p>
            <a:pPr marL="1080000" indent="-936000">
              <a:spcBef>
                <a:spcPts val="600"/>
              </a:spcBef>
              <a:buNone/>
            </a:pP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 marL="1080000" indent="-936000">
              <a:spcBef>
                <a:spcPts val="0"/>
              </a:spcBef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Next:</a:t>
            </a:r>
          </a:p>
          <a:p>
            <a:pPr marL="1080000" indent="-936000">
              <a:spcBef>
                <a:spcPts val="0"/>
              </a:spcBef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1080000" indent="-936000">
              <a:spcBef>
                <a:spcPts val="0"/>
              </a:spcBef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1080000" indent="-936000">
              <a:spcBef>
                <a:spcPts val="0"/>
              </a:spcBef>
              <a:buNone/>
            </a:pP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Interviews will be conducted with participants willing to share their experience of the transition to the profession  and</a:t>
            </a:r>
          </a:p>
          <a:p>
            <a:pPr marL="0" indent="0">
              <a:spcBef>
                <a:spcPts val="0"/>
              </a:spcBef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how they learned to develop statistical practices at the workplace </a:t>
            </a:r>
          </a:p>
          <a:p>
            <a:pPr marL="0" indent="0">
              <a:spcBef>
                <a:spcPts val="0"/>
              </a:spcBef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or help young statisticians learn to develop these practices. </a:t>
            </a:r>
          </a:p>
          <a:p>
            <a:pPr marL="1080000" indent="-936000">
              <a:spcBef>
                <a:spcPts val="3000"/>
              </a:spcBef>
              <a:buNone/>
            </a:pPr>
            <a:endParaRPr lang="fr-FR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3141" y="1881955"/>
            <a:ext cx="23622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21051" y="1843548"/>
            <a:ext cx="2002233" cy="179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/>
                <a:cs typeface="Times New Roman"/>
              </a:rPr>
              <a:t>Wrapping up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713553" y="1965554"/>
            <a:ext cx="10984690" cy="4310743"/>
          </a:xfrm>
        </p:spPr>
        <p:txBody>
          <a:bodyPr vert="horz" anchor="t">
            <a:noAutofit/>
          </a:bodyPr>
          <a:lstStyle/>
          <a:p>
            <a:pPr marL="0" indent="0" algn="just">
              <a:buNone/>
            </a:pPr>
            <a:r>
              <a:rPr lang="en-US" sz="3000" dirty="0" smtClean="0">
                <a:latin typeface="Times New Roman"/>
                <a:cs typeface="Times New Roman"/>
              </a:rPr>
              <a:t>Make sure to:</a:t>
            </a:r>
          </a:p>
          <a:p>
            <a:pPr marL="514350" indent="-514350" algn="just">
              <a:buClr>
                <a:schemeClr val="tx1"/>
              </a:buClr>
              <a:buSzPct val="70000"/>
              <a:buAutoNum type="arabicParenBoth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submit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task</a:t>
            </a:r>
          </a:p>
          <a:p>
            <a:pPr marL="514350" indent="-514350" algn="just">
              <a:buClr>
                <a:schemeClr val="tx1"/>
              </a:buClr>
              <a:buSzPct val="70000"/>
              <a:buAutoNum type="arabicParenBoth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start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the survey or save the link for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later</a:t>
            </a:r>
          </a:p>
          <a:p>
            <a:pPr marL="514350" indent="-514350" algn="just">
              <a:buClr>
                <a:schemeClr val="tx1"/>
              </a:buClr>
              <a:buSzPct val="70000"/>
              <a:buAutoNum type="arabicParenBoth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share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your contact for an interview.</a:t>
            </a:r>
          </a:p>
          <a:p>
            <a:pPr marL="0" indent="0" algn="just">
              <a:buNone/>
            </a:pP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3000" dirty="0">
                <a:latin typeface="Times New Roman"/>
                <a:cs typeface="Times New Roman"/>
              </a:rPr>
              <a:t>The survey, and ultimately the interview, will enable a rich and detailed description of the experiences of statisticians.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en-US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228600"/>
            <a:ext cx="10935855" cy="9906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4000" cap="none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872836" y="1676400"/>
            <a:ext cx="10695710" cy="4849091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marL="360000" indent="-360000">
              <a:buFont typeface="Wingdings" pitchFamily="2" charset="2"/>
              <a:buChar char="q"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American Statistical Association. (2015, October 1). More Students Earning Statistics Degrees, But Not Enough To Meet Surging Demand for Statisticians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000" indent="-360000">
              <a:buFont typeface="Wingdings" pitchFamily="2" charset="2"/>
              <a:buChar char="q"/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Brown, S. R. (1980). 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Political subjectivity: Applications of Q methodology in political science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 New Haven, CT: Yale University Press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  <a:p>
            <a:pPr marL="360000" indent="-360000">
              <a:buFont typeface="Wingdings" pitchFamily="2" charset="2"/>
              <a:buChar char="q"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Bureau of Labor Statistics, U.S. Department of Labor (2018). 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Occupational Outlook Handbook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000" indent="-360000">
              <a:buFont typeface="Wingdings" pitchFamily="2" charset="2"/>
              <a:buChar char="q"/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Kenett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R., &amp;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Thyregod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P. (2006). Aspects of statistical consulting not taught by academia.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Statistica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i="1" dirty="0" err="1">
                <a:latin typeface="Times New Roman" pitchFamily="18" charset="0"/>
                <a:cs typeface="Times New Roman" pitchFamily="18" charset="0"/>
              </a:rPr>
              <a:t>Neerlandica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, 60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(3), 396-411.</a:t>
            </a:r>
          </a:p>
          <a:p>
            <a:pPr marL="360000" indent="-360000">
              <a:buFont typeface="Wingdings" pitchFamily="2" charset="2"/>
              <a:buChar char="q"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Ministry of Business, Innovation and Employment in New Zealand (2017). 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Occupational Outlook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pPr marL="360000" indent="-360000">
              <a:buFont typeface="Wingdings" pitchFamily="2" charset="2"/>
              <a:buChar char="q"/>
            </a:pP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Pfannkuch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, M., &amp; Wild, C. J. (2000). Statistical thinking and statistical practice: themes gleaned from professional statisticians. </a:t>
            </a:r>
            <a:r>
              <a:rPr lang="en-US" sz="2100" i="1" dirty="0">
                <a:latin typeface="Times New Roman" pitchFamily="18" charset="0"/>
                <a:cs typeface="Times New Roman" pitchFamily="18" charset="0"/>
              </a:rPr>
              <a:t>Statistical Science, 15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(2), 132-152.</a:t>
            </a:r>
          </a:p>
          <a:p>
            <a:pPr marL="360000" indent="-360000">
              <a:buFont typeface="Wingdings" pitchFamily="2" charset="2"/>
              <a:buChar char="q"/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Van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Berg, G., H. (2017). A framework to integrate the formal learning with the informal workplace learning of statisticians in a developmental state (Doctoral Dissertation). </a:t>
            </a:r>
          </a:p>
          <a:p>
            <a:pPr marL="360000" indent="-360000"/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  <a:p>
            <a:pPr marL="360000" indent="-360000"/>
            <a:endParaRPr lang="fr-FR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874" y="1762559"/>
            <a:ext cx="85439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</a:t>
            </a:r>
            <a:r>
              <a:rPr lang="en-US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eed for statisticians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9745" y="1933143"/>
            <a:ext cx="82296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4405742" y="3643748"/>
            <a:ext cx="3546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Statisticien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un bac+5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très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courtisé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(Le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Parisien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Etudiant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2013)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6831" y="1200151"/>
            <a:ext cx="10321635" cy="4861436"/>
          </a:xfrm>
        </p:spPr>
        <p:txBody>
          <a:bodyPr>
            <a:noAutofit/>
          </a:bodyPr>
          <a:lstStyle/>
          <a:p>
            <a:pPr algn="ctr"/>
            <a:r>
              <a:rPr lang="en-US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Thank you for your participation!</a:t>
            </a:r>
            <a:r>
              <a:rPr lang="en-US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none" dirty="0">
                <a:latin typeface="Times New Roman" pitchFamily="18" charset="0"/>
                <a:cs typeface="Times New Roman" pitchFamily="18" charset="0"/>
              </a:rPr>
            </a:br>
            <a:r>
              <a:rPr lang="en-US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none" dirty="0">
                <a:latin typeface="Times New Roman" pitchFamily="18" charset="0"/>
                <a:cs typeface="Times New Roman" pitchFamily="18" charset="0"/>
              </a:rPr>
            </a:br>
            <a:r>
              <a:rPr lang="en-US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Questions?</a:t>
            </a:r>
            <a:r>
              <a:rPr lang="en-US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none" dirty="0">
                <a:latin typeface="Times New Roman" pitchFamily="18" charset="0"/>
                <a:cs typeface="Times New Roman" pitchFamily="18" charset="0"/>
              </a:rPr>
            </a:br>
            <a:r>
              <a:rPr lang="en-US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cap="none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If you are interested in taking part in interviews </a:t>
            </a:r>
            <a:r>
              <a:rPr lang="en-US" sz="3000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cap="none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or spreading the word about this research </a:t>
            </a:r>
            <a:r>
              <a:rPr lang="en-US" sz="3000" cap="non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000" cap="none" dirty="0">
                <a:latin typeface="Times New Roman" pitchFamily="18" charset="0"/>
                <a:cs typeface="Times New Roman" pitchFamily="18" charset="0"/>
              </a:rPr>
            </a:br>
            <a:r>
              <a:rPr lang="en-US" sz="3000" cap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please contact Layla Guyot at </a:t>
            </a:r>
            <a:r>
              <a:rPr lang="en-US" sz="30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  <a:hlinkClick r:id="rId2"/>
              </a:rPr>
              <a:t>l_g244@txstate.edu</a:t>
            </a:r>
            <a:r>
              <a:rPr lang="en-US" sz="30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n-US" sz="30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n-US" sz="3000" cap="none" dirty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en-US" sz="3000" cap="none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en-US" sz="3000" cap="none" dirty="0">
                <a:solidFill>
                  <a:srgbClr val="EDF6F9"/>
                </a:solidFill>
                <a:latin typeface="Times New Roman" pitchFamily="18" charset="0"/>
                <a:cs typeface="Times New Roman" pitchFamily="18" charset="0"/>
              </a:rPr>
              <a:t>http://statistician.intelligentedge.com/</a:t>
            </a:r>
            <a:endParaRPr lang="fr-FR" sz="3000" cap="non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8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4874" y="1762559"/>
            <a:ext cx="85439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</a:t>
            </a:r>
            <a:r>
              <a:rPr lang="en-US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eed for statisticians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249379" y="3768439"/>
            <a:ext cx="392083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“More Students Earning Statistics Degrees, But Not Enough To Meet Surging Demand for Statisticians”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(American Statistical Association, 2015)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4408" y="1769053"/>
            <a:ext cx="83248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</a:t>
            </a:r>
            <a:r>
              <a:rPr lang="en-US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eed for statisticians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9125782" y="4156361"/>
            <a:ext cx="28584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“Most employers are looking for experienced statisticians when they are hiring”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(Occupation Outlook, 2018)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</a:t>
            </a:r>
            <a:r>
              <a:rPr lang="en-US" sz="40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eed for statisticians</a:t>
            </a:r>
            <a:endParaRPr lang="en-US" sz="4000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0920" y="1783329"/>
            <a:ext cx="83058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ZoneTexte 12"/>
          <p:cNvSpPr txBox="1"/>
          <p:nvPr/>
        </p:nvSpPr>
        <p:spPr>
          <a:xfrm>
            <a:off x="4987636" y="5472545"/>
            <a:ext cx="3422073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“Needed: statisticians – not nerds – with workplace knowledge”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(Mail &amp; Guardian, 2017)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RÃ©sultats de recherche d'images pour Â«Â textbooksÂ Â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48" y="2818042"/>
            <a:ext cx="3100243" cy="20668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a challenge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0705" y="1894114"/>
            <a:ext cx="10984690" cy="431074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6" descr="RÃ©sultats de recherche d'images pour Â«Â misalignment blueÂ Â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RÃ©sultats de recherche d'images pour Â«Â misalignment blueÂ Â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845127" y="2189016"/>
            <a:ext cx="3325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Education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7924" y="4796138"/>
            <a:ext cx="39346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Students focus on statistical theory and concepts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Kenett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Thyregod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2006)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RÃ©sultats de recherche d'images pour Â«Â textbooksÂ Â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148" y="2818042"/>
            <a:ext cx="3100243" cy="20668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a challenge</a:t>
            </a:r>
            <a:endParaRPr lang="en-US" sz="4000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70705" y="1894114"/>
            <a:ext cx="10984690" cy="4310743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-3" y="6470073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9200"/>
            <a:ext cx="12191999" cy="29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AutoShape 6" descr="RÃ©sultats de recherche d'images pour Â«Â misalignment blueÂ Â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6" name="AutoShape 8" descr="RÃ©sultats de recherche d'images pour Â«Â misalignment blueÂ Â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ZoneTexte 19"/>
          <p:cNvSpPr txBox="1"/>
          <p:nvPr/>
        </p:nvSpPr>
        <p:spPr>
          <a:xfrm>
            <a:off x="845127" y="2189016"/>
            <a:ext cx="33250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Education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915413" y="2258291"/>
            <a:ext cx="18426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Profession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7924" y="4796138"/>
            <a:ext cx="39346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Students focus on statistical theory and concepts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Kenett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Thyregod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2006)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69395" y="4796138"/>
            <a:ext cx="39346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Statisticians perform statistics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 a specific context</a:t>
            </a:r>
          </a:p>
          <a:p>
            <a:pPr algn="ctr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Pfannkuch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&amp; Wild, 2000)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6" descr="https://www.proclinical.com/img/Cs7qwgujRE9alAjVfaJzHA/Why+now+is+a+great+time+to+get+a+biostatistics+job+in+pharma.jpg?v=746769aadb3d85832cecef86b3510b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522" y="2855553"/>
            <a:ext cx="3200400" cy="169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35527" y="6428505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Statistical Practices: What do statisticians do?</a:t>
            </a:r>
            <a:endParaRPr lang="en-US" dirty="0">
              <a:solidFill>
                <a:schemeClr val="bg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559643" y="6419393"/>
            <a:ext cx="130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3/20</a:t>
            </a:r>
            <a:endParaRPr lang="en-US" dirty="0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47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Personnalisé 15">
      <a:dk1>
        <a:srgbClr val="1E525E"/>
      </a:dk1>
      <a:lt1>
        <a:srgbClr val="FFFFFF"/>
      </a:lt1>
      <a:dk2>
        <a:srgbClr val="1E525E"/>
      </a:dk2>
      <a:lt2>
        <a:srgbClr val="EDF6F9"/>
      </a:lt2>
      <a:accent1>
        <a:srgbClr val="3891A7"/>
      </a:accent1>
      <a:accent2>
        <a:srgbClr val="D4EAF0"/>
      </a:accent2>
      <a:accent3>
        <a:srgbClr val="C32D2E"/>
      </a:accent3>
      <a:accent4>
        <a:srgbClr val="84AA33"/>
      </a:accent4>
      <a:accent5>
        <a:srgbClr val="A9D6E2"/>
      </a:accent5>
      <a:accent6>
        <a:srgbClr val="475A8D"/>
      </a:accent6>
      <a:hlink>
        <a:srgbClr val="4FB0C6"/>
      </a:hlink>
      <a:folHlink>
        <a:srgbClr val="0B1E22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23982</TotalTime>
  <Words>2260</Words>
  <Application>Microsoft Office PowerPoint</Application>
  <PresentationFormat>Grand écran</PresentationFormat>
  <Paragraphs>583</Paragraphs>
  <Slides>40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8" baseType="lpstr">
      <vt:lpstr>Calibri</vt:lpstr>
      <vt:lpstr>Nimbus Roman No9 L</vt:lpstr>
      <vt:lpstr>Simang</vt:lpstr>
      <vt:lpstr>Times New Roman</vt:lpstr>
      <vt:lpstr>Tw Cen MT</vt:lpstr>
      <vt:lpstr>Wingdings</vt:lpstr>
      <vt:lpstr>Wingdings 2</vt:lpstr>
      <vt:lpstr>Médian</vt:lpstr>
      <vt:lpstr>Statistical Practices: What do statisticians do? </vt:lpstr>
      <vt:lpstr>Importance of statistics and statisticians</vt:lpstr>
      <vt:lpstr>A need for statisticians</vt:lpstr>
      <vt:lpstr>A need for statisticians</vt:lpstr>
      <vt:lpstr>A need for statisticians</vt:lpstr>
      <vt:lpstr>A need for statisticians</vt:lpstr>
      <vt:lpstr>A need for statisticians</vt:lpstr>
      <vt:lpstr>Identifying a challenge</vt:lpstr>
      <vt:lpstr>Identifying a challenge</vt:lpstr>
      <vt:lpstr>Identifying a challenge</vt:lpstr>
      <vt:lpstr>Identifying a challenge</vt:lpstr>
      <vt:lpstr>Identifying a challenge</vt:lpstr>
      <vt:lpstr>Identifying a solution</vt:lpstr>
      <vt:lpstr>Identifying a solution</vt:lpstr>
      <vt:lpstr>Identifying a solution</vt:lpstr>
      <vt:lpstr>Purpose of the study</vt:lpstr>
      <vt:lpstr>Identifying statistical practices</vt:lpstr>
      <vt:lpstr>Identifying statistical practices</vt:lpstr>
      <vt:lpstr>Participation to the study</vt:lpstr>
      <vt:lpstr>Task                          http://statistician.intelligentedge.com/</vt:lpstr>
      <vt:lpstr>Discussion</vt:lpstr>
      <vt:lpstr>Preliminary results: Participants</vt:lpstr>
      <vt:lpstr>Preliminary results: Participants</vt:lpstr>
      <vt:lpstr>Preliminary results: Task</vt:lpstr>
      <vt:lpstr>Task: Categories of practices</vt:lpstr>
      <vt:lpstr>Task: Perspective 1</vt:lpstr>
      <vt:lpstr>Task: Perspective 2</vt:lpstr>
      <vt:lpstr>Task: Perspective 3</vt:lpstr>
      <vt:lpstr>Task: Perspectives</vt:lpstr>
      <vt:lpstr>Task: Adding results from today!</vt:lpstr>
      <vt:lpstr>Task: Additional Practices</vt:lpstr>
      <vt:lpstr>Preliminary results: Survey</vt:lpstr>
      <vt:lpstr>Survey: Top 5 practices</vt:lpstr>
      <vt:lpstr>Survey: Top 5 practices developed in education</vt:lpstr>
      <vt:lpstr>Survey: Top 5 practices developed for the profession</vt:lpstr>
      <vt:lpstr>Survey: Top 5 recommendations for education</vt:lpstr>
      <vt:lpstr>Future Research</vt:lpstr>
      <vt:lpstr>Wrapping up</vt:lpstr>
      <vt:lpstr>References</vt:lpstr>
      <vt:lpstr>Thank you for your participation!  Questions?  If you are interested in taking part in interviews  or spreading the word about this research  please contact Layla Guyot at l_g244@txstate.edu  http://statistician.intelligentedge.com/</vt:lpstr>
    </vt:vector>
  </TitlesOfParts>
  <Company>Texas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on Statistics learning and reasoning</dc:title>
  <dc:creator>Guyot, Layla</dc:creator>
  <cp:lastModifiedBy>ancel philippe</cp:lastModifiedBy>
  <cp:revision>1141</cp:revision>
  <dcterms:created xsi:type="dcterms:W3CDTF">2015-11-23T20:12:53Z</dcterms:created>
  <dcterms:modified xsi:type="dcterms:W3CDTF">2019-05-21T20:30:33Z</dcterms:modified>
</cp:coreProperties>
</file>