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7" r:id="rId3"/>
    <p:sldId id="278" r:id="rId4"/>
    <p:sldId id="257" r:id="rId5"/>
    <p:sldId id="274" r:id="rId6"/>
    <p:sldId id="275" r:id="rId7"/>
    <p:sldId id="279" r:id="rId8"/>
    <p:sldId id="273" r:id="rId9"/>
    <p:sldId id="272" r:id="rId10"/>
    <p:sldId id="276" r:id="rId11"/>
    <p:sldId id="280" r:id="rId12"/>
    <p:sldId id="259" r:id="rId13"/>
    <p:sldId id="281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701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5/21/2017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mbika.silva@canyons.edu" TargetMode="External"/><Relationship Id="rId2" Type="http://schemas.openxmlformats.org/officeDocument/2006/relationships/hyperlink" Target="mailto:kinardk@tcc.fl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ustin.silva@canyons.ed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useweb.org/usproc/USCLAP%20Competitio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0452" y="862148"/>
            <a:ext cx="8825658" cy="4085049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rgbClr val="EBEBEB"/>
                </a:solidFill>
                <a:cs typeface="Arial" panose="020B0604020202020204" pitchFamily="34" charset="0"/>
              </a:rPr>
              <a:t>Our Experiences with Recent Student Projects in Introductory Statistics:</a:t>
            </a:r>
            <a:br>
              <a:rPr lang="en-US" sz="4000" b="1" dirty="0">
                <a:solidFill>
                  <a:srgbClr val="EBEBEB"/>
                </a:solidFill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EBEBEB"/>
                </a:solidFill>
                <a:cs typeface="Arial" panose="020B0604020202020204" pitchFamily="34" charset="0"/>
              </a:rPr>
              <a:t>Struggles, Solutions, and </a:t>
            </a:r>
            <a:r>
              <a:rPr lang="en-US" sz="4000" b="1" dirty="0" smtClean="0">
                <a:solidFill>
                  <a:srgbClr val="EBEBEB"/>
                </a:solidFill>
                <a:cs typeface="Arial" panose="020B0604020202020204" pitchFamily="34" charset="0"/>
              </a:rPr>
              <a:t>Successes</a:t>
            </a:r>
            <a:r>
              <a:rPr lang="en-US" sz="3200" b="1" dirty="0" smtClean="0">
                <a:solidFill>
                  <a:srgbClr val="EBEBEB"/>
                </a:solidFill>
                <a:cs typeface="Arial" panose="020B0604020202020204" pitchFamily="34" charset="0"/>
              </a:rPr>
              <a:t/>
            </a:r>
            <a:br>
              <a:rPr lang="en-US" sz="3200" b="1" dirty="0" smtClean="0">
                <a:solidFill>
                  <a:srgbClr val="EBEBEB"/>
                </a:solidFill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EBEBEB"/>
                </a:solidFill>
                <a:cs typeface="Arial" panose="020B0604020202020204" pitchFamily="34" charset="0"/>
              </a:rPr>
              <a:t/>
            </a:r>
            <a:br>
              <a:rPr lang="en-US" sz="3200" dirty="0">
                <a:solidFill>
                  <a:srgbClr val="EBEBEB"/>
                </a:solidFill>
                <a:cs typeface="Arial" panose="020B0604020202020204" pitchFamily="34" charset="0"/>
              </a:rPr>
            </a:br>
            <a:r>
              <a:rPr lang="en-US" sz="1800" dirty="0">
                <a:solidFill>
                  <a:srgbClr val="EBEBEB"/>
                </a:solidFill>
                <a:cs typeface="Arial" panose="020B0604020202020204" pitchFamily="34" charset="0"/>
              </a:rPr>
              <a:t>Karen Kinard - Tallahassee Community College</a:t>
            </a:r>
            <a:br>
              <a:rPr lang="en-US" sz="1800" dirty="0">
                <a:solidFill>
                  <a:srgbClr val="EBEBEB"/>
                </a:solidFill>
                <a:cs typeface="Arial" panose="020B0604020202020204" pitchFamily="34" charset="0"/>
              </a:rPr>
            </a:br>
            <a:r>
              <a:rPr lang="en-US" sz="1800" dirty="0" err="1">
                <a:solidFill>
                  <a:srgbClr val="EBEBEB"/>
                </a:solidFill>
                <a:cs typeface="Arial" panose="020B0604020202020204" pitchFamily="34" charset="0"/>
              </a:rPr>
              <a:t>Ambika</a:t>
            </a:r>
            <a:r>
              <a:rPr lang="en-US" sz="1800" dirty="0">
                <a:solidFill>
                  <a:srgbClr val="EBEBEB"/>
                </a:solidFill>
                <a:cs typeface="Arial" panose="020B0604020202020204" pitchFamily="34" charset="0"/>
              </a:rPr>
              <a:t> and Dustin Silva - College of the Canyons</a:t>
            </a:r>
            <a:br>
              <a:rPr lang="en-US" sz="1800" dirty="0">
                <a:solidFill>
                  <a:srgbClr val="EBEBEB"/>
                </a:solidFill>
                <a:cs typeface="Arial" panose="020B0604020202020204" pitchFamily="34" charset="0"/>
              </a:rPr>
            </a:br>
            <a:r>
              <a:rPr lang="en-US" sz="1800" dirty="0">
                <a:solidFill>
                  <a:srgbClr val="EBEBEB"/>
                </a:solidFill>
                <a:cs typeface="Arial" panose="020B0604020202020204" pitchFamily="34" charset="0"/>
              </a:rPr>
              <a:t>May 19, 2017</a:t>
            </a:r>
            <a:br>
              <a:rPr lang="en-US" sz="1800" dirty="0">
                <a:solidFill>
                  <a:srgbClr val="EBEBEB"/>
                </a:solidFill>
                <a:cs typeface="Arial" panose="020B0604020202020204" pitchFamily="34" charset="0"/>
              </a:rPr>
            </a:br>
            <a:r>
              <a:rPr lang="en-US" sz="1800" dirty="0">
                <a:solidFill>
                  <a:srgbClr val="EBEBEB"/>
                </a:solidFill>
                <a:cs typeface="Arial" panose="020B0604020202020204" pitchFamily="34" charset="0"/>
              </a:rPr>
              <a:t>USCOTS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5247644"/>
            <a:ext cx="8825658" cy="1451142"/>
          </a:xfrm>
        </p:spPr>
        <p:txBody>
          <a:bodyPr>
            <a:noAutofit/>
          </a:bodyPr>
          <a:lstStyle/>
          <a:p>
            <a:pPr lvl="0" algn="ctr">
              <a:buClr>
                <a:srgbClr val="B31166"/>
              </a:buClr>
            </a:pPr>
            <a:r>
              <a:rPr lang="en-US" cap="none" dirty="0">
                <a:solidFill>
                  <a:srgbClr val="B31166">
                    <a:lumMod val="60000"/>
                    <a:lumOff val="40000"/>
                  </a:srgbClr>
                </a:solidFill>
                <a:ea typeface="+mn-ea"/>
                <a:cs typeface="+mn-cs"/>
                <a:hlinkClick r:id="rId2"/>
              </a:rPr>
              <a:t>kinardk@tcc.fl.edu</a:t>
            </a:r>
            <a:endParaRPr lang="en-US" cap="none" dirty="0">
              <a:solidFill>
                <a:srgbClr val="B31166">
                  <a:lumMod val="60000"/>
                  <a:lumOff val="40000"/>
                </a:srgbClr>
              </a:solidFill>
              <a:ea typeface="+mn-ea"/>
              <a:cs typeface="+mn-cs"/>
            </a:endParaRPr>
          </a:p>
          <a:p>
            <a:pPr lvl="0" algn="ctr">
              <a:buClr>
                <a:srgbClr val="B31166"/>
              </a:buClr>
            </a:pPr>
            <a:r>
              <a:rPr lang="en-US" cap="none" dirty="0">
                <a:solidFill>
                  <a:srgbClr val="B31166">
                    <a:lumMod val="60000"/>
                    <a:lumOff val="40000"/>
                  </a:srgbClr>
                </a:solidFill>
                <a:ea typeface="+mn-ea"/>
                <a:cs typeface="+mn-cs"/>
                <a:hlinkClick r:id="rId3"/>
              </a:rPr>
              <a:t>ambika.silva@canyons.edu</a:t>
            </a:r>
            <a:endParaRPr lang="en-US" cap="none" dirty="0">
              <a:solidFill>
                <a:srgbClr val="B31166">
                  <a:lumMod val="60000"/>
                  <a:lumOff val="40000"/>
                </a:srgbClr>
              </a:solidFill>
              <a:ea typeface="+mn-ea"/>
              <a:cs typeface="+mn-cs"/>
            </a:endParaRPr>
          </a:p>
          <a:p>
            <a:pPr lvl="0" algn="ctr">
              <a:buClr>
                <a:srgbClr val="B31166"/>
              </a:buClr>
            </a:pPr>
            <a:r>
              <a:rPr lang="en-US" cap="none" dirty="0">
                <a:solidFill>
                  <a:srgbClr val="B31166">
                    <a:lumMod val="60000"/>
                    <a:lumOff val="40000"/>
                  </a:srgbClr>
                </a:solidFill>
                <a:ea typeface="+mn-ea"/>
                <a:cs typeface="+mn-cs"/>
                <a:hlinkClick r:id="rId4"/>
              </a:rPr>
              <a:t>dustin.silva@canyons.edu</a:t>
            </a:r>
            <a:endParaRPr lang="en-US" cap="none" dirty="0">
              <a:solidFill>
                <a:srgbClr val="B31166">
                  <a:lumMod val="60000"/>
                  <a:lumOff val="40000"/>
                </a:srgb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095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608043" cy="1400530"/>
          </a:xfrm>
        </p:spPr>
        <p:txBody>
          <a:bodyPr/>
          <a:lstStyle/>
          <a:p>
            <a:r>
              <a:rPr lang="en-US" sz="3600" dirty="0"/>
              <a:t>Yes, students like to choose “sleep”, “work hours”, and other boring topics, but they also have done….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7314" y="2188324"/>
            <a:ext cx="8745636" cy="48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88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 and Questions: (And possible answers!)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61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Suggestions and Sustainability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626" y="1404730"/>
            <a:ext cx="9925878" cy="4843670"/>
          </a:xfrm>
        </p:spPr>
        <p:txBody>
          <a:bodyPr/>
          <a:lstStyle/>
          <a:p>
            <a:r>
              <a:rPr lang="en-US" dirty="0"/>
              <a:t>1. Consider doing this project in a flipped class format so there is more class time together for me to work with project teams.</a:t>
            </a:r>
          </a:p>
          <a:p>
            <a:r>
              <a:rPr lang="en-US" dirty="0"/>
              <a:t>2. </a:t>
            </a:r>
            <a:r>
              <a:rPr lang="en-US" dirty="0" smtClean="0"/>
              <a:t>Consider doing </a:t>
            </a:r>
            <a:r>
              <a:rPr lang="en-US" dirty="0"/>
              <a:t>several “mini-projects” instead of one large one in Hybrid.</a:t>
            </a:r>
          </a:p>
          <a:p>
            <a:r>
              <a:rPr lang="en-US" dirty="0"/>
              <a:t>3. Have the flipped class meet in a computer classroom so we can practice proper data input format, graph choices, and numerical analyses together using the Minitab statistics software we have on campus.</a:t>
            </a:r>
          </a:p>
          <a:p>
            <a:r>
              <a:rPr lang="en-US" dirty="0"/>
              <a:t>4. Provide more course content on the sampling and measurement processes. Our current text is sorely lacking in these areas.</a:t>
            </a:r>
          </a:p>
          <a:p>
            <a:r>
              <a:rPr lang="en-US" dirty="0"/>
              <a:t>5. Provide examples of previous projects. All teams from </a:t>
            </a:r>
            <a:r>
              <a:rPr lang="en-US" dirty="0" smtClean="0"/>
              <a:t>Fall </a:t>
            </a:r>
            <a:r>
              <a:rPr lang="en-US" dirty="0"/>
              <a:t>semester gave me their written permission to do so. </a:t>
            </a:r>
            <a:r>
              <a:rPr lang="en-US" dirty="0" smtClean="0"/>
              <a:t>Most from Spring did also.</a:t>
            </a:r>
            <a:endParaRPr lang="en-US" dirty="0"/>
          </a:p>
          <a:p>
            <a:r>
              <a:rPr lang="en-US" dirty="0"/>
              <a:t>6. Provide coaching on making oral presentations. </a:t>
            </a:r>
            <a:r>
              <a:rPr lang="en-US" dirty="0" smtClean="0"/>
              <a:t>Rehearsal/peer </a:t>
            </a:r>
            <a:r>
              <a:rPr lang="en-US" dirty="0"/>
              <a:t>review</a:t>
            </a:r>
          </a:p>
          <a:p>
            <a:r>
              <a:rPr lang="en-US" dirty="0"/>
              <a:t>7. Examine the amount of text homework that is </a:t>
            </a:r>
            <a:r>
              <a:rPr lang="en-US" dirty="0" smtClean="0"/>
              <a:t>assigned online. Align it toward project tasks.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80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Questions /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44394"/>
            <a:ext cx="8946541" cy="4504006"/>
          </a:xfrm>
        </p:spPr>
        <p:txBody>
          <a:bodyPr>
            <a:normAutofit/>
          </a:bodyPr>
          <a:lstStyle/>
          <a:p>
            <a:r>
              <a:rPr lang="en-US" sz="3200" b="1" dirty="0"/>
              <a:t>Finding Data vs. Gathering </a:t>
            </a:r>
            <a:r>
              <a:rPr lang="en-US" sz="3200" b="1" dirty="0" smtClean="0"/>
              <a:t>Data</a:t>
            </a:r>
          </a:p>
          <a:p>
            <a:pPr lvl="1"/>
            <a:r>
              <a:rPr lang="en-US" sz="3000" dirty="0" smtClean="0"/>
              <a:t>Is it worth sacrificing “random samples” for gathering data?  </a:t>
            </a:r>
            <a:r>
              <a:rPr lang="en-US" sz="3000" b="1" dirty="0" smtClean="0"/>
              <a:t> </a:t>
            </a:r>
            <a:endParaRPr lang="en-US" sz="3000" b="1" dirty="0"/>
          </a:p>
          <a:p>
            <a:r>
              <a:rPr lang="en-US" sz="3200" b="1" dirty="0" smtClean="0"/>
              <a:t>Group Grading:  How to deal with it? </a:t>
            </a:r>
          </a:p>
          <a:p>
            <a:pPr lvl="1"/>
            <a:r>
              <a:rPr lang="en-US" sz="3000" dirty="0" smtClean="0"/>
              <a:t>Group grading rubric : Grade each other, give percentages</a:t>
            </a:r>
          </a:p>
          <a:p>
            <a:pPr lvl="1"/>
            <a:r>
              <a:rPr lang="en-US" sz="3000" dirty="0" smtClean="0"/>
              <a:t>Individual accountability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Undergraduate Statistics Project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USPROC - </a:t>
            </a:r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://www.causeweb.org/usproc/USCLAP%20Competition</a:t>
            </a:r>
            <a:r>
              <a:rPr lang="en-US" sz="2800" dirty="0"/>
              <a:t> </a:t>
            </a:r>
            <a:endParaRPr lang="en-US" sz="2800" dirty="0" smtClean="0"/>
          </a:p>
          <a:p>
            <a:r>
              <a:rPr lang="en-US" sz="2800" dirty="0"/>
              <a:t>USPROC is a joint effort of the American Statistical Association and the Consortium for Advancement of Undergraduate Statistics </a:t>
            </a:r>
            <a:r>
              <a:rPr lang="en-US" sz="2800" dirty="0" smtClean="0"/>
              <a:t>Education</a:t>
            </a:r>
          </a:p>
          <a:p>
            <a:r>
              <a:rPr lang="en-US" sz="2800" dirty="0"/>
              <a:t>Next submission deadline: June 30, 2017 (for winter/spring courses/projects, and year long projects)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54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848" y="2076239"/>
            <a:ext cx="9404723" cy="1400530"/>
          </a:xfrm>
        </p:spPr>
        <p:txBody>
          <a:bodyPr/>
          <a:lstStyle/>
          <a:p>
            <a:pPr algn="ctr"/>
            <a:r>
              <a:rPr lang="en-US" dirty="0" smtClean="0">
                <a:latin typeface="Lucida Calligraphy" panose="03010101010101010101" pitchFamily="66" charset="0"/>
              </a:rPr>
              <a:t>Thank you</a:t>
            </a:r>
            <a:endParaRPr lang="en-US" dirty="0">
              <a:latin typeface="Lucida Calligraphy" panose="03010101010101010101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3938" y="3568210"/>
            <a:ext cx="8946541" cy="2636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If you would like any of my project or presentation files, </a:t>
            </a:r>
          </a:p>
          <a:p>
            <a:pPr marL="0" indent="0" algn="ctr">
              <a:buNone/>
            </a:pPr>
            <a:r>
              <a:rPr lang="en-US" sz="2400" dirty="0" smtClean="0"/>
              <a:t>see me afterwards to copy from my thumb drive.</a:t>
            </a:r>
          </a:p>
        </p:txBody>
      </p:sp>
    </p:spTree>
    <p:extLst>
      <p:ext uri="{BB962C8B-B14F-4D97-AF65-F5344CB8AC3E}">
        <p14:creationId xmlns:p14="http://schemas.microsoft.com/office/powerpoint/2010/main" val="349796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Creating Community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588684"/>
            <a:ext cx="9446476" cy="4516694"/>
          </a:xfrm>
        </p:spPr>
        <p:txBody>
          <a:bodyPr>
            <a:noAutofit/>
          </a:bodyPr>
          <a:lstStyle/>
          <a:p>
            <a:r>
              <a:rPr lang="en-US" sz="3200" dirty="0" smtClean="0"/>
              <a:t>Having ice breakers helps create a learning environment that makes students comfortable in our classrooms.  </a:t>
            </a:r>
          </a:p>
          <a:p>
            <a:r>
              <a:rPr lang="en-US" sz="3200" dirty="0" smtClean="0"/>
              <a:t>And… </a:t>
            </a:r>
          </a:p>
          <a:p>
            <a:pPr lvl="1"/>
            <a:r>
              <a:rPr lang="en-US" sz="2800" dirty="0" smtClean="0"/>
              <a:t>It also helps students find like minded peers!  This is great for group dynamics (if you allow them to make their own groups)  </a:t>
            </a:r>
          </a:p>
        </p:txBody>
      </p:sp>
    </p:spTree>
    <p:extLst>
      <p:ext uri="{BB962C8B-B14F-4D97-AF65-F5344CB8AC3E}">
        <p14:creationId xmlns:p14="http://schemas.microsoft.com/office/powerpoint/2010/main" val="103164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Popcorn Popping: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4" y="1553723"/>
            <a:ext cx="10994903" cy="4678265"/>
          </a:xfrm>
        </p:spPr>
        <p:txBody>
          <a:bodyPr/>
          <a:lstStyle/>
          <a:p>
            <a:r>
              <a:rPr lang="en-US" sz="2400" b="1" dirty="0" smtClean="0"/>
              <a:t>Popcorn</a:t>
            </a:r>
            <a:r>
              <a:rPr lang="en-US" sz="2400" dirty="0"/>
              <a:t> is a simple </a:t>
            </a:r>
            <a:r>
              <a:rPr lang="en-US" sz="2400" dirty="0" smtClean="0"/>
              <a:t>opening or closure </a:t>
            </a:r>
            <a:r>
              <a:rPr lang="en-US" sz="2400" dirty="0"/>
              <a:t>activity by which teachers can objectively analyze the quantity and quality of the students' comprehension of the lesson. Though it does not allow for individual assessment, the </a:t>
            </a:r>
            <a:r>
              <a:rPr lang="en-US" sz="2400" b="1" dirty="0" smtClean="0"/>
              <a:t>popcorn</a:t>
            </a:r>
            <a:r>
              <a:rPr lang="en-US" sz="2400" dirty="0"/>
              <a:t> technique is a great way to identify the presence of gaps in understanding.</a:t>
            </a:r>
          </a:p>
          <a:p>
            <a:endParaRPr lang="en-US" dirty="0" smtClean="0"/>
          </a:p>
          <a:p>
            <a:r>
              <a:rPr lang="en-US" dirty="0" smtClean="0"/>
              <a:t>Finish the following statement: </a:t>
            </a:r>
          </a:p>
          <a:p>
            <a:pPr lvl="1"/>
            <a:r>
              <a:rPr lang="en-US" sz="4000" dirty="0" smtClean="0"/>
              <a:t>If I weren’t a professor, I would be a ...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3488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Kinard’s</a:t>
            </a:r>
            <a:r>
              <a:rPr lang="en-US" dirty="0" smtClean="0"/>
              <a:t> Hybrid Class</a:t>
            </a:r>
            <a:br>
              <a:rPr lang="en-US" dirty="0" smtClean="0"/>
            </a:br>
            <a:r>
              <a:rPr lang="en-US" dirty="0" smtClean="0"/>
              <a:t> Semester Project </a:t>
            </a:r>
            <a:r>
              <a:rPr lang="en-US" dirty="0"/>
              <a:t>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389" y="2052918"/>
            <a:ext cx="10633165" cy="4308693"/>
          </a:xfrm>
        </p:spPr>
        <p:txBody>
          <a:bodyPr>
            <a:noAutofit/>
          </a:bodyPr>
          <a:lstStyle/>
          <a:p>
            <a:r>
              <a:rPr lang="en-US" sz="2800" dirty="0"/>
              <a:t>Preparation: Day 1 Writing Assignment about Goals/Direction/Major</a:t>
            </a:r>
          </a:p>
          <a:p>
            <a:r>
              <a:rPr lang="en-US" sz="2800" dirty="0"/>
              <a:t>Team Formation: In-class Mixer after Introductions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 smtClean="0"/>
              <a:t>1</a:t>
            </a:r>
            <a:r>
              <a:rPr lang="en-US" sz="2800" dirty="0"/>
              <a:t>. Team Working Agreement Assignment 10%</a:t>
            </a:r>
          </a:p>
          <a:p>
            <a:r>
              <a:rPr lang="en-US" sz="2800" dirty="0"/>
              <a:t>2. Potential Topics Assignment 10%</a:t>
            </a:r>
          </a:p>
          <a:p>
            <a:r>
              <a:rPr lang="en-US" sz="2800" dirty="0"/>
              <a:t>3. Written Proposal 30%</a:t>
            </a:r>
          </a:p>
          <a:p>
            <a:r>
              <a:rPr lang="en-US" sz="2800" dirty="0"/>
              <a:t>4. Written Final Report/Oral Presentations in class 50%</a:t>
            </a:r>
          </a:p>
        </p:txBody>
      </p:sp>
    </p:spTree>
    <p:extLst>
      <p:ext uri="{BB962C8B-B14F-4D97-AF65-F5344CB8AC3E}">
        <p14:creationId xmlns:p14="http://schemas.microsoft.com/office/powerpoint/2010/main" val="351042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101606" cy="1038457"/>
          </a:xfrm>
        </p:spPr>
        <p:txBody>
          <a:bodyPr/>
          <a:lstStyle/>
          <a:p>
            <a:r>
              <a:rPr lang="en-US" dirty="0" smtClean="0"/>
              <a:t>Timeline of Semester Length Project: (SILVA)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118029"/>
              </p:ext>
            </p:extLst>
          </p:nvPr>
        </p:nvGraphicFramePr>
        <p:xfrm>
          <a:off x="646111" y="1869757"/>
          <a:ext cx="10875329" cy="47068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47255">
                  <a:extLst>
                    <a:ext uri="{9D8B030D-6E8A-4147-A177-3AD203B41FA5}">
                      <a16:colId xmlns:a16="http://schemas.microsoft.com/office/drawing/2014/main" val="3579281753"/>
                    </a:ext>
                  </a:extLst>
                </a:gridCol>
                <a:gridCol w="8328074">
                  <a:extLst>
                    <a:ext uri="{9D8B030D-6E8A-4147-A177-3AD203B41FA5}">
                      <a16:colId xmlns:a16="http://schemas.microsoft.com/office/drawing/2014/main" val="2503353677"/>
                    </a:ext>
                  </a:extLst>
                </a:gridCol>
              </a:tblGrid>
              <a:tr h="336320">
                <a:tc>
                  <a:txBody>
                    <a:bodyPr/>
                    <a:lstStyle/>
                    <a:p>
                      <a:r>
                        <a:rPr lang="en-US" dirty="0" smtClean="0"/>
                        <a:t>When</a:t>
                      </a:r>
                      <a:r>
                        <a:rPr lang="en-US" baseline="0" dirty="0" smtClean="0"/>
                        <a:t> we do….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</a:t>
                      </a:r>
                      <a:r>
                        <a:rPr lang="en-US" baseline="0" dirty="0" smtClean="0"/>
                        <a:t> for the Project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541642"/>
                  </a:ext>
                </a:extLst>
              </a:tr>
              <a:tr h="672639">
                <a:tc>
                  <a:txBody>
                    <a:bodyPr/>
                    <a:lstStyle/>
                    <a:p>
                      <a:r>
                        <a:rPr lang="en-US" dirty="0" smtClean="0"/>
                        <a:t>Sampling methods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Project Proposal</a:t>
                      </a:r>
                      <a:r>
                        <a:rPr lang="en-US" b="1" dirty="0" smtClean="0"/>
                        <a:t>:  </a:t>
                      </a:r>
                      <a:r>
                        <a:rPr lang="en-US" dirty="0" smtClean="0"/>
                        <a:t>Tell instructor</a:t>
                      </a:r>
                      <a:r>
                        <a:rPr lang="en-US" baseline="0" dirty="0" smtClean="0"/>
                        <a:t> how they plan on gathering data, and what survey/data they plan on collecting 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852621"/>
                  </a:ext>
                </a:extLst>
              </a:tr>
              <a:tr h="717607">
                <a:tc>
                  <a:txBody>
                    <a:bodyPr/>
                    <a:lstStyle/>
                    <a:p>
                      <a:r>
                        <a:rPr lang="en-US" dirty="0" smtClean="0"/>
                        <a:t>Rubric</a:t>
                      </a:r>
                      <a:r>
                        <a:rPr lang="en-US" baseline="0" dirty="0" smtClean="0"/>
                        <a:t> for Project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Collection – </a:t>
                      </a:r>
                      <a:r>
                        <a:rPr lang="en-US" sz="2400" b="1" baseline="0" dirty="0" smtClean="0"/>
                        <a:t>Submit Data </a:t>
                      </a:r>
                      <a:r>
                        <a:rPr lang="en-US" baseline="0" dirty="0" smtClean="0"/>
                        <a:t>to instructor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384341"/>
                  </a:ext>
                </a:extLst>
              </a:tr>
              <a:tr h="840799">
                <a:tc>
                  <a:txBody>
                    <a:bodyPr/>
                    <a:lstStyle/>
                    <a:p>
                      <a:r>
                        <a:rPr lang="en-US" dirty="0" smtClean="0"/>
                        <a:t>Material</a:t>
                      </a:r>
                      <a:r>
                        <a:rPr lang="en-US" baseline="0" dirty="0" smtClean="0"/>
                        <a:t> (depending on what type of project you’re doing)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Rough</a:t>
                      </a:r>
                      <a:r>
                        <a:rPr lang="en-US" sz="2400" b="1" baseline="0" dirty="0" smtClean="0"/>
                        <a:t> Draft </a:t>
                      </a:r>
                      <a:r>
                        <a:rPr lang="en-US" baseline="0" dirty="0" smtClean="0"/>
                        <a:t>of PART of the project (so instructor can make sure they’re on the right track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538609"/>
                  </a:ext>
                </a:extLst>
              </a:tr>
              <a:tr h="19636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Peer Review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Have students check each</a:t>
                      </a:r>
                      <a:r>
                        <a:rPr lang="en-US" baseline="0" dirty="0" smtClean="0"/>
                        <a:t> other for accuracy/rubric, give students 20 minutes to make last minute changes 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Variations:  give chances during presentation to answer questions they didn’t cover, or fix mistakes from </a:t>
                      </a:r>
                      <a:r>
                        <a:rPr lang="en-US" sz="2400" b="1" baseline="0" dirty="0" smtClean="0"/>
                        <a:t>Peer Review</a:t>
                      </a:r>
                      <a:endParaRPr lang="en-US" sz="2400" b="1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45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519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/>
              <a:t>Common Advice:</a:t>
            </a:r>
            <a:br>
              <a:rPr lang="en-US" sz="4400" b="1" dirty="0" smtClean="0"/>
            </a:br>
            <a:r>
              <a:rPr lang="en-US" sz="4400" b="1" dirty="0" smtClean="0"/>
              <a:t>Scaffolding a Project is essential!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749" y="2123256"/>
            <a:ext cx="8946541" cy="419548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Students don’t feel as stressed over their project</a:t>
            </a:r>
          </a:p>
          <a:p>
            <a:r>
              <a:rPr lang="en-US" sz="3200" dirty="0" smtClean="0"/>
              <a:t>Students learn to stay on track, keep deadlines</a:t>
            </a:r>
          </a:p>
          <a:p>
            <a:r>
              <a:rPr lang="en-US" sz="3200" dirty="0" smtClean="0"/>
              <a:t>Students are reassured their plan will address their project questions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593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 Poster!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Gather the post it Notes:  Summarize what everyone is saying</a:t>
            </a:r>
          </a:p>
          <a:p>
            <a:endParaRPr lang="en-US" sz="3600" dirty="0" smtClean="0"/>
          </a:p>
          <a:p>
            <a:r>
              <a:rPr lang="en-US" sz="3600" dirty="0" smtClean="0"/>
              <a:t>Nominate a speaker to give us a 1 -2 minute Summary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6990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are </a:t>
            </a:r>
            <a:r>
              <a:rPr lang="en-US" b="1" dirty="0" err="1" smtClean="0"/>
              <a:t>Kinard’s</a:t>
            </a:r>
            <a:r>
              <a:rPr lang="en-US" b="1" dirty="0" smtClean="0"/>
              <a:t> Students doing their project on?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955075"/>
            <a:ext cx="11084334" cy="4902925"/>
          </a:xfrm>
        </p:spPr>
        <p:txBody>
          <a:bodyPr/>
          <a:lstStyle/>
          <a:p>
            <a:r>
              <a:rPr lang="en-US" sz="2400" dirty="0" smtClean="0"/>
              <a:t>1</a:t>
            </a:r>
            <a:r>
              <a:rPr lang="en-US" sz="2400" dirty="0"/>
              <a:t>. Is the TCC Career Center Effective?</a:t>
            </a:r>
          </a:p>
          <a:p>
            <a:r>
              <a:rPr lang="en-US" sz="2400" dirty="0"/>
              <a:t>2. Political News Information Gathering Habits “Fact-checking”/TCC Students’ Voting Preparation for the 2016 Presidential Election</a:t>
            </a:r>
          </a:p>
          <a:p>
            <a:r>
              <a:rPr lang="en-US" sz="2400" dirty="0"/>
              <a:t>3. College Food Trends: Where TCC Students Eat Lunch: On or Off-Campus?</a:t>
            </a:r>
          </a:p>
          <a:p>
            <a:r>
              <a:rPr lang="en-US" sz="2400" dirty="0"/>
              <a:t>4. Who Drives to TCC? Satisfied with Parking?</a:t>
            </a:r>
          </a:p>
          <a:p>
            <a:r>
              <a:rPr lang="en-US" sz="2400" dirty="0"/>
              <a:t>5. Time Shoppers Spend at the mall and Number of Visits Per Month</a:t>
            </a:r>
          </a:p>
          <a:p>
            <a:r>
              <a:rPr lang="en-US" sz="2400" dirty="0"/>
              <a:t>6. “Gas Buddy” Study Comparing Costs across 5 States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02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127888"/>
          </a:xfrm>
        </p:spPr>
        <p:txBody>
          <a:bodyPr/>
          <a:lstStyle/>
          <a:p>
            <a:pPr algn="ctr"/>
            <a:r>
              <a:rPr lang="en-US" dirty="0"/>
              <a:t>Spring </a:t>
            </a:r>
            <a:r>
              <a:rPr lang="en-US" dirty="0" smtClean="0"/>
              <a:t>2017 Topics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451" y="1254034"/>
            <a:ext cx="11194868" cy="5242560"/>
          </a:xfrm>
        </p:spPr>
        <p:txBody>
          <a:bodyPr>
            <a:noAutofit/>
          </a:bodyPr>
          <a:lstStyle/>
          <a:p>
            <a:r>
              <a:rPr lang="en-US" sz="2400" dirty="0" smtClean="0"/>
              <a:t>1</a:t>
            </a:r>
            <a:r>
              <a:rPr lang="en-US" sz="2400" dirty="0"/>
              <a:t>. Time Management of TCC Healthcare Students</a:t>
            </a:r>
          </a:p>
          <a:p>
            <a:r>
              <a:rPr lang="en-US" sz="2400" dirty="0"/>
              <a:t>2. Demographics of Tallahassee voters in the 2016 Presidential Election</a:t>
            </a:r>
          </a:p>
          <a:p>
            <a:r>
              <a:rPr lang="en-US" sz="2400" dirty="0"/>
              <a:t>3. Shopping Preferences: Online or In-Store?</a:t>
            </a:r>
          </a:p>
          <a:p>
            <a:r>
              <a:rPr lang="en-US" sz="2400" dirty="0"/>
              <a:t>4. What are TCC Students Driving?</a:t>
            </a:r>
          </a:p>
          <a:p>
            <a:r>
              <a:rPr lang="en-US" sz="2400" dirty="0"/>
              <a:t>5. TCC Students </a:t>
            </a:r>
            <a:r>
              <a:rPr lang="en-US" sz="2400" dirty="0" smtClean="0"/>
              <a:t>Going Clubbing</a:t>
            </a:r>
            <a:r>
              <a:rPr lang="en-US" sz="2400" dirty="0"/>
              <a:t>: where, transportation, $ spent, # in party</a:t>
            </a:r>
          </a:p>
          <a:p>
            <a:r>
              <a:rPr lang="en-US" sz="2400" dirty="0"/>
              <a:t>6. A Weekend at the Mall: A Demographic Study</a:t>
            </a:r>
          </a:p>
          <a:p>
            <a:r>
              <a:rPr lang="en-US" sz="2400" dirty="0"/>
              <a:t>7. </a:t>
            </a:r>
            <a:r>
              <a:rPr lang="en-US" sz="2400" dirty="0" err="1"/>
              <a:t>Marpan</a:t>
            </a:r>
            <a:r>
              <a:rPr lang="en-US" sz="2400" dirty="0"/>
              <a:t> dumpsters: Size, type, and number by </a:t>
            </a:r>
            <a:r>
              <a:rPr lang="en-US" sz="2400" dirty="0" err="1"/>
              <a:t>Zipcode</a:t>
            </a:r>
            <a:endParaRPr lang="en-US" sz="2400" dirty="0"/>
          </a:p>
          <a:p>
            <a:r>
              <a:rPr lang="en-US" sz="2400" dirty="0"/>
              <a:t>8. Smoking habits of TCC Students</a:t>
            </a:r>
          </a:p>
          <a:p>
            <a:r>
              <a:rPr lang="en-US" sz="2400" dirty="0"/>
              <a:t>9. Gender conformity? An observational study of passersby given a directional sign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081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429</TotalTime>
  <Words>746</Words>
  <Application>Microsoft Office PowerPoint</Application>
  <PresentationFormat>Widescreen</PresentationFormat>
  <Paragraphs>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Lucida Calligraphy</vt:lpstr>
      <vt:lpstr>Wingdings 3</vt:lpstr>
      <vt:lpstr>Ion</vt:lpstr>
      <vt:lpstr>Our Experiences with Recent Student Projects in Introductory Statistics: Struggles, Solutions, and Successes  Karen Kinard - Tallahassee Community College Ambika and Dustin Silva - College of the Canyons May 19, 2017 USCOTS</vt:lpstr>
      <vt:lpstr>Creating Community</vt:lpstr>
      <vt:lpstr>Popcorn Popping: </vt:lpstr>
      <vt:lpstr>Kinard’s Hybrid Class  Semester Project Assignments</vt:lpstr>
      <vt:lpstr>Timeline of Semester Length Project: (SILVA)</vt:lpstr>
      <vt:lpstr>Common Advice: Scaffolding a Project is essential!</vt:lpstr>
      <vt:lpstr>Find a Poster!  </vt:lpstr>
      <vt:lpstr>What are Kinard’s Students doing their project on?  </vt:lpstr>
      <vt:lpstr>Spring 2017 Topics </vt:lpstr>
      <vt:lpstr>Yes, students like to choose “sleep”, “work hours”, and other boring topics, but they also have done….</vt:lpstr>
      <vt:lpstr>Concerns and Questions: (And possible answers!) </vt:lpstr>
      <vt:lpstr>Suggestions and Sustainability</vt:lpstr>
      <vt:lpstr>Addressing Questions / Concerns</vt:lpstr>
      <vt:lpstr>Undergraduate Statistics Project Competition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Giving Our Statistics Students an Edge</dc:title>
  <dc:creator>Karen Kinard</dc:creator>
  <cp:lastModifiedBy>Karen Kinard</cp:lastModifiedBy>
  <cp:revision>61</cp:revision>
  <dcterms:created xsi:type="dcterms:W3CDTF">2017-04-06T08:29:48Z</dcterms:created>
  <dcterms:modified xsi:type="dcterms:W3CDTF">2017-05-21T04:57:30Z</dcterms:modified>
</cp:coreProperties>
</file>