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0"/>
  </p:notesMasterIdLst>
  <p:sldIdLst>
    <p:sldId id="495" r:id="rId2"/>
    <p:sldId id="533" r:id="rId3"/>
    <p:sldId id="490" r:id="rId4"/>
    <p:sldId id="537" r:id="rId5"/>
    <p:sldId id="527" r:id="rId6"/>
    <p:sldId id="529" r:id="rId7"/>
    <p:sldId id="528" r:id="rId8"/>
    <p:sldId id="514" r:id="rId9"/>
    <p:sldId id="526" r:id="rId10"/>
    <p:sldId id="515" r:id="rId11"/>
    <p:sldId id="538" r:id="rId12"/>
    <p:sldId id="534" r:id="rId13"/>
    <p:sldId id="520" r:id="rId14"/>
    <p:sldId id="487" r:id="rId15"/>
    <p:sldId id="530" r:id="rId16"/>
    <p:sldId id="532" r:id="rId17"/>
    <p:sldId id="519" r:id="rId18"/>
    <p:sldId id="522" r:id="rId19"/>
    <p:sldId id="523" r:id="rId20"/>
    <p:sldId id="524" r:id="rId21"/>
    <p:sldId id="531" r:id="rId22"/>
    <p:sldId id="499" r:id="rId23"/>
    <p:sldId id="525" r:id="rId24"/>
    <p:sldId id="535" r:id="rId25"/>
    <p:sldId id="536" r:id="rId26"/>
    <p:sldId id="504" r:id="rId27"/>
    <p:sldId id="507" r:id="rId28"/>
    <p:sldId id="50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TS/CSS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6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296C510-0A55-4B04-A31B-92F7C796D122}" type="datetimeFigureOut">
              <a:rPr lang="en-US"/>
              <a:pPr>
                <a:defRPr/>
              </a:pPr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75748A4-B103-45FF-A007-287BD7F36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00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748A4-B103-45FF-A007-287BD7F3641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1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748A4-B103-45FF-A007-287BD7F3641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Diablo Valley College - May 2019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A6ED-8A5F-4536-86EB-1D442657F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93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Diablo Valley College - May 2019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7E59F-2677-4121-ABE1-A0706B8D0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80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Diablo Valley College - May 2019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5956-C4EB-474F-8F7B-2E74AEA5B2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37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Diablo Valley College - May 2019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C9A65-CAE6-434E-B465-DBBA5BA6FF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81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Diablo Valley College - May 2019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B7F8B-A36E-482A-95DA-95AA3C8547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48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Diablo Valley College - May 2019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228F-BDF3-44E0-8FD3-CF8DF84E3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93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Diablo Valley College - May 2019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619A-864E-4332-A515-0377B6B5D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27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Diablo Valley College - May 2019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DE30D-D9CE-40F1-A9D2-9C30340EF1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52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Diablo Valley College - May 2019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C338C-A87A-4B5E-BC76-80B262109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27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Diablo Valley College - May 2019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E500-59FD-4E9F-B46E-62B835992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27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Diablo Valley College - May 2019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27AE8-D682-4B9D-9B76-7B39E98397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29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en-US" smtClean="0"/>
              <a:t>Diablo Valley College - May 2019</a:t>
            </a: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FAB56BD1-834D-4B43-99EF-D518F64B8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Welcome to USCOTS 2019!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30725"/>
          </a:xfrm>
        </p:spPr>
        <p:txBody>
          <a:bodyPr/>
          <a:lstStyle/>
          <a:p>
            <a:r>
              <a:rPr lang="en-US" dirty="0" smtClean="0"/>
              <a:t>Opening session will begin at 7:15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912498"/>
            <a:ext cx="4495800" cy="594550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83" y="3187700"/>
            <a:ext cx="3608117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welcome to (please stand)…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4530725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8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welcome to (please stand)…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4530725"/>
          </a:xfrm>
        </p:spPr>
        <p:txBody>
          <a:bodyPr/>
          <a:lstStyle/>
          <a:p>
            <a:r>
              <a:rPr lang="en-US" sz="3200" dirty="0" smtClean="0"/>
              <a:t>Anyone who likes cats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Those who think this has dragged on for long enough and want me to </a:t>
            </a:r>
            <a:r>
              <a:rPr lang="en-US" sz="3200" dirty="0" smtClean="0"/>
              <a:t>move on</a:t>
            </a:r>
            <a:r>
              <a:rPr lang="en-US" sz="3200" dirty="0" smtClean="0"/>
              <a:t>!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9" r="16778" b="8192"/>
          <a:stretch/>
        </p:blipFill>
        <p:spPr>
          <a:xfrm>
            <a:off x="1915886" y="2133600"/>
            <a:ext cx="5094514" cy="29718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43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 great time to teach statistics!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06" y="1544637"/>
            <a:ext cx="8229600" cy="4530725"/>
          </a:xfrm>
        </p:spPr>
        <p:txBody>
          <a:bodyPr/>
          <a:lstStyle/>
          <a:p>
            <a:r>
              <a:rPr lang="en-US" dirty="0" smtClean="0"/>
              <a:t>2015 CBMS Survey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Look at this growth (especially at TYCs)!</a:t>
            </a:r>
          </a:p>
          <a:p>
            <a:r>
              <a:rPr lang="en-US" dirty="0" smtClean="0"/>
              <a:t>And &gt; 220K took AP Statistics exam today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785418"/>
            <a:ext cx="8915400" cy="919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" y="2114394"/>
            <a:ext cx="9067800" cy="16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Theme: Evaluating Evidence!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Inspired by American Statistical Association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tatement on statistical significance and p-values (March 7, 2016; &gt; 315K views)</a:t>
            </a:r>
          </a:p>
          <a:p>
            <a:r>
              <a:rPr lang="en-US" dirty="0"/>
              <a:t>S</a:t>
            </a:r>
            <a:r>
              <a:rPr lang="en-US" dirty="0" smtClean="0"/>
              <a:t>ymposium on statistical inference (October 11-13, 2017 in Bethesda)</a:t>
            </a:r>
          </a:p>
          <a:p>
            <a:r>
              <a:rPr lang="en-US" dirty="0" smtClean="0"/>
              <a:t>Special issue of </a:t>
            </a:r>
            <a:r>
              <a:rPr lang="en-US" i="1" dirty="0" smtClean="0"/>
              <a:t>TAS</a:t>
            </a:r>
            <a:r>
              <a:rPr lang="en-US" dirty="0" smtClean="0"/>
              <a:t> on “Statistical Inference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Century: A World Beyond p &lt; 0.05” (March 20, 2019; &gt; 83K views)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94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r>
              <a:rPr lang="en-US" dirty="0" smtClean="0"/>
              <a:t>Opening Session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30725"/>
          </a:xfrm>
        </p:spPr>
        <p:txBody>
          <a:bodyPr/>
          <a:lstStyle/>
          <a:p>
            <a:r>
              <a:rPr lang="en-US" sz="3200" dirty="0" smtClean="0"/>
              <a:t>Five-minute talks to anticipate this theme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1026" name="Picture 2" descr="https://www.causeweb.org/cause/sites/default/files/presenters/be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828799"/>
            <a:ext cx="1929582" cy="192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auseweb.org/cause/sites/default/files/presenters/Danny%20Kapl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81" y="1828799"/>
            <a:ext cx="1930809" cy="193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causeweb.org/cause/sites/default/files/Hollylynne%20L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90" y="185092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causeweb.org/cause/sites/default/files/Iddo%20G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90" y="1859523"/>
            <a:ext cx="1896400" cy="18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causeweb.org/cause/sites/default/files/resources/fun/authors/Jessica_Ut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71" y="3756490"/>
            <a:ext cx="1939410" cy="193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causeweb.org/cause/sites/default/files/presenters/Larry%20Less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81" y="375592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causeweb.org/cause/sites/default/files/presenters/Michael%20Posne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40" y="3735026"/>
            <a:ext cx="1932041" cy="193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ww.causeweb.org/cause/sites/default/files/presenters/William%20Finze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95" y="3726426"/>
            <a:ext cx="1934497" cy="193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9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r>
              <a:rPr lang="en-US" dirty="0" smtClean="0"/>
              <a:t>Opening Session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30725"/>
          </a:xfrm>
        </p:spPr>
        <p:txBody>
          <a:bodyPr/>
          <a:lstStyle/>
          <a:p>
            <a:r>
              <a:rPr lang="en-US" sz="2800" b="1" dirty="0" smtClean="0"/>
              <a:t>B</a:t>
            </a:r>
            <a:r>
              <a:rPr lang="en-US" sz="2800" dirty="0" smtClean="0"/>
              <a:t>eth Chance, Cal Poly – San Luis Obispo</a:t>
            </a:r>
          </a:p>
          <a:p>
            <a:r>
              <a:rPr lang="en-US" sz="2800" b="1" dirty="0" smtClean="0"/>
              <a:t>D</a:t>
            </a:r>
            <a:r>
              <a:rPr lang="en-US" sz="2800" dirty="0" smtClean="0"/>
              <a:t>anny Kaplan – Macalester College</a:t>
            </a:r>
            <a:endParaRPr lang="en-US" sz="2800" dirty="0"/>
          </a:p>
          <a:p>
            <a:r>
              <a:rPr lang="en-US" sz="2800" b="1" dirty="0" smtClean="0"/>
              <a:t>H</a:t>
            </a:r>
            <a:r>
              <a:rPr lang="en-US" sz="2800" dirty="0" smtClean="0"/>
              <a:t>ollylynne </a:t>
            </a:r>
            <a:r>
              <a:rPr lang="en-US" sz="2800" dirty="0" err="1" smtClean="0"/>
              <a:t>Stohl</a:t>
            </a:r>
            <a:r>
              <a:rPr lang="en-US" sz="2800" dirty="0" smtClean="0"/>
              <a:t> Lee – North Carolina State </a:t>
            </a:r>
            <a:r>
              <a:rPr lang="en-US" sz="2800" dirty="0" err="1" smtClean="0"/>
              <a:t>Univ</a:t>
            </a:r>
            <a:endParaRPr lang="en-US" sz="2800" dirty="0" smtClean="0"/>
          </a:p>
          <a:p>
            <a:r>
              <a:rPr lang="en-US" sz="2800" b="1" dirty="0" smtClean="0"/>
              <a:t>I</a:t>
            </a:r>
            <a:r>
              <a:rPr lang="en-US" sz="2800" dirty="0" smtClean="0"/>
              <a:t>ddo </a:t>
            </a:r>
            <a:r>
              <a:rPr lang="en-US" sz="2800" dirty="0" smtClean="0"/>
              <a:t>Gal – University of Haifa</a:t>
            </a:r>
          </a:p>
          <a:p>
            <a:r>
              <a:rPr lang="en-US" sz="2800" b="1" dirty="0" smtClean="0"/>
              <a:t>J</a:t>
            </a:r>
            <a:r>
              <a:rPr lang="en-US" sz="2800" dirty="0" smtClean="0"/>
              <a:t>essica Utts – University of California – </a:t>
            </a:r>
            <a:r>
              <a:rPr lang="en-US" sz="2800" dirty="0" smtClean="0"/>
              <a:t>Irvine</a:t>
            </a:r>
          </a:p>
          <a:p>
            <a:r>
              <a:rPr lang="en-US" sz="2800" b="1" dirty="0" smtClean="0"/>
              <a:t>L</a:t>
            </a:r>
            <a:r>
              <a:rPr lang="en-US" sz="2800" dirty="0" smtClean="0"/>
              <a:t>arry </a:t>
            </a:r>
            <a:r>
              <a:rPr lang="en-US" sz="2800" dirty="0" smtClean="0"/>
              <a:t>Lesser – University of Texas, El Paso</a:t>
            </a:r>
          </a:p>
          <a:p>
            <a:r>
              <a:rPr lang="en-US" sz="2800" b="1" dirty="0" smtClean="0"/>
              <a:t>M</a:t>
            </a:r>
            <a:r>
              <a:rPr lang="en-US" sz="2800" dirty="0" smtClean="0"/>
              <a:t>ichael Posner – Villanova University</a:t>
            </a:r>
          </a:p>
          <a:p>
            <a:r>
              <a:rPr lang="en-US" sz="2800" b="1" dirty="0" smtClean="0"/>
              <a:t>W</a:t>
            </a:r>
            <a:r>
              <a:rPr lang="en-US" sz="2800" dirty="0" smtClean="0"/>
              <a:t>illiam Finzer – Concord Consortium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1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smtClean="0"/>
              <a:t>This slide is here to remind Allan not to go past this point until after the five-minute talks are completed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</a:t>
            </a:r>
            <a:r>
              <a:rPr lang="en-US" dirty="0"/>
              <a:t>welcome to (please stand)…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r>
              <a:rPr lang="en-US" dirty="0" smtClean="0"/>
              <a:t>Jane Watson</a:t>
            </a:r>
          </a:p>
          <a:p>
            <a:r>
              <a:rPr lang="en-US" dirty="0" err="1" smtClean="0"/>
              <a:t>Univ</a:t>
            </a:r>
            <a:r>
              <a:rPr lang="en-US" dirty="0" smtClean="0"/>
              <a:t> of Tasmania</a:t>
            </a:r>
          </a:p>
          <a:p>
            <a:r>
              <a:rPr lang="en-US" dirty="0" smtClean="0"/>
              <a:t>Practice of statistics at school: what does evaluating evidence look like in the classroom?</a:t>
            </a:r>
          </a:p>
          <a:p>
            <a:r>
              <a:rPr lang="en-US" dirty="0" smtClean="0"/>
              <a:t>Friday, </a:t>
            </a:r>
            <a:r>
              <a:rPr lang="en-US" dirty="0" smtClean="0"/>
              <a:t>8:20am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1026" name="Picture 2" descr="Jane Wat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35113"/>
            <a:ext cx="4267200" cy="426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</a:t>
            </a:r>
            <a:r>
              <a:rPr lang="en-US" dirty="0"/>
              <a:t>welcome to (please stand)…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r>
              <a:rPr lang="en-US" dirty="0" smtClean="0"/>
              <a:t>Allen Schirm,      Ron Wasserstein</a:t>
            </a:r>
          </a:p>
          <a:p>
            <a:r>
              <a:rPr lang="en-US" dirty="0" smtClean="0"/>
              <a:t>Mathematica Policy Research (retired), American Statistical Association</a:t>
            </a:r>
          </a:p>
          <a:p>
            <a:r>
              <a:rPr lang="en-US" dirty="0" smtClean="0"/>
              <a:t>Moving to a world beyond </a:t>
            </a:r>
            <a:r>
              <a:rPr lang="en-US" i="1" dirty="0" smtClean="0"/>
              <a:t>p</a:t>
            </a:r>
            <a:r>
              <a:rPr lang="en-US" dirty="0" smtClean="0"/>
              <a:t> &lt; 0.05</a:t>
            </a:r>
          </a:p>
          <a:p>
            <a:r>
              <a:rPr lang="en-US" dirty="0"/>
              <a:t>Friday, 1:45pm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5122" name="Picture 2" descr="Ron Wasserste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1"/>
          <a:stretch/>
        </p:blipFill>
        <p:spPr bwMode="auto">
          <a:xfrm>
            <a:off x="4343400" y="3117675"/>
            <a:ext cx="2514600" cy="2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llen Schi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665" y="1038865"/>
            <a:ext cx="2771135" cy="277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</a:t>
            </a:r>
            <a:r>
              <a:rPr lang="en-US" dirty="0"/>
              <a:t>welcome to (please stand)…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30725"/>
          </a:xfrm>
        </p:spPr>
        <p:txBody>
          <a:bodyPr/>
          <a:lstStyle/>
          <a:p>
            <a:r>
              <a:rPr lang="en-US" dirty="0" smtClean="0"/>
              <a:t>John Kruschke</a:t>
            </a:r>
          </a:p>
          <a:p>
            <a:r>
              <a:rPr lang="en-US" dirty="0" smtClean="0"/>
              <a:t>Indiana University, </a:t>
            </a:r>
            <a:r>
              <a:rPr lang="en-US" dirty="0" err="1" smtClean="0"/>
              <a:t>Dept</a:t>
            </a:r>
            <a:r>
              <a:rPr lang="en-US" dirty="0" smtClean="0"/>
              <a:t> of Psychological and Brain Sciences</a:t>
            </a:r>
          </a:p>
          <a:p>
            <a:r>
              <a:rPr lang="en-US" dirty="0" smtClean="0"/>
              <a:t>Teaching Bayesian and frequentist methods side-by-side</a:t>
            </a:r>
          </a:p>
          <a:p>
            <a:r>
              <a:rPr lang="en-US" dirty="0"/>
              <a:t>Saturday, </a:t>
            </a:r>
            <a:r>
              <a:rPr lang="en-US" dirty="0" smtClean="0"/>
              <a:t>8:20am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4098" name="Picture 2" descr="John Krusch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79563"/>
            <a:ext cx="3754437" cy="37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Allan Rossman</a:t>
            </a:r>
          </a:p>
          <a:p>
            <a:pPr lvl="1"/>
            <a:r>
              <a:rPr lang="en-US" sz="2800" dirty="0" smtClean="0"/>
              <a:t>USCOTS Program Chair</a:t>
            </a:r>
          </a:p>
          <a:p>
            <a:pPr lvl="1"/>
            <a:r>
              <a:rPr lang="en-US" sz="2800" dirty="0" err="1" smtClean="0"/>
              <a:t>Dept</a:t>
            </a:r>
            <a:r>
              <a:rPr lang="en-US" sz="2800" dirty="0" smtClean="0"/>
              <a:t> of Statistics, Cal Poly – San Luis Obispo</a:t>
            </a:r>
          </a:p>
          <a:p>
            <a:pPr lvl="1"/>
            <a:r>
              <a:rPr lang="en-US" sz="2800" dirty="0" smtClean="0"/>
              <a:t>Always happy to return to </a:t>
            </a:r>
            <a:r>
              <a:rPr lang="en-US" sz="2800" dirty="0" smtClean="0"/>
              <a:t>Pennsylvania</a:t>
            </a:r>
          </a:p>
          <a:p>
            <a:pPr lvl="2"/>
            <a:r>
              <a:rPr lang="en-US" sz="2400" dirty="0"/>
              <a:t>W</a:t>
            </a:r>
            <a:r>
              <a:rPr lang="en-US" sz="2400" dirty="0" smtClean="0"/>
              <a:t>here </a:t>
            </a:r>
            <a:r>
              <a:rPr lang="en-US" sz="2400" dirty="0" smtClean="0"/>
              <a:t>I lived for the first 39 years of my </a:t>
            </a:r>
            <a:r>
              <a:rPr lang="en-US" sz="2400" dirty="0" smtClean="0"/>
              <a:t>life</a:t>
            </a:r>
          </a:p>
          <a:p>
            <a:pPr lvl="3"/>
            <a:r>
              <a:rPr lang="en-US" sz="2200" dirty="0" smtClean="0"/>
              <a:t>Until I moved to California 18 years ago</a:t>
            </a:r>
          </a:p>
          <a:p>
            <a:pPr lvl="4"/>
            <a:r>
              <a:rPr lang="en-US" dirty="0" smtClean="0"/>
              <a:t>I guess now you know how old I am</a:t>
            </a:r>
          </a:p>
          <a:p>
            <a:pPr lvl="5"/>
            <a:r>
              <a:rPr lang="en-US" sz="1800" dirty="0" smtClean="0"/>
              <a:t>But the font has gotten mighty small</a:t>
            </a:r>
          </a:p>
          <a:p>
            <a:pPr lvl="6"/>
            <a:r>
              <a:rPr lang="en-US" sz="1600" dirty="0" smtClean="0"/>
              <a:t>Hopefully too small to read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60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</a:t>
            </a:r>
            <a:r>
              <a:rPr lang="en-US" dirty="0"/>
              <a:t>welcome to (please stand)…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r>
              <a:rPr lang="en-US" dirty="0" smtClean="0"/>
              <a:t>Kari Lock Morgan</a:t>
            </a:r>
          </a:p>
          <a:p>
            <a:r>
              <a:rPr lang="en-US" dirty="0" smtClean="0"/>
              <a:t>Penn State </a:t>
            </a:r>
            <a:r>
              <a:rPr lang="en-US" dirty="0" err="1" smtClean="0"/>
              <a:t>Univ</a:t>
            </a:r>
            <a:endParaRPr lang="en-US" dirty="0" smtClean="0"/>
          </a:p>
          <a:p>
            <a:r>
              <a:rPr lang="en-US" dirty="0" smtClean="0"/>
              <a:t>Teaching introductory students how to evaluate evidence</a:t>
            </a:r>
          </a:p>
          <a:p>
            <a:r>
              <a:rPr lang="en-US" dirty="0" smtClean="0"/>
              <a:t>Saturday, 1:45pm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3074" name="Picture 2" descr="Kari Lock Mor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532654"/>
            <a:ext cx="3801345" cy="380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</a:t>
            </a:r>
            <a:r>
              <a:rPr lang="en-US" smtClean="0"/>
              <a:t>to expect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530725"/>
          </a:xfrm>
        </p:spPr>
        <p:txBody>
          <a:bodyPr/>
          <a:lstStyle/>
          <a:p>
            <a:r>
              <a:rPr lang="en-US" sz="3200" dirty="0" smtClean="0"/>
              <a:t>Breakout sessions</a:t>
            </a:r>
          </a:p>
          <a:p>
            <a:pPr lvl="1"/>
            <a:r>
              <a:rPr lang="en-US" sz="2800" dirty="0" smtClean="0"/>
              <a:t>Four sets, with 8 options per set, some repeated</a:t>
            </a:r>
          </a:p>
          <a:p>
            <a:r>
              <a:rPr lang="en-US" sz="3200" dirty="0" smtClean="0"/>
              <a:t>Posters &amp; beyond sessions</a:t>
            </a:r>
          </a:p>
          <a:p>
            <a:pPr lvl="1"/>
            <a:r>
              <a:rPr lang="en-US" sz="2800" dirty="0" smtClean="0"/>
              <a:t>Two sets, not repeated</a:t>
            </a:r>
          </a:p>
          <a:p>
            <a:r>
              <a:rPr lang="en-US" sz="3200" dirty="0" smtClean="0"/>
              <a:t>Birds-of-a-feather lunch </a:t>
            </a:r>
            <a:r>
              <a:rPr lang="en-US" sz="3200" dirty="0" smtClean="0"/>
              <a:t>discussions</a:t>
            </a:r>
          </a:p>
          <a:p>
            <a:pPr lvl="1"/>
            <a:r>
              <a:rPr lang="en-US" sz="2800" dirty="0" smtClean="0"/>
              <a:t>Look for signs on tables</a:t>
            </a:r>
            <a:endParaRPr lang="en-US" sz="2800" dirty="0" smtClean="0"/>
          </a:p>
          <a:p>
            <a:r>
              <a:rPr lang="en-US" sz="3200" dirty="0" smtClean="0"/>
              <a:t>Exhibitor technology demonstrations</a:t>
            </a:r>
          </a:p>
          <a:p>
            <a:r>
              <a:rPr lang="en-US" sz="3200" dirty="0" smtClean="0"/>
              <a:t>Closing session</a:t>
            </a:r>
          </a:p>
          <a:p>
            <a:pPr lvl="1"/>
            <a:r>
              <a:rPr lang="en-US" sz="2800" dirty="0" smtClean="0"/>
              <a:t>Five-minute reflections</a:t>
            </a:r>
          </a:p>
          <a:p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to expect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30725"/>
          </a:xfrm>
        </p:spPr>
        <p:txBody>
          <a:bodyPr/>
          <a:lstStyle/>
          <a:p>
            <a:r>
              <a:rPr lang="en-US" sz="3200" dirty="0"/>
              <a:t>Banquet and awards</a:t>
            </a:r>
          </a:p>
          <a:p>
            <a:pPr lvl="1"/>
            <a:r>
              <a:rPr lang="en-US" sz="2800" dirty="0" smtClean="0"/>
              <a:t>Rob Gould, Citizen Statisticians: Then and Now</a:t>
            </a:r>
          </a:p>
          <a:p>
            <a:pPr lvl="1"/>
            <a:r>
              <a:rPr lang="en-US" sz="2800" dirty="0" smtClean="0"/>
              <a:t>A–</a:t>
            </a:r>
            <a:r>
              <a:rPr lang="el-GR" sz="2800" dirty="0" smtClean="0"/>
              <a:t>μ</a:t>
            </a:r>
            <a:r>
              <a:rPr lang="en-US" sz="2800" dirty="0" smtClean="0"/>
              <a:t>–sing </a:t>
            </a:r>
            <a:r>
              <a:rPr lang="en-US" sz="2800" dirty="0"/>
              <a:t>contest </a:t>
            </a:r>
            <a:r>
              <a:rPr lang="en-US" sz="2800" dirty="0" smtClean="0"/>
              <a:t>winners</a:t>
            </a:r>
          </a:p>
          <a:p>
            <a:pPr lvl="1"/>
            <a:r>
              <a:rPr lang="en-US" sz="2800" dirty="0" smtClean="0"/>
              <a:t>Presentation of </a:t>
            </a:r>
            <a:r>
              <a:rPr lang="en-US" sz="2800" dirty="0" smtClean="0"/>
              <a:t>Lifetime </a:t>
            </a:r>
            <a:r>
              <a:rPr lang="en-US" sz="2800" dirty="0"/>
              <a:t>Achievement </a:t>
            </a:r>
            <a:r>
              <a:rPr lang="en-US" sz="2800" dirty="0" smtClean="0"/>
              <a:t>Award(s)</a:t>
            </a:r>
          </a:p>
          <a:p>
            <a:pPr lvl="1"/>
            <a:r>
              <a:rPr lang="en-US" sz="2800" dirty="0" smtClean="0"/>
              <a:t>Friday, 6:30pm in this room</a:t>
            </a:r>
          </a:p>
          <a:p>
            <a:r>
              <a:rPr lang="en-US" sz="3200" dirty="0" smtClean="0"/>
              <a:t>Hallway/break/meal </a:t>
            </a:r>
            <a:r>
              <a:rPr lang="en-US" sz="3200" dirty="0" smtClean="0"/>
              <a:t>conversations about teaching </a:t>
            </a:r>
            <a:r>
              <a:rPr lang="en-US" sz="3200" dirty="0" smtClean="0"/>
              <a:t>statistics</a:t>
            </a:r>
          </a:p>
          <a:p>
            <a:pPr lvl="1"/>
            <a:r>
              <a:rPr lang="en-US" sz="2800" dirty="0" smtClean="0"/>
              <a:t>Breakfasts downstairs</a:t>
            </a:r>
          </a:p>
          <a:p>
            <a:pPr lvl="1"/>
            <a:r>
              <a:rPr lang="en-US" sz="2800" dirty="0" smtClean="0"/>
              <a:t>Lunches in this room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2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to expect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86200" cy="4038600"/>
          </a:xfrm>
        </p:spPr>
        <p:txBody>
          <a:bodyPr/>
          <a:lstStyle/>
          <a:p>
            <a:r>
              <a:rPr lang="en-US" dirty="0" smtClean="0"/>
              <a:t>15-minute performance </a:t>
            </a:r>
            <a:r>
              <a:rPr lang="en-US" dirty="0" smtClean="0"/>
              <a:t>at end of this session</a:t>
            </a:r>
            <a:endParaRPr lang="en-US" dirty="0" smtClean="0"/>
          </a:p>
          <a:p>
            <a:r>
              <a:rPr lang="en-US" dirty="0" smtClean="0"/>
              <a:t>One-hour workshop to follow closing session on Saturday, 5:15pm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7172" name="Picture 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84335"/>
            <a:ext cx="4187825" cy="404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1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stuff I want to say </a:t>
            </a:r>
            <a:r>
              <a:rPr lang="en-US" dirty="0" smtClean="0"/>
              <a:t>but don’t know what title to put on the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Refer to the online program for abstracts:</a:t>
            </a:r>
          </a:p>
          <a:p>
            <a:pPr marL="0" indent="0">
              <a:buNone/>
            </a:pPr>
            <a:r>
              <a:rPr lang="en-US" sz="2800" dirty="0"/>
              <a:t>www.causeweb.org/cause/uscots/uscots19/program</a:t>
            </a:r>
          </a:p>
          <a:p>
            <a:endParaRPr lang="en-US" sz="3200" dirty="0" smtClean="0"/>
          </a:p>
          <a:p>
            <a:r>
              <a:rPr lang="en-US" sz="3200" dirty="0" smtClean="0"/>
              <a:t>Free </a:t>
            </a:r>
            <a:r>
              <a:rPr lang="en-US" sz="3200" dirty="0" err="1" smtClean="0"/>
              <a:t>wifi</a:t>
            </a:r>
            <a:r>
              <a:rPr lang="en-US" sz="3200" dirty="0" smtClean="0"/>
              <a:t> </a:t>
            </a:r>
            <a:r>
              <a:rPr lang="en-US" sz="3200" dirty="0" smtClean="0"/>
              <a:t>in conference center: </a:t>
            </a:r>
            <a:r>
              <a:rPr lang="en-US" dirty="0" err="1" smtClean="0"/>
              <a:t>attwifi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Airport shuttle: arrange in advance (hotel front desk)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47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stuff I want to say but don’t know what title to put on the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Dog </a:t>
            </a:r>
            <a:r>
              <a:rPr lang="en-US" dirty="0" smtClean="0"/>
              <a:t>lovers </a:t>
            </a:r>
            <a:r>
              <a:rPr lang="en-US" dirty="0" smtClean="0"/>
              <a:t>are welcome too!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510" y="2895600"/>
            <a:ext cx="603749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thanks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r>
              <a:rPr lang="en-US" sz="3200" dirty="0" smtClean="0"/>
              <a:t>Penn State Department of Statistics</a:t>
            </a:r>
          </a:p>
          <a:p>
            <a:r>
              <a:rPr lang="en-US" sz="3200" dirty="0" smtClean="0"/>
              <a:t>Dennis Pearl, Director of CAUSE</a:t>
            </a:r>
          </a:p>
          <a:p>
            <a:r>
              <a:rPr lang="en-US" sz="3200" dirty="0" smtClean="0"/>
              <a:t>Bob Carey, Kathy Smith, </a:t>
            </a:r>
            <a:r>
              <a:rPr lang="en-US" sz="3200" dirty="0" err="1" smtClean="0"/>
              <a:t>Lorey</a:t>
            </a:r>
            <a:r>
              <a:rPr lang="en-US" sz="3200" dirty="0" smtClean="0"/>
              <a:t> </a:t>
            </a:r>
            <a:r>
              <a:rPr lang="en-US" sz="3200" dirty="0" smtClean="0"/>
              <a:t>Burghard, Tom </a:t>
            </a:r>
            <a:r>
              <a:rPr lang="en-US" sz="3200" dirty="0" err="1" smtClean="0"/>
              <a:t>Varughese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Review committee members for breakout, P&amp;B sessions</a:t>
            </a: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6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thanks (2)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232051"/>
            <a:ext cx="4572000" cy="59288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2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thanks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r>
              <a:rPr lang="en-US" sz="3200" dirty="0" smtClean="0"/>
              <a:t>ALL of you!!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1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welcome to (please stand)…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sz="3200" dirty="0" smtClean="0"/>
              <a:t>First-time USCOTS participants</a:t>
            </a:r>
          </a:p>
          <a:p>
            <a:pPr lvl="1"/>
            <a:r>
              <a:rPr lang="en-US" sz="2800" dirty="0"/>
              <a:t>S</a:t>
            </a:r>
            <a:r>
              <a:rPr lang="en-US" sz="2800" dirty="0" smtClean="0"/>
              <a:t>ticker </a:t>
            </a:r>
            <a:r>
              <a:rPr lang="en-US" sz="2800" dirty="0" smtClean="0"/>
              <a:t>on name badge (pick one up at USCOTS registration desk)</a:t>
            </a:r>
          </a:p>
          <a:p>
            <a:pPr lvl="1"/>
            <a:r>
              <a:rPr lang="en-US" sz="2800" dirty="0" smtClean="0"/>
              <a:t>Also see lunch discussion tables for </a:t>
            </a:r>
            <a:r>
              <a:rPr lang="en-US" sz="2800" dirty="0" smtClean="0"/>
              <a:t>first-timers</a:t>
            </a:r>
            <a:endParaRPr lang="en-US" sz="2800" dirty="0"/>
          </a:p>
          <a:p>
            <a:r>
              <a:rPr lang="en-US" sz="3200" dirty="0" smtClean="0"/>
              <a:t>Andre </a:t>
            </a:r>
            <a:r>
              <a:rPr lang="en-US" sz="3200" dirty="0" smtClean="0"/>
              <a:t>Lubecke, Camille Fairbourn</a:t>
            </a:r>
            <a:r>
              <a:rPr lang="en-US" sz="3200" dirty="0" smtClean="0"/>
              <a:t>, </a:t>
            </a:r>
            <a:r>
              <a:rPr lang="en-US" sz="3200" dirty="0" smtClean="0"/>
              <a:t>Laura Le, Matt Hayat</a:t>
            </a:r>
          </a:p>
          <a:p>
            <a:pPr lvl="1"/>
            <a:r>
              <a:rPr lang="en-US" sz="2800" dirty="0" smtClean="0"/>
              <a:t>Mentors </a:t>
            </a:r>
            <a:r>
              <a:rPr lang="en-US" sz="2800" dirty="0" smtClean="0"/>
              <a:t>for first-time </a:t>
            </a:r>
            <a:r>
              <a:rPr lang="en-US" sz="2800" dirty="0" smtClean="0"/>
              <a:t>USCOTS participants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2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welcome to (please stand)…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sz="3200" dirty="0" smtClean="0"/>
              <a:t>Those </a:t>
            </a:r>
            <a:r>
              <a:rPr lang="en-US" sz="3200" dirty="0" smtClean="0"/>
              <a:t>who have attended all 8 USCOTS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16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welcome to (please stand)…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30725"/>
          </a:xfrm>
        </p:spPr>
        <p:txBody>
          <a:bodyPr/>
          <a:lstStyle/>
          <a:p>
            <a:r>
              <a:rPr lang="en-US" sz="3200" dirty="0" smtClean="0"/>
              <a:t>Dennis Pearl</a:t>
            </a:r>
          </a:p>
          <a:p>
            <a:endParaRPr lang="en-US" sz="3200" dirty="0"/>
          </a:p>
          <a:p>
            <a:r>
              <a:rPr lang="en-US" sz="3200" dirty="0" smtClean="0"/>
              <a:t>Director of CAUSE (Consortium for the Advancement of Undergraduate Statistics Education) since its inception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63" y="1828800"/>
            <a:ext cx="376843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welcome to (please stand)…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30725"/>
          </a:xfrm>
        </p:spPr>
        <p:txBody>
          <a:bodyPr/>
          <a:lstStyle/>
          <a:p>
            <a:r>
              <a:rPr lang="en-US" sz="3200" dirty="0" smtClean="0"/>
              <a:t>Deb Rumsey</a:t>
            </a:r>
          </a:p>
          <a:p>
            <a:endParaRPr lang="en-US" sz="3200" dirty="0"/>
          </a:p>
          <a:p>
            <a:r>
              <a:rPr lang="en-US" sz="3200" dirty="0" smtClean="0"/>
              <a:t>Program Chair for first 4 USCOTS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8196" name="Picture 4" descr="https://www.causeweb.org/cause/sites/default/files/Deborah%20Rums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90" y="1676400"/>
            <a:ext cx="4169210" cy="416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welcome to (please stand)…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30725"/>
          </a:xfrm>
        </p:spPr>
        <p:txBody>
          <a:bodyPr/>
          <a:lstStyle/>
          <a:p>
            <a:r>
              <a:rPr lang="en-US" sz="3200" dirty="0" smtClean="0"/>
              <a:t>Jack Miller</a:t>
            </a:r>
          </a:p>
          <a:p>
            <a:endParaRPr lang="en-US" sz="3200" dirty="0"/>
          </a:p>
          <a:p>
            <a:r>
              <a:rPr lang="en-US" sz="3200" dirty="0" smtClean="0"/>
              <a:t>Posters and Beyond chair for all 8 USCOTS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8198" name="Picture 6" descr="Jack Mill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9" b="8427"/>
          <a:stretch/>
        </p:blipFill>
        <p:spPr bwMode="auto">
          <a:xfrm>
            <a:off x="5334000" y="1752600"/>
            <a:ext cx="3352800" cy="401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8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welcome to (please stand)…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915400" cy="4530725"/>
          </a:xfrm>
        </p:spPr>
        <p:txBody>
          <a:bodyPr/>
          <a:lstStyle/>
          <a:p>
            <a:r>
              <a:rPr lang="en-US" sz="3200" dirty="0" smtClean="0"/>
              <a:t>High school teachers</a:t>
            </a:r>
          </a:p>
          <a:p>
            <a:r>
              <a:rPr lang="en-US" sz="3200" dirty="0" smtClean="0"/>
              <a:t>Two-year college teachers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Teachers </a:t>
            </a:r>
            <a:r>
              <a:rPr lang="en-US" sz="3200" dirty="0" smtClean="0"/>
              <a:t>with “statistics” in </a:t>
            </a:r>
            <a:r>
              <a:rPr lang="en-US" sz="3200" dirty="0" err="1" smtClean="0"/>
              <a:t>dept</a:t>
            </a:r>
            <a:r>
              <a:rPr lang="en-US" sz="3200" dirty="0" smtClean="0"/>
              <a:t> affiliation</a:t>
            </a:r>
          </a:p>
          <a:p>
            <a:r>
              <a:rPr lang="en-US" sz="3200" dirty="0"/>
              <a:t>Teachers </a:t>
            </a:r>
            <a:r>
              <a:rPr lang="en-US" sz="3200" dirty="0"/>
              <a:t>with </a:t>
            </a:r>
            <a:r>
              <a:rPr lang="en-US" sz="3200" dirty="0" smtClean="0"/>
              <a:t>“mathematics</a:t>
            </a:r>
            <a:r>
              <a:rPr lang="en-US" sz="3200" dirty="0"/>
              <a:t>” in </a:t>
            </a:r>
            <a:r>
              <a:rPr lang="en-US" sz="3200" dirty="0" err="1"/>
              <a:t>dept</a:t>
            </a:r>
            <a:r>
              <a:rPr lang="en-US" sz="3200" dirty="0"/>
              <a:t> affiliation</a:t>
            </a:r>
          </a:p>
          <a:p>
            <a:r>
              <a:rPr lang="en-US" sz="3200" dirty="0"/>
              <a:t>Teachers </a:t>
            </a:r>
            <a:r>
              <a:rPr lang="en-US" sz="3200" dirty="0"/>
              <a:t>with </a:t>
            </a:r>
            <a:r>
              <a:rPr lang="en-US" sz="3200" dirty="0" smtClean="0"/>
              <a:t>“data </a:t>
            </a:r>
            <a:r>
              <a:rPr lang="en-US" sz="3200" dirty="0"/>
              <a:t>s</a:t>
            </a:r>
            <a:r>
              <a:rPr lang="en-US" sz="3200" dirty="0" smtClean="0"/>
              <a:t>cience” </a:t>
            </a:r>
            <a:r>
              <a:rPr lang="en-US" sz="3200" dirty="0"/>
              <a:t>in </a:t>
            </a:r>
            <a:r>
              <a:rPr lang="en-US" sz="3200" dirty="0" err="1"/>
              <a:t>dept</a:t>
            </a:r>
            <a:r>
              <a:rPr lang="en-US" sz="3200" dirty="0"/>
              <a:t> affiliation</a:t>
            </a:r>
          </a:p>
          <a:p>
            <a:r>
              <a:rPr lang="en-US" sz="3200" dirty="0"/>
              <a:t>Teachers </a:t>
            </a:r>
            <a:r>
              <a:rPr lang="en-US" sz="3200" dirty="0" smtClean="0"/>
              <a:t>with none of those words in </a:t>
            </a:r>
            <a:r>
              <a:rPr lang="en-US" sz="3200" dirty="0" err="1" smtClean="0"/>
              <a:t>dept</a:t>
            </a:r>
            <a:r>
              <a:rPr lang="en-US" sz="3200" dirty="0" smtClean="0"/>
              <a:t> affiliation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63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welcome to (please stand)…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4530725"/>
          </a:xfrm>
        </p:spPr>
        <p:txBody>
          <a:bodyPr/>
          <a:lstStyle/>
          <a:p>
            <a:r>
              <a:rPr lang="en-US" sz="3200" dirty="0" smtClean="0"/>
              <a:t>Students</a:t>
            </a:r>
          </a:p>
          <a:p>
            <a:endParaRPr lang="en-US" sz="3200" dirty="0"/>
          </a:p>
          <a:p>
            <a:r>
              <a:rPr lang="en-US" sz="3200" dirty="0" smtClean="0"/>
              <a:t>Statistics education researchers</a:t>
            </a:r>
          </a:p>
          <a:p>
            <a:endParaRPr lang="en-US" sz="3200" dirty="0" smtClean="0"/>
          </a:p>
          <a:p>
            <a:r>
              <a:rPr lang="en-US" sz="3200" dirty="0" smtClean="0"/>
              <a:t>Sponsors/exhibitors</a:t>
            </a:r>
          </a:p>
          <a:p>
            <a:endParaRPr lang="en-US" sz="3200" dirty="0"/>
          </a:p>
          <a:p>
            <a:r>
              <a:rPr lang="en-US" sz="3200" dirty="0" smtClean="0"/>
              <a:t>Penn State faculty/staff/students</a:t>
            </a:r>
            <a:endParaRPr lang="en-US" sz="3200" dirty="0"/>
          </a:p>
          <a:p>
            <a:r>
              <a:rPr lang="en-US" sz="3200" dirty="0" smtClean="0"/>
              <a:t>Penn State alums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USCOTS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2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7180</TotalTime>
  <Words>900</Words>
  <Application>Microsoft Office PowerPoint</Application>
  <PresentationFormat>On-screen Show (4:3)</PresentationFormat>
  <Paragraphs>231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Garamond</vt:lpstr>
      <vt:lpstr>Wingdings</vt:lpstr>
      <vt:lpstr>Edge</vt:lpstr>
      <vt:lpstr>Welcome to USCOTS 2019!</vt:lpstr>
      <vt:lpstr>Welcome!</vt:lpstr>
      <vt:lpstr>Special welcome to (please stand)…</vt:lpstr>
      <vt:lpstr>Special welcome to (please stand)…</vt:lpstr>
      <vt:lpstr>Special welcome to (please stand)…</vt:lpstr>
      <vt:lpstr>Special welcome to (please stand)…</vt:lpstr>
      <vt:lpstr>Special welcome to (please stand)…</vt:lpstr>
      <vt:lpstr>Special welcome to (please stand)…</vt:lpstr>
      <vt:lpstr>Special welcome to (please stand)…</vt:lpstr>
      <vt:lpstr>Special welcome to (please stand)…</vt:lpstr>
      <vt:lpstr>Special welcome to (please stand)…</vt:lpstr>
      <vt:lpstr>What a great time to teach statistics!</vt:lpstr>
      <vt:lpstr>Theme: Evaluating Evidence!</vt:lpstr>
      <vt:lpstr>Opening Session</vt:lpstr>
      <vt:lpstr>Opening Session</vt:lpstr>
      <vt:lpstr>PowerPoint Presentation</vt:lpstr>
      <vt:lpstr>Special welcome to (please stand)…</vt:lpstr>
      <vt:lpstr>Special welcome to (please stand)…</vt:lpstr>
      <vt:lpstr>Special welcome to (please stand)…</vt:lpstr>
      <vt:lpstr>Special welcome to (please stand)…</vt:lpstr>
      <vt:lpstr>What else to expect (1)</vt:lpstr>
      <vt:lpstr>What else to expect (2)</vt:lpstr>
      <vt:lpstr>What else to expect (3)</vt:lpstr>
      <vt:lpstr>Other stuff I want to say but don’t know what title to put on the slide</vt:lpstr>
      <vt:lpstr>Other stuff I want to say but don’t know what title to put on the slide</vt:lpstr>
      <vt:lpstr>Many thanks (1)</vt:lpstr>
      <vt:lpstr>Many thanks (2)</vt:lpstr>
      <vt:lpstr>Many thanks (3)</vt:lpstr>
    </vt:vector>
  </TitlesOfParts>
  <Company>Cal Poly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USCOTS Opening Session</dc:title>
  <dc:creator>Allan Rossman</dc:creator>
  <cp:lastModifiedBy>Allan Rossman</cp:lastModifiedBy>
  <cp:revision>405</cp:revision>
  <dcterms:created xsi:type="dcterms:W3CDTF">2009-03-26T00:55:02Z</dcterms:created>
  <dcterms:modified xsi:type="dcterms:W3CDTF">2019-05-17T00:29:16Z</dcterms:modified>
</cp:coreProperties>
</file>