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64"/>
  </p:normalViewPr>
  <p:slideViewPr>
    <p:cSldViewPr snapToGrid="0" snapToObjects="1">
      <p:cViewPr varScale="1">
        <p:scale>
          <a:sx n="81" d="100"/>
          <a:sy n="81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4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7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33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6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5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1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2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0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727E68-D379-4147-BA44-D91B611F2EE2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79A0-2027-8C4A-A8FC-214B3144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1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b7o3MguEg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On1CsbTwlD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-iw6EU0Tw" TargetMode="External"/><Relationship Id="rId4" Type="http://schemas.openxmlformats.org/officeDocument/2006/relationships/hyperlink" Target="https://www.youtube.com/watch?v=AxGPyezODQY" TargetMode="External"/><Relationship Id="rId5" Type="http://schemas.openxmlformats.org/officeDocument/2006/relationships/hyperlink" Target="https://www.youtube.com/watch?v=nJWF4Ea-vAU" TargetMode="External"/><Relationship Id="rId6" Type="http://schemas.openxmlformats.org/officeDocument/2006/relationships/hyperlink" Target="https://www.youtube.com/watch?v=1JQTx9hnMZw" TargetMode="External"/><Relationship Id="rId7" Type="http://schemas.openxmlformats.org/officeDocument/2006/relationships/hyperlink" Target="https://www.youtube.com/watch?v=h8iPUK0AGR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ab7eVVG3I8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1YxfdhcmBa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j-zczJXSxnw" TargetMode="External"/><Relationship Id="rId3" Type="http://schemas.openxmlformats.org/officeDocument/2006/relationships/hyperlink" Target="https://www.youtube.com/watch?v=sH7XSX10Qk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XtMmeAjQTXc&amp;list=PL8_xPU5epJddRABXqJ5h5G0dk-XGtA5cZ" TargetMode="External"/><Relationship Id="rId3" Type="http://schemas.openxmlformats.org/officeDocument/2006/relationships/hyperlink" Target="https://www.youtube.com/watch?v=X9c0MRooBzQ&amp;list=PLUdYlQf0_sSsb2tNcA3gtgOt8LGH6tJbr&amp;index=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iA5RGI3zn2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I4PHVDWb-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YouTube </a:t>
            </a:r>
            <a:r>
              <a:rPr lang="en-US" dirty="0" smtClean="0"/>
              <a:t>song</a:t>
            </a:r>
            <a:br>
              <a:rPr lang="en-US" dirty="0" smtClean="0"/>
            </a:br>
            <a:r>
              <a:rPr lang="en-US" dirty="0" smtClean="0"/>
              <a:t>videos to teach </a:t>
            </a:r>
            <a:br>
              <a:rPr lang="en-US" dirty="0" smtClean="0"/>
            </a:br>
            <a:r>
              <a:rPr lang="en-US" dirty="0" smtClean="0"/>
              <a:t>Introductory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Victor Coronel, PhD</a:t>
            </a:r>
          </a:p>
          <a:p>
            <a:r>
              <a:rPr lang="en-US" dirty="0" smtClean="0"/>
              <a:t>Adjunct Professor</a:t>
            </a:r>
          </a:p>
          <a:p>
            <a:r>
              <a:rPr lang="en-US" dirty="0" smtClean="0"/>
              <a:t>CUNY, Baruch College, NY,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2513" y="573206"/>
                <a:ext cx="11176458" cy="637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Another example is the process of collision: objects moving towards</a:t>
                </a:r>
              </a:p>
              <a:p>
                <a:r>
                  <a:rPr lang="en-US" sz="2400" dirty="0"/>
                  <a:t>e</a:t>
                </a:r>
                <a:r>
                  <a:rPr lang="en-US" sz="2400" dirty="0" smtClean="0"/>
                  <a:t>ach other, interacting and then sticking to each other or moving</a:t>
                </a:r>
              </a:p>
              <a:p>
                <a:r>
                  <a:rPr lang="en-US" sz="2400" dirty="0"/>
                  <a:t>a</a:t>
                </a:r>
                <a:r>
                  <a:rPr lang="en-US" sz="2400" dirty="0" smtClean="0"/>
                  <a:t>way from each other. The simplest case of two masses is usually </a:t>
                </a:r>
              </a:p>
              <a:p>
                <a:r>
                  <a:rPr lang="en-US" sz="2400" dirty="0"/>
                  <a:t>p</a:t>
                </a:r>
                <a:r>
                  <a:rPr lang="en-US" sz="2400" dirty="0" smtClean="0"/>
                  <a:t>resented: if masses </a:t>
                </a:r>
                <a:r>
                  <a:rPr lang="en-US" sz="2400" i="1" dirty="0" smtClean="0"/>
                  <a:t>m</a:t>
                </a:r>
                <a:r>
                  <a:rPr lang="en-US" sz="2400" i="1" baseline="-25000" dirty="0" smtClean="0"/>
                  <a:t>1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/>
                  <a:t>m</a:t>
                </a:r>
                <a:r>
                  <a:rPr lang="en-US" sz="2400" i="1" baseline="-25000" dirty="0" smtClean="0"/>
                  <a:t>2</a:t>
                </a:r>
                <a:r>
                  <a:rPr lang="en-US" sz="2400" i="1" dirty="0" smtClean="0"/>
                  <a:t> have velocities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1i</a:t>
                </a:r>
                <a:r>
                  <a:rPr lang="en-US" sz="2400" i="1" dirty="0" smtClean="0"/>
                  <a:t> and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2i</a:t>
                </a:r>
                <a:r>
                  <a:rPr lang="en-US" sz="2400" i="1" dirty="0" smtClean="0"/>
                  <a:t> right before the </a:t>
                </a:r>
              </a:p>
              <a:p>
                <a:r>
                  <a:rPr lang="en-US" sz="2400" i="1" dirty="0"/>
                  <a:t>c</a:t>
                </a:r>
                <a:r>
                  <a:rPr lang="en-US" sz="2400" i="1" dirty="0" smtClean="0"/>
                  <a:t>ollision, and </a:t>
                </a:r>
                <a:r>
                  <a:rPr lang="en-US" sz="2400" i="1" dirty="0"/>
                  <a:t>velocities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1f</a:t>
                </a:r>
                <a:r>
                  <a:rPr lang="en-US" sz="2400" i="1" dirty="0" smtClean="0"/>
                  <a:t> </a:t>
                </a:r>
                <a:r>
                  <a:rPr lang="en-US" sz="2400" i="1" dirty="0"/>
                  <a:t>and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2f</a:t>
                </a:r>
                <a:r>
                  <a:rPr lang="en-US" sz="2400" i="1" dirty="0" smtClean="0"/>
                  <a:t> </a:t>
                </a:r>
                <a:r>
                  <a:rPr lang="en-US" sz="2400" dirty="0"/>
                  <a:t>right </a:t>
                </a:r>
                <a:r>
                  <a:rPr lang="en-US" sz="2400" dirty="0" smtClean="0"/>
                  <a:t>after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collision. It can then be</a:t>
                </a:r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hown that, if all the other forces except the ones due to the interaction</a:t>
                </a:r>
              </a:p>
              <a:p>
                <a:r>
                  <a:rPr lang="en-US" sz="2400" dirty="0"/>
                  <a:t>b</a:t>
                </a:r>
                <a:r>
                  <a:rPr lang="en-US" sz="2400" dirty="0" smtClean="0"/>
                  <a:t>etween the masses are considered, then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                </a:t>
                </a:r>
                <a:r>
                  <a:rPr lang="en-US" sz="2400" i="1" dirty="0" smtClean="0"/>
                  <a:t>m</a:t>
                </a:r>
                <a:r>
                  <a:rPr lang="en-US" sz="2400" i="1" baseline="-25000" dirty="0" smtClean="0"/>
                  <a:t>1</a:t>
                </a:r>
                <a:r>
                  <a:rPr lang="en-US" sz="2400" i="1" dirty="0" smtClean="0"/>
                  <a:t>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1i</a:t>
                </a:r>
                <a:r>
                  <a:rPr lang="en-US" sz="2400" i="1" dirty="0" smtClean="0"/>
                  <a:t> + m</a:t>
                </a:r>
                <a:r>
                  <a:rPr lang="en-US" sz="2400" i="1" baseline="-25000" dirty="0" smtClean="0"/>
                  <a:t>2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2i</a:t>
                </a:r>
                <a:r>
                  <a:rPr lang="en-US" sz="2400" i="1" dirty="0" smtClean="0"/>
                  <a:t> = </a:t>
                </a:r>
                <a:r>
                  <a:rPr lang="en-US" sz="2400" i="1" dirty="0"/>
                  <a:t>m</a:t>
                </a:r>
                <a:r>
                  <a:rPr lang="en-US" sz="2400" i="1" baseline="-25000" dirty="0"/>
                  <a:t>1</a:t>
                </a:r>
                <a:r>
                  <a:rPr lang="en-US" sz="2400" i="1" dirty="0"/>
                  <a:t>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1f</a:t>
                </a:r>
                <a:r>
                  <a:rPr lang="en-US" sz="2400" i="1" dirty="0" smtClean="0"/>
                  <a:t> </a:t>
                </a:r>
                <a:r>
                  <a:rPr lang="en-US" sz="2400" i="1" dirty="0"/>
                  <a:t>+ m</a:t>
                </a:r>
                <a:r>
                  <a:rPr lang="en-US" sz="2400" i="1" baseline="-25000" dirty="0"/>
                  <a:t>2 </a:t>
                </a:r>
                <a:r>
                  <a:rPr lang="en-US" sz="2400" b="1" i="1" dirty="0" smtClean="0"/>
                  <a:t>v</a:t>
                </a:r>
                <a:r>
                  <a:rPr lang="en-US" sz="2400" i="1" baseline="-25000" dirty="0" smtClean="0"/>
                  <a:t>2f</a:t>
                </a:r>
                <a:r>
                  <a:rPr lang="en-US" sz="2400" i="1" dirty="0" smtClean="0"/>
                  <a:t>        Conservation of Momentum</a:t>
                </a:r>
              </a:p>
              <a:p>
                <a:endParaRPr lang="en-US" sz="2400" i="1" dirty="0"/>
              </a:p>
              <a:p>
                <a:r>
                  <a:rPr lang="en-US" sz="2400" i="1" dirty="0" smtClean="0"/>
                  <a:t>As for the interaction force during collision (From Newton’s third law they</a:t>
                </a:r>
              </a:p>
              <a:p>
                <a:r>
                  <a:rPr lang="en-US" sz="2400" i="1" dirty="0"/>
                  <a:t>a</a:t>
                </a:r>
                <a:r>
                  <a:rPr lang="en-US" sz="2400" i="1" dirty="0" smtClean="0"/>
                  <a:t>re equal and opposite) is such that the average magnitude of the </a:t>
                </a:r>
              </a:p>
              <a:p>
                <a:r>
                  <a:rPr lang="en-US" sz="2400" i="1" dirty="0"/>
                  <a:t>f</a:t>
                </a:r>
                <a:r>
                  <a:rPr lang="en-US" sz="2400" i="1" dirty="0" smtClean="0"/>
                  <a:t>orce, F</a:t>
                </a:r>
                <a:r>
                  <a:rPr lang="en-US" sz="2400" i="1" baseline="-25000" dirty="0" smtClean="0"/>
                  <a:t>ave</a:t>
                </a:r>
                <a:r>
                  <a:rPr lang="en-US" sz="2400" i="1" dirty="0" smtClean="0"/>
                  <a:t> , times the time of the collision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equals the change in the</a:t>
                </a:r>
              </a:p>
              <a:p>
                <a:r>
                  <a:rPr lang="en-US" sz="2400" dirty="0"/>
                  <a:t>m</a:t>
                </a:r>
                <a:r>
                  <a:rPr lang="en-US" sz="2400" dirty="0" smtClean="0"/>
                  <a:t>agnitude of the momentum for the mass during the collision;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				</a:t>
                </a:r>
                <a:r>
                  <a:rPr lang="en-US" sz="2400" i="1" dirty="0" smtClean="0"/>
                  <a:t>F</a:t>
                </a:r>
                <a:r>
                  <a:rPr lang="en-US" sz="2400" i="1" baseline="-25000" dirty="0" smtClean="0"/>
                  <a:t>ave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 = m v</a:t>
                </a:r>
                <a:r>
                  <a:rPr lang="en-US" sz="2400" baseline="-25000" dirty="0" smtClean="0"/>
                  <a:t>f</a:t>
                </a:r>
                <a:r>
                  <a:rPr lang="en-US" sz="2400" dirty="0" smtClean="0"/>
                  <a:t> – m v</a:t>
                </a:r>
                <a:r>
                  <a:rPr lang="en-US" sz="2400" baseline="-25000" dirty="0" smtClean="0"/>
                  <a:t>i</a:t>
                </a:r>
                <a:r>
                  <a:rPr lang="en-US" sz="2400" dirty="0" smtClean="0"/>
                  <a:t>  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573206"/>
                <a:ext cx="11176458" cy="6370975"/>
              </a:xfrm>
              <a:prstGeom prst="rect">
                <a:avLst/>
              </a:prstGeom>
              <a:blipFill rotWithShape="0">
                <a:blip r:embed="rId2"/>
                <a:stretch>
                  <a:fillRect l="-873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5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23332" y="2169994"/>
                <a:ext cx="11299888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If the </a:t>
                </a:r>
                <a:r>
                  <a:rPr lang="en-US" sz="2400" dirty="0"/>
                  <a:t>collision </a:t>
                </a:r>
                <a:r>
                  <a:rPr lang="en-US" sz="2400" dirty="0" smtClean="0"/>
                  <a:t>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is very small, then, for a fixed value of the change</a:t>
                </a:r>
              </a:p>
              <a:p>
                <a:r>
                  <a:rPr lang="en-US" sz="2400" dirty="0" smtClean="0"/>
                  <a:t>In momentum, the average force, </a:t>
                </a:r>
                <a:r>
                  <a:rPr lang="en-US" sz="2400" i="1" dirty="0" smtClean="0"/>
                  <a:t>F</a:t>
                </a:r>
                <a:r>
                  <a:rPr lang="en-US" sz="2400" i="1" baseline="-25000" dirty="0" smtClean="0"/>
                  <a:t>ave</a:t>
                </a:r>
                <a:r>
                  <a:rPr lang="en-US" sz="2400" dirty="0" smtClean="0"/>
                  <a:t> , will be large and may cause </a:t>
                </a:r>
              </a:p>
              <a:p>
                <a:r>
                  <a:rPr lang="en-US" sz="2400" dirty="0"/>
                  <a:t>p</a:t>
                </a:r>
                <a:r>
                  <a:rPr lang="en-US" sz="2400" dirty="0" smtClean="0"/>
                  <a:t>ermanent deformation of the colliding objects. When the human body</a:t>
                </a:r>
              </a:p>
              <a:p>
                <a:r>
                  <a:rPr lang="en-US" sz="2400" dirty="0"/>
                  <a:t>h</a:t>
                </a:r>
                <a:r>
                  <a:rPr lang="en-US" sz="2400" dirty="0" smtClean="0"/>
                  <a:t>as collisions it deforms; fortunately in most cases the collisions leave no</a:t>
                </a:r>
              </a:p>
              <a:p>
                <a:r>
                  <a:rPr lang="en-US" sz="2400" dirty="0" smtClean="0"/>
                  <a:t>significant permanent deformation, but the deformation can be</a:t>
                </a:r>
              </a:p>
              <a:p>
                <a:r>
                  <a:rPr lang="en-US" sz="2400" dirty="0"/>
                  <a:t>o</a:t>
                </a:r>
                <a:r>
                  <a:rPr lang="en-US" sz="2400" dirty="0" smtClean="0"/>
                  <a:t>bserved if it is shown in slow motion as shown in </a:t>
                </a:r>
                <a:r>
                  <a:rPr lang="en-US" sz="2400" dirty="0" smtClean="0">
                    <a:hlinkClick r:id="rId2"/>
                  </a:rPr>
                  <a:t>this video</a:t>
                </a:r>
                <a:r>
                  <a:rPr lang="en-US" sz="2400" dirty="0" smtClean="0"/>
                  <a:t> particularly</a:t>
                </a:r>
              </a:p>
              <a:p>
                <a:r>
                  <a:rPr lang="en-US" sz="2400" dirty="0"/>
                  <a:t>f</a:t>
                </a:r>
                <a:r>
                  <a:rPr lang="en-US" sz="2400" dirty="0" smtClean="0"/>
                  <a:t>rom 3’24” to 4’35”.</a:t>
                </a:r>
              </a:p>
              <a:p>
                <a:r>
                  <a:rPr lang="en-US" sz="2400" dirty="0" smtClean="0"/>
                  <a:t>A segment of a film with lots of collisions, some out of touch with reality,</a:t>
                </a:r>
              </a:p>
              <a:p>
                <a:r>
                  <a:rPr lang="en-US" sz="2400" dirty="0"/>
                  <a:t>i</a:t>
                </a:r>
                <a:r>
                  <a:rPr lang="en-US" sz="2400" dirty="0" smtClean="0"/>
                  <a:t>s in the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hinese </a:t>
                </a:r>
                <a:r>
                  <a:rPr lang="en-US" sz="2400" dirty="0" smtClean="0"/>
                  <a:t>film “Kung Fu Hustle”. The effect of a collision can be seen </a:t>
                </a:r>
              </a:p>
              <a:p>
                <a:r>
                  <a:rPr lang="en-US" sz="2400" dirty="0" smtClean="0"/>
                  <a:t>In the frames occurring at 0’49”  and 1’11” </a:t>
                </a:r>
                <a:r>
                  <a:rPr lang="en-US" sz="2400" dirty="0" smtClean="0">
                    <a:hlinkClick r:id="rId3"/>
                  </a:rPr>
                  <a:t>here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2" y="2169994"/>
                <a:ext cx="11299888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863" t="-1288" r="-27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4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55" y="736979"/>
            <a:ext cx="1131111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videos you may want to consider are listed below</a:t>
            </a:r>
          </a:p>
          <a:p>
            <a:endParaRPr lang="en-US" sz="2400" dirty="0"/>
          </a:p>
          <a:p>
            <a:r>
              <a:rPr lang="en-US" sz="2400" dirty="0" smtClean="0"/>
              <a:t>Difficulties that not having officially adopted the metric system has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aused in the USA:</a:t>
            </a:r>
          </a:p>
          <a:p>
            <a:r>
              <a:rPr lang="en-US" sz="2400" dirty="0" smtClean="0"/>
              <a:t> *  Ordering food in Europe (contains profanity), from </a:t>
            </a:r>
            <a:r>
              <a:rPr lang="en-US" sz="2400" dirty="0" smtClean="0">
                <a:hlinkClick r:id="rId2"/>
              </a:rPr>
              <a:t>Pulp Fiction</a:t>
            </a:r>
            <a:endParaRPr lang="en-US" sz="2400" dirty="0" smtClean="0"/>
          </a:p>
          <a:p>
            <a:r>
              <a:rPr lang="en-US" sz="2400" dirty="0" smtClean="0"/>
              <a:t>**  When a song “</a:t>
            </a:r>
            <a:r>
              <a:rPr lang="en-US" sz="2400" dirty="0" smtClean="0">
                <a:hlinkClick r:id="rId3"/>
              </a:rPr>
              <a:t>100 pounds of clay</a:t>
            </a:r>
            <a:r>
              <a:rPr lang="en-US" sz="2400" dirty="0" smtClean="0"/>
              <a:t>”, is presented into the </a:t>
            </a:r>
            <a:r>
              <a:rPr lang="en-US" sz="2400" dirty="0"/>
              <a:t>L</a:t>
            </a:r>
            <a:r>
              <a:rPr lang="en-US" sz="2400" dirty="0" smtClean="0"/>
              <a:t>atin </a:t>
            </a:r>
            <a:r>
              <a:rPr lang="en-US" sz="2400" dirty="0"/>
              <a:t>A</a:t>
            </a:r>
            <a:r>
              <a:rPr lang="en-US" sz="2400" dirty="0" smtClean="0"/>
              <a:t>merican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marked it had to be “</a:t>
            </a:r>
            <a:r>
              <a:rPr lang="en-US" sz="2400" dirty="0" smtClean="0">
                <a:hlinkClick r:id="rId4"/>
              </a:rPr>
              <a:t>100 kilos of clay</a:t>
            </a:r>
            <a:r>
              <a:rPr lang="en-US" sz="2400" dirty="0" smtClean="0"/>
              <a:t>” changing a bit the creation.</a:t>
            </a:r>
          </a:p>
          <a:p>
            <a:endParaRPr lang="en-US" sz="2400" dirty="0"/>
          </a:p>
          <a:p>
            <a:r>
              <a:rPr lang="en-US" sz="2400" dirty="0" smtClean="0"/>
              <a:t>Reduction of air density with altitude in the section 0’:30’’ to 0’:60 of this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ersion of </a:t>
            </a:r>
            <a:r>
              <a:rPr lang="en-US" sz="2400" dirty="0" smtClean="0">
                <a:hlinkClick r:id="rId5"/>
              </a:rPr>
              <a:t>“Come Fly with me” 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The buoyant force and the case of a dead human body: why the ,</a:t>
            </a:r>
          </a:p>
          <a:p>
            <a:r>
              <a:rPr lang="en-US" sz="2400" dirty="0" smtClean="0"/>
              <a:t>impractical and rarely used, practice of placing ‘cement shoes’; </a:t>
            </a:r>
          </a:p>
          <a:p>
            <a:r>
              <a:rPr lang="en-US" sz="2400" dirty="0" smtClean="0"/>
              <a:t>You can listen and read 1’:32” to 2’:15” from </a:t>
            </a:r>
            <a:r>
              <a:rPr lang="en-US" sz="2400" dirty="0" smtClean="0">
                <a:hlinkClick r:id="rId6"/>
              </a:rPr>
              <a:t>Louis Armstrong</a:t>
            </a:r>
            <a:r>
              <a:rPr lang="en-US" sz="2400" dirty="0" smtClean="0"/>
              <a:t> , or</a:t>
            </a:r>
          </a:p>
          <a:p>
            <a:r>
              <a:rPr lang="en-US" sz="2400" dirty="0" smtClean="0"/>
              <a:t>0’:50” to 1’:35” from </a:t>
            </a:r>
            <a:r>
              <a:rPr lang="en-US" sz="2400" dirty="0" smtClean="0">
                <a:hlinkClick r:id="rId7"/>
              </a:rPr>
              <a:t>Bobby Darin</a:t>
            </a:r>
            <a:r>
              <a:rPr lang="en-US" sz="2400" dirty="0" smtClean="0"/>
              <a:t>; both versions of “Mack the Knife”</a:t>
            </a:r>
          </a:p>
        </p:txBody>
      </p:sp>
    </p:spTree>
    <p:extLst>
      <p:ext uri="{BB962C8B-B14F-4D97-AF65-F5344CB8AC3E}">
        <p14:creationId xmlns:p14="http://schemas.microsoft.com/office/powerpoint/2010/main" val="78796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1228299"/>
            <a:ext cx="112357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study of vibrations and waves, it is very useful and inexpensive</a:t>
            </a:r>
          </a:p>
          <a:p>
            <a:r>
              <a:rPr lang="en-US" sz="2400" dirty="0" smtClean="0"/>
              <a:t>to download for free the software “Audacity” which allows us to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bserve the shape of sound waves when we talk, whistle (sinusoidal),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tap our upper palate with our tongue (damped oscillator)</a:t>
            </a:r>
          </a:p>
          <a:p>
            <a:r>
              <a:rPr lang="en-US" sz="2400" dirty="0" smtClean="0"/>
              <a:t>In </a:t>
            </a:r>
            <a:r>
              <a:rPr lang="en-US" sz="2400" dirty="0" smtClean="0">
                <a:hlinkClick r:id="rId2"/>
              </a:rPr>
              <a:t>this song</a:t>
            </a:r>
            <a:r>
              <a:rPr lang="en-US" sz="2400" dirty="0"/>
              <a:t> </a:t>
            </a:r>
            <a:r>
              <a:rPr lang="en-US" sz="2400" dirty="0" smtClean="0"/>
              <a:t>, “El </a:t>
            </a:r>
            <a:r>
              <a:rPr lang="en-US" sz="2400" dirty="0" smtClean="0"/>
              <a:t>que</a:t>
            </a:r>
            <a:r>
              <a:rPr lang="en-US" sz="2400" dirty="0" smtClean="0"/>
              <a:t> </a:t>
            </a:r>
            <a:r>
              <a:rPr lang="en-US" sz="2400" dirty="0" smtClean="0"/>
              <a:t>sabe</a:t>
            </a:r>
            <a:r>
              <a:rPr lang="en-US" sz="2400" dirty="0" smtClean="0"/>
              <a:t> </a:t>
            </a:r>
            <a:r>
              <a:rPr lang="en-US" sz="2400" dirty="0" smtClean="0"/>
              <a:t>sabe</a:t>
            </a:r>
            <a:r>
              <a:rPr lang="en-US" sz="2400" dirty="0" smtClean="0"/>
              <a:t>”, you can hear how the tapping is used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a musical instrument 2’:27” to 2’:35” and how the whistling can be used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a flute 2’:36” to 2’:48.</a:t>
            </a:r>
          </a:p>
          <a:p>
            <a:r>
              <a:rPr lang="en-US" sz="2400" dirty="0" smtClean="0"/>
              <a:t>On </a:t>
            </a:r>
            <a:r>
              <a:rPr lang="en-US" sz="2400" dirty="0" smtClean="0"/>
              <a:t>YouTube </a:t>
            </a:r>
            <a:r>
              <a:rPr lang="en-US" sz="2400" dirty="0" smtClean="0"/>
              <a:t>one can find a very large demos on vibrations and waves,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ut, in my personal experience, it is best to do the actual demo in class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any demo in class is a lot better than any video.</a:t>
            </a:r>
          </a:p>
          <a:p>
            <a:r>
              <a:rPr lang="en-US" sz="2400" dirty="0" smtClean="0"/>
              <a:t>In some cases the video is convenient and cannot be replaced by a class</a:t>
            </a:r>
          </a:p>
          <a:p>
            <a:r>
              <a:rPr lang="en-US" sz="2400" dirty="0" smtClean="0"/>
              <a:t>Demo. A point in case is the phenomena of resonance.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09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8" y="805218"/>
            <a:ext cx="107067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collapse of the Tacoma Narrows bridge is a well documented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ffect of resonance that certainly cannot be repeated in class!!; there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 many versions but one of my favorites is </a:t>
            </a:r>
            <a:r>
              <a:rPr lang="en-US" sz="2400" dirty="0" smtClean="0">
                <a:hlinkClick r:id="rId2"/>
              </a:rPr>
              <a:t>this one </a:t>
            </a:r>
            <a:r>
              <a:rPr lang="en-US" sz="2400" dirty="0" smtClean="0"/>
              <a:t> .</a:t>
            </a:r>
          </a:p>
          <a:p>
            <a:endParaRPr lang="en-US" sz="2400" dirty="0"/>
          </a:p>
          <a:p>
            <a:r>
              <a:rPr lang="en-US" sz="2400" dirty="0" smtClean="0"/>
              <a:t>Another example that could be dangerous to repeat in class, is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breaking of a glass with the voice. In </a:t>
            </a:r>
            <a:r>
              <a:rPr lang="en-US" sz="2400" dirty="0" smtClean="0">
                <a:hlinkClick r:id="rId3"/>
              </a:rPr>
              <a:t>this video</a:t>
            </a:r>
            <a:r>
              <a:rPr lang="en-US" sz="2400" dirty="0" smtClean="0"/>
              <a:t> you can point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ut why the children are so lucky no accidents occurred.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08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1" y="818866"/>
            <a:ext cx="98251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Many songs can serve to illustrate physical laws;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in addition the videos that accompany them can </a:t>
            </a:r>
          </a:p>
          <a:p>
            <a:endParaRPr lang="en-US" sz="2800" dirty="0" smtClean="0"/>
          </a:p>
          <a:p>
            <a:r>
              <a:rPr lang="en-US" sz="2800" dirty="0" smtClean="0"/>
              <a:t>be used as demonstration of physical phenomena</a:t>
            </a:r>
          </a:p>
          <a:p>
            <a:endParaRPr lang="en-US" sz="2800" dirty="0" smtClean="0"/>
          </a:p>
          <a:p>
            <a:r>
              <a:rPr lang="en-US" sz="2800" dirty="0"/>
              <a:t>o</a:t>
            </a:r>
            <a:r>
              <a:rPr lang="en-US" sz="2800" dirty="0" smtClean="0"/>
              <a:t>r assigned problems. </a:t>
            </a:r>
          </a:p>
          <a:p>
            <a:endParaRPr lang="en-US" sz="2800" dirty="0" smtClean="0"/>
          </a:p>
          <a:p>
            <a:r>
              <a:rPr lang="en-US" sz="2800" dirty="0" smtClean="0"/>
              <a:t>In this presentation I include a few of them and explain,</a:t>
            </a:r>
          </a:p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riefly, how these videos can be used in the classroom.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254" y="1187355"/>
            <a:ext cx="925606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General character of videos: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Simplicity and clarity of concept being presented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Free of gender, race, religious, biases.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If possible lyrics available on video.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Teacher should check veracity of video if such </a:t>
            </a:r>
          </a:p>
          <a:p>
            <a:r>
              <a:rPr lang="en-US" sz="2800" dirty="0" smtClean="0"/>
              <a:t>     is implied or claimed. Some demos are camera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tricks trying to pass as “incredible phenomena”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Entertaining.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2" y="1064525"/>
            <a:ext cx="1114760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Once you find a video that helps explain a physical law or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quation, make sure you download it and save a copy, as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vailability of videos is very fluid on the Web and on </a:t>
            </a:r>
          </a:p>
          <a:p>
            <a:r>
              <a:rPr lang="en-US" sz="2800" dirty="0" smtClean="0"/>
              <a:t>YouTube.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availability of USB’s, Memory Cards, ICloud, Dropbox, </a:t>
            </a:r>
            <a:r>
              <a:rPr lang="en-US" sz="2800" dirty="0" smtClean="0"/>
              <a:t>etc.,</a:t>
            </a:r>
            <a:endParaRPr lang="en-US" sz="2800" dirty="0" smtClean="0"/>
          </a:p>
          <a:p>
            <a:r>
              <a:rPr lang="en-US" sz="2800" dirty="0"/>
              <a:t>h</a:t>
            </a:r>
            <a:r>
              <a:rPr lang="en-US" sz="2800" dirty="0" smtClean="0"/>
              <a:t>as made portability of the information a lot easier and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ery practical.</a:t>
            </a:r>
          </a:p>
          <a:p>
            <a:endParaRPr lang="en-US" sz="2800" dirty="0"/>
          </a:p>
          <a:p>
            <a:r>
              <a:rPr lang="en-US" sz="2800" dirty="0" smtClean="0"/>
              <a:t>There are also a large number of videos with full length lectures</a:t>
            </a:r>
          </a:p>
          <a:p>
            <a:r>
              <a:rPr lang="en-US" sz="2800" dirty="0" smtClean="0"/>
              <a:t>In physics: from Caltech you have </a:t>
            </a:r>
            <a:r>
              <a:rPr lang="en-US" sz="2800" dirty="0" smtClean="0">
                <a:hlinkClick r:id="rId2"/>
              </a:rPr>
              <a:t>“The Mechanical Universe” 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From MIT you have </a:t>
            </a:r>
            <a:r>
              <a:rPr lang="en-US" sz="2800" dirty="0" smtClean="0">
                <a:hlinkClick r:id="rId3"/>
              </a:rPr>
              <a:t>“Classical Physics”</a:t>
            </a:r>
            <a:r>
              <a:rPr lang="en-US" sz="2800" dirty="0" smtClean="0"/>
              <a:t> ; and many school have </a:t>
            </a:r>
          </a:p>
          <a:p>
            <a:r>
              <a:rPr lang="en-US" sz="2800" dirty="0" smtClean="0"/>
              <a:t>MOOCs (Massive Online Open Courses) about physics.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72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368490"/>
            <a:ext cx="11764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first example is an illustration of Newton’s Laws in a system known as an Atwood machine: a light pulley free to rotate around a fixed axis through its center, with a string around its top half. The ends of the string are attached </a:t>
            </a:r>
          </a:p>
          <a:p>
            <a:r>
              <a:rPr lang="en-US" sz="2400" dirty="0" smtClean="0"/>
              <a:t>To masses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. Fig 1 shows a simple version of the system, while Fig 2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hows a diagram for the forces acting on the masses. It is assumed that</a:t>
            </a:r>
          </a:p>
          <a:p>
            <a:r>
              <a:rPr lang="en-US" sz="2400" dirty="0" smtClean="0"/>
              <a:t>Frictional effects, as well as the masses of the string and pulley can be ignored.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194" y="2934269"/>
            <a:ext cx="21082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65" y="3511613"/>
            <a:ext cx="5395912" cy="297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262" y="6488668"/>
            <a:ext cx="103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Fig 1                                        Fig 2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55" y="189186"/>
            <a:ext cx="11291874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 can be shown that, if upwards is the positive vertical direction,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hen the acceleration of the masses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,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, and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,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, are </a:t>
            </a:r>
          </a:p>
          <a:p>
            <a:r>
              <a:rPr lang="en-US" sz="2800" dirty="0" smtClean="0"/>
              <a:t>given by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=  [ ( 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–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) / (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+ 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) ] g  = - a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The equation tells us that, </a:t>
            </a:r>
          </a:p>
          <a:p>
            <a:endParaRPr lang="en-US" sz="2800" dirty="0"/>
          </a:p>
          <a:p>
            <a:r>
              <a:rPr lang="en-US" sz="2800" dirty="0" smtClean="0"/>
              <a:t>     when 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&gt;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, then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accelerates upwards while 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</a:t>
            </a:r>
          </a:p>
          <a:p>
            <a:r>
              <a:rPr lang="en-US" sz="2800" i="1" dirty="0"/>
              <a:t>a</a:t>
            </a:r>
            <a:r>
              <a:rPr lang="en-US" sz="2800" i="1" dirty="0" smtClean="0"/>
              <a:t>ccelerates downwards.</a:t>
            </a:r>
          </a:p>
          <a:p>
            <a:endParaRPr lang="en-US" sz="2800" i="1" dirty="0"/>
          </a:p>
          <a:p>
            <a:r>
              <a:rPr lang="en-US" sz="2800" i="1" dirty="0" smtClean="0"/>
              <a:t>    when 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=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 a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= 0 = a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. If masses were at rest, they will </a:t>
            </a:r>
          </a:p>
          <a:p>
            <a:r>
              <a:rPr lang="en-US" sz="2800" i="1" dirty="0"/>
              <a:t>c</a:t>
            </a:r>
            <a:r>
              <a:rPr lang="en-US" sz="2800" i="1" dirty="0" smtClean="0"/>
              <a:t>ontinue at rest .</a:t>
            </a:r>
          </a:p>
          <a:p>
            <a:endParaRPr lang="en-US" sz="2800" dirty="0" smtClean="0"/>
          </a:p>
          <a:p>
            <a:r>
              <a:rPr lang="en-US" sz="2800" dirty="0" smtClean="0"/>
              <a:t>when 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&lt;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, then 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accelerates downwards while 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accelerates upwards.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702" y="1617495"/>
            <a:ext cx="107532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is a song known as “Dear Boss” , or “The sick note”, or</a:t>
            </a:r>
          </a:p>
          <a:p>
            <a:r>
              <a:rPr lang="en-US" sz="2800" dirty="0" smtClean="0"/>
              <a:t>“Why Paddy’s not at work today”, or “The Bricklayer’s song”, </a:t>
            </a:r>
          </a:p>
          <a:p>
            <a:r>
              <a:rPr lang="en-US" sz="2800" dirty="0" smtClean="0"/>
              <a:t>and other  names. It is an Irish folk song, and the version that</a:t>
            </a:r>
          </a:p>
          <a:p>
            <a:r>
              <a:rPr lang="en-US" sz="2800" dirty="0" smtClean="0"/>
              <a:t>I find as being very illustrative of the Atwood machine is the 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ersion available at this site on </a:t>
            </a:r>
            <a:r>
              <a:rPr lang="en-US" sz="2800" dirty="0" smtClean="0"/>
              <a:t>YouTube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https://www.youtube.com/watch?v=iA5RGI3zn20</a:t>
            </a:r>
            <a:r>
              <a:rPr lang="en-US" sz="2800" dirty="0" smtClean="0"/>
              <a:t>    </a:t>
            </a:r>
          </a:p>
          <a:p>
            <a:endParaRPr lang="en-US" sz="2800" dirty="0"/>
          </a:p>
          <a:p>
            <a:r>
              <a:rPr lang="en-US" sz="2800" dirty="0" smtClean="0"/>
              <a:t>We can explain every segment of the motion with the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quations developed for the accelerations, as the masses,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ostly the barrel’s, change values.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7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419367"/>
            <a:ext cx="1148423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a second example we choose Uniform Circular Motion, </a:t>
            </a:r>
          </a:p>
          <a:p>
            <a:r>
              <a:rPr lang="en-US" sz="2800" dirty="0" smtClean="0"/>
              <a:t>UCM: an object, mass </a:t>
            </a:r>
            <a:r>
              <a:rPr lang="en-US" sz="2800" i="1" dirty="0" smtClean="0"/>
              <a:t>m,</a:t>
            </a:r>
            <a:r>
              <a:rPr lang="en-US" sz="2800" dirty="0" smtClean="0"/>
              <a:t> in a circular trajectory, radius </a:t>
            </a:r>
            <a:r>
              <a:rPr lang="en-US" sz="2800" i="1" dirty="0" smtClean="0"/>
              <a:t>R</a:t>
            </a:r>
            <a:r>
              <a:rPr lang="en-US" sz="2800" dirty="0" smtClean="0"/>
              <a:t> moving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ith constant speed, v, (but the velocity </a:t>
            </a:r>
            <a:r>
              <a:rPr lang="en-US" sz="2800" b="1" dirty="0" smtClean="0"/>
              <a:t>v</a:t>
            </a:r>
            <a:r>
              <a:rPr lang="en-US" sz="2800" dirty="0" smtClean="0"/>
              <a:t> is not constant!).</a:t>
            </a:r>
          </a:p>
          <a:p>
            <a:endParaRPr lang="en-US" sz="2800" dirty="0" smtClean="0"/>
          </a:p>
          <a:p>
            <a:r>
              <a:rPr lang="en-US" sz="2800" dirty="0" smtClean="0"/>
              <a:t>One can show that, for an object in UCM:</a:t>
            </a:r>
          </a:p>
          <a:p>
            <a:endParaRPr lang="en-US" sz="2800" dirty="0"/>
          </a:p>
          <a:p>
            <a:r>
              <a:rPr lang="en-US" sz="2800" dirty="0" smtClean="0"/>
              <a:t>The net force </a:t>
            </a:r>
            <a:r>
              <a:rPr lang="en-US" sz="2800" b="1" i="1" dirty="0" smtClean="0"/>
              <a:t>F</a:t>
            </a:r>
            <a:r>
              <a:rPr lang="en-US" sz="2800" i="1" baseline="-25000" dirty="0" smtClean="0"/>
              <a:t>net</a:t>
            </a:r>
            <a:r>
              <a:rPr lang="en-US" sz="2800" dirty="0" smtClean="0"/>
              <a:t>  points towards the center and has a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agnitude             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net</a:t>
            </a:r>
            <a:r>
              <a:rPr lang="en-US" sz="2800" i="1" dirty="0" smtClean="0"/>
              <a:t> = m 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/ R</a:t>
            </a:r>
          </a:p>
          <a:p>
            <a:endParaRPr lang="en-US" sz="2800" i="1" dirty="0"/>
          </a:p>
          <a:p>
            <a:r>
              <a:rPr lang="en-US" sz="2800" dirty="0" smtClean="0"/>
              <a:t>Therefore the acceleration, </a:t>
            </a:r>
            <a:r>
              <a:rPr lang="en-US" sz="2800" i="1" dirty="0" smtClean="0"/>
              <a:t>a</a:t>
            </a:r>
            <a:r>
              <a:rPr lang="en-US" sz="2800" dirty="0" smtClean="0"/>
              <a:t> , points to the center too and its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agnitude is             </a:t>
            </a:r>
            <a:r>
              <a:rPr lang="en-US" sz="2800" i="1" dirty="0" smtClean="0"/>
              <a:t>a = 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/ 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96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45" y="204716"/>
            <a:ext cx="1186895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segment of the film “The 400 Blows” serves to illustrate UCM;</a:t>
            </a:r>
          </a:p>
          <a:p>
            <a:r>
              <a:rPr lang="en-US" sz="2800" dirty="0" smtClean="0"/>
              <a:t>You can find it </a:t>
            </a:r>
            <a:r>
              <a:rPr lang="en-US" sz="2800" dirty="0" smtClean="0">
                <a:hlinkClick r:id="rId2"/>
              </a:rPr>
              <a:t>here </a:t>
            </a:r>
            <a:r>
              <a:rPr lang="en-US" sz="2800" dirty="0" smtClean="0"/>
              <a:t>in </a:t>
            </a:r>
            <a:r>
              <a:rPr lang="en-US" sz="2800" dirty="0" smtClean="0"/>
              <a:t>YouTube. </a:t>
            </a:r>
            <a:r>
              <a:rPr lang="en-US" sz="2800" dirty="0" smtClean="0"/>
              <a:t>People enter a cylindrical room </a:t>
            </a:r>
          </a:p>
          <a:p>
            <a:r>
              <a:rPr lang="en-US" sz="2800" dirty="0" smtClean="0"/>
              <a:t>and position themselves against the vertical wall. The room starts</a:t>
            </a:r>
          </a:p>
          <a:p>
            <a:r>
              <a:rPr lang="en-US" sz="2800" dirty="0" smtClean="0"/>
              <a:t>Spinning around its center and, when it has a large enough speed,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floor is removed from under the spinning people, but it can be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bserved that they stay in a UCM on a horizontal plane.</a:t>
            </a:r>
          </a:p>
          <a:p>
            <a:r>
              <a:rPr lang="en-US" sz="2800" dirty="0" smtClean="0"/>
              <a:t>Ask students to sketch the forces acting on the boy when he is in</a:t>
            </a:r>
          </a:p>
          <a:p>
            <a:r>
              <a:rPr lang="en-US" sz="2800" dirty="0" smtClean="0"/>
              <a:t>UCM. They should be able to find that the static friction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s</a:t>
            </a:r>
            <a:r>
              <a:rPr lang="en-US" sz="2800" i="1" dirty="0" smtClean="0"/>
              <a:t> , </a:t>
            </a:r>
            <a:r>
              <a:rPr lang="en-US" sz="2800" dirty="0" smtClean="0"/>
              <a:t>matches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weigh of the boy, </a:t>
            </a:r>
            <a:r>
              <a:rPr lang="en-US" sz="2800" i="1" dirty="0" smtClean="0"/>
              <a:t>mg</a:t>
            </a:r>
            <a:r>
              <a:rPr lang="en-US" sz="2800" dirty="0" smtClean="0"/>
              <a:t> , and the net force is the normal force</a:t>
            </a:r>
          </a:p>
          <a:p>
            <a:r>
              <a:rPr lang="en-US" sz="2800" i="1" dirty="0" smtClean="0"/>
              <a:t>F</a:t>
            </a:r>
            <a:r>
              <a:rPr lang="en-US" sz="2800" i="1" baseline="-25000" dirty="0" smtClean="0"/>
              <a:t>N</a:t>
            </a:r>
            <a:r>
              <a:rPr lang="en-US" sz="2800" i="1" dirty="0" smtClean="0"/>
              <a:t> . </a:t>
            </a:r>
            <a:r>
              <a:rPr lang="en-US" sz="2800" dirty="0" smtClean="0"/>
              <a:t>Using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s</a:t>
            </a:r>
            <a:r>
              <a:rPr lang="en-US" sz="2800" i="1" dirty="0" smtClean="0"/>
              <a:t> = mg   </a:t>
            </a:r>
            <a:r>
              <a:rPr lang="en-US" sz="2800" dirty="0" smtClean="0"/>
              <a:t>and </a:t>
            </a:r>
            <a:r>
              <a:rPr lang="en-US" sz="2800" i="1" dirty="0" smtClean="0"/>
              <a:t>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smax</a:t>
            </a:r>
            <a:r>
              <a:rPr lang="en-US" sz="2800" i="1" dirty="0" smtClean="0"/>
              <a:t> = µ</a:t>
            </a:r>
            <a:r>
              <a:rPr lang="en-US" sz="2800" i="1" baseline="-25000" dirty="0" smtClean="0"/>
              <a:t>s</a:t>
            </a:r>
            <a:r>
              <a:rPr lang="en-US" sz="2800" i="1" dirty="0" smtClean="0"/>
              <a:t> F</a:t>
            </a:r>
            <a:r>
              <a:rPr lang="en-US" sz="2800" i="1" baseline="-25000" dirty="0" smtClean="0"/>
              <a:t>N</a:t>
            </a:r>
            <a:r>
              <a:rPr lang="en-US" sz="2800" i="1" dirty="0" smtClean="0"/>
              <a:t> &gt; µ</a:t>
            </a:r>
            <a:r>
              <a:rPr lang="en-US" sz="2800" i="1" baseline="-25000" dirty="0" smtClean="0"/>
              <a:t>s</a:t>
            </a:r>
            <a:r>
              <a:rPr lang="en-US" sz="2800" i="1" dirty="0" smtClean="0"/>
              <a:t> m v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/ R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get that the minimum speed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min</a:t>
            </a:r>
            <a:r>
              <a:rPr lang="en-US" sz="2800" i="1" dirty="0" smtClean="0"/>
              <a:t> = ( R g / µ</a:t>
            </a:r>
            <a:r>
              <a:rPr lang="en-US" sz="2800" i="1" baseline="-25000" dirty="0" smtClean="0"/>
              <a:t>s</a:t>
            </a:r>
            <a:r>
              <a:rPr lang="en-US" sz="2800" i="1" dirty="0" smtClean="0"/>
              <a:t> )</a:t>
            </a:r>
            <a:r>
              <a:rPr lang="en-US" sz="2800" i="1" baseline="30000" dirty="0" smtClean="0"/>
              <a:t>1/2</a:t>
            </a:r>
            <a:r>
              <a:rPr lang="en-US" sz="2800" dirty="0" smtClean="0"/>
              <a:t>  </a:t>
            </a:r>
          </a:p>
          <a:p>
            <a:endParaRPr lang="en-US" sz="2800" dirty="0"/>
          </a:p>
          <a:p>
            <a:r>
              <a:rPr lang="en-US" sz="2800" dirty="0" smtClean="0"/>
              <a:t>So the variable to watch is the coefficient of static friction </a:t>
            </a:r>
            <a:r>
              <a:rPr lang="en-US" sz="2800" i="1" dirty="0"/>
              <a:t>µ</a:t>
            </a:r>
            <a:r>
              <a:rPr lang="en-US" sz="2800" i="1" baseline="-25000" dirty="0"/>
              <a:t>s</a:t>
            </a:r>
            <a:r>
              <a:rPr lang="en-US" sz="2800" dirty="0" smtClean="0"/>
              <a:t>  .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928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27163</TotalTime>
  <Words>1521</Words>
  <Application>Microsoft Macintosh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Cambria Math</vt:lpstr>
      <vt:lpstr>Century Gothic</vt:lpstr>
      <vt:lpstr>Wingdings 3</vt:lpstr>
      <vt:lpstr>Arial</vt:lpstr>
      <vt:lpstr>Ion</vt:lpstr>
      <vt:lpstr>Using YouTube song videos to teach  Introductory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Youtube song videos to teach  Introductory Physics</dc:title>
  <dc:creator>Microsoft Office User</dc:creator>
  <cp:lastModifiedBy>Microsoft Office User</cp:lastModifiedBy>
  <cp:revision>86</cp:revision>
  <dcterms:created xsi:type="dcterms:W3CDTF">2017-08-18T19:58:08Z</dcterms:created>
  <dcterms:modified xsi:type="dcterms:W3CDTF">2017-09-27T13:30:02Z</dcterms:modified>
</cp:coreProperties>
</file>