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4.bin" ContentType="application/vnd.openxmlformats-officedocument.oleObject"/>
  <Override PartName="/ppt/notesSlides/notesSlide12.xml" ContentType="application/vnd.openxmlformats-officedocument.presentationml.notesSlide+xml"/>
  <Override PartName="/ppt/embeddings/oleObject5.bin" ContentType="application/vnd.openxmlformats-officedocument.oleObject"/>
  <Override PartName="/ppt/notesSlides/notesSlide13.xml" ContentType="application/vnd.openxmlformats-officedocument.presentationml.notesSlide+xml"/>
  <Override PartName="/ppt/embeddings/oleObject6.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7.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8.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1"/>
  </p:notesMasterIdLst>
  <p:handoutMasterIdLst>
    <p:handoutMasterId r:id="rId32"/>
  </p:handoutMasterIdLst>
  <p:sldIdLst>
    <p:sldId id="256" r:id="rId3"/>
    <p:sldId id="257" r:id="rId4"/>
    <p:sldId id="305" r:id="rId5"/>
    <p:sldId id="313" r:id="rId6"/>
    <p:sldId id="312" r:id="rId7"/>
    <p:sldId id="314" r:id="rId8"/>
    <p:sldId id="332" r:id="rId9"/>
    <p:sldId id="333" r:id="rId10"/>
    <p:sldId id="334" r:id="rId11"/>
    <p:sldId id="289" r:id="rId12"/>
    <p:sldId id="308" r:id="rId13"/>
    <p:sldId id="309" r:id="rId14"/>
    <p:sldId id="290" r:id="rId15"/>
    <p:sldId id="310" r:id="rId16"/>
    <p:sldId id="311" r:id="rId17"/>
    <p:sldId id="298" r:id="rId18"/>
    <p:sldId id="335" r:id="rId19"/>
    <p:sldId id="336" r:id="rId20"/>
    <p:sldId id="323" r:id="rId21"/>
    <p:sldId id="324" r:id="rId22"/>
    <p:sldId id="326" r:id="rId23"/>
    <p:sldId id="327" r:id="rId24"/>
    <p:sldId id="329" r:id="rId25"/>
    <p:sldId id="328" r:id="rId26"/>
    <p:sldId id="330" r:id="rId27"/>
    <p:sldId id="288" r:id="rId28"/>
    <p:sldId id="294" r:id="rId29"/>
    <p:sldId id="331" r:id="rId30"/>
  </p:sldIdLst>
  <p:sldSz cx="9144000" cy="6858000" type="screen4x3"/>
  <p:notesSz cx="7026275" cy="9312275"/>
  <p:defaultTextStyle>
    <a:defPPr>
      <a:defRPr lang="en-GB"/>
    </a:defPPr>
    <a:lvl1pPr algn="ctr" rtl="0" fontAlgn="base">
      <a:lnSpc>
        <a:spcPct val="93000"/>
      </a:lnSpc>
      <a:spcBef>
        <a:spcPct val="0"/>
      </a:spcBef>
      <a:spcAft>
        <a:spcPct val="0"/>
      </a:spcAft>
      <a:buClr>
        <a:srgbClr val="FF3300"/>
      </a:buClr>
      <a:buSzPct val="100000"/>
      <a:buFont typeface="Arial" charset="0"/>
      <a:defRPr sz="3200" b="1" i="1" kern="1200">
        <a:solidFill>
          <a:srgbClr val="FF3300"/>
        </a:solidFill>
        <a:latin typeface="Arial" charset="0"/>
        <a:ea typeface="+mn-ea"/>
        <a:cs typeface="Lucida Sans Unicode" pitchFamily="34" charset="0"/>
      </a:defRPr>
    </a:lvl1pPr>
    <a:lvl2pPr marL="457200" algn="ctr" rtl="0" fontAlgn="base">
      <a:lnSpc>
        <a:spcPct val="93000"/>
      </a:lnSpc>
      <a:spcBef>
        <a:spcPct val="0"/>
      </a:spcBef>
      <a:spcAft>
        <a:spcPct val="0"/>
      </a:spcAft>
      <a:buClr>
        <a:srgbClr val="FF3300"/>
      </a:buClr>
      <a:buSzPct val="100000"/>
      <a:buFont typeface="Arial" charset="0"/>
      <a:defRPr sz="3200" b="1" i="1" kern="1200">
        <a:solidFill>
          <a:srgbClr val="FF3300"/>
        </a:solidFill>
        <a:latin typeface="Arial" charset="0"/>
        <a:ea typeface="+mn-ea"/>
        <a:cs typeface="Lucida Sans Unicode" pitchFamily="34" charset="0"/>
      </a:defRPr>
    </a:lvl2pPr>
    <a:lvl3pPr marL="914400" algn="ctr" rtl="0" fontAlgn="base">
      <a:lnSpc>
        <a:spcPct val="93000"/>
      </a:lnSpc>
      <a:spcBef>
        <a:spcPct val="0"/>
      </a:spcBef>
      <a:spcAft>
        <a:spcPct val="0"/>
      </a:spcAft>
      <a:buClr>
        <a:srgbClr val="FF3300"/>
      </a:buClr>
      <a:buSzPct val="100000"/>
      <a:buFont typeface="Arial" charset="0"/>
      <a:defRPr sz="3200" b="1" i="1" kern="1200">
        <a:solidFill>
          <a:srgbClr val="FF3300"/>
        </a:solidFill>
        <a:latin typeface="Arial" charset="0"/>
        <a:ea typeface="+mn-ea"/>
        <a:cs typeface="Lucida Sans Unicode" pitchFamily="34" charset="0"/>
      </a:defRPr>
    </a:lvl3pPr>
    <a:lvl4pPr marL="1371600" algn="ctr" rtl="0" fontAlgn="base">
      <a:lnSpc>
        <a:spcPct val="93000"/>
      </a:lnSpc>
      <a:spcBef>
        <a:spcPct val="0"/>
      </a:spcBef>
      <a:spcAft>
        <a:spcPct val="0"/>
      </a:spcAft>
      <a:buClr>
        <a:srgbClr val="FF3300"/>
      </a:buClr>
      <a:buSzPct val="100000"/>
      <a:buFont typeface="Arial" charset="0"/>
      <a:defRPr sz="3200" b="1" i="1" kern="1200">
        <a:solidFill>
          <a:srgbClr val="FF3300"/>
        </a:solidFill>
        <a:latin typeface="Arial" charset="0"/>
        <a:ea typeface="+mn-ea"/>
        <a:cs typeface="Lucida Sans Unicode" pitchFamily="34" charset="0"/>
      </a:defRPr>
    </a:lvl4pPr>
    <a:lvl5pPr marL="1828800" algn="ctr" rtl="0" fontAlgn="base">
      <a:lnSpc>
        <a:spcPct val="93000"/>
      </a:lnSpc>
      <a:spcBef>
        <a:spcPct val="0"/>
      </a:spcBef>
      <a:spcAft>
        <a:spcPct val="0"/>
      </a:spcAft>
      <a:buClr>
        <a:srgbClr val="FF3300"/>
      </a:buClr>
      <a:buSzPct val="100000"/>
      <a:buFont typeface="Arial" charset="0"/>
      <a:defRPr sz="3200" b="1" i="1" kern="1200">
        <a:solidFill>
          <a:srgbClr val="FF3300"/>
        </a:solidFill>
        <a:latin typeface="Arial" charset="0"/>
        <a:ea typeface="+mn-ea"/>
        <a:cs typeface="Lucida Sans Unicode" pitchFamily="34" charset="0"/>
      </a:defRPr>
    </a:lvl5pPr>
    <a:lvl6pPr marL="2286000" algn="l" defTabSz="914400" rtl="0" eaLnBrk="1" latinLnBrk="0" hangingPunct="1">
      <a:defRPr sz="3200" b="1" i="1" kern="1200">
        <a:solidFill>
          <a:srgbClr val="FF3300"/>
        </a:solidFill>
        <a:latin typeface="Arial" charset="0"/>
        <a:ea typeface="+mn-ea"/>
        <a:cs typeface="Lucida Sans Unicode" pitchFamily="34" charset="0"/>
      </a:defRPr>
    </a:lvl6pPr>
    <a:lvl7pPr marL="2743200" algn="l" defTabSz="914400" rtl="0" eaLnBrk="1" latinLnBrk="0" hangingPunct="1">
      <a:defRPr sz="3200" b="1" i="1" kern="1200">
        <a:solidFill>
          <a:srgbClr val="FF3300"/>
        </a:solidFill>
        <a:latin typeface="Arial" charset="0"/>
        <a:ea typeface="+mn-ea"/>
        <a:cs typeface="Lucida Sans Unicode" pitchFamily="34" charset="0"/>
      </a:defRPr>
    </a:lvl7pPr>
    <a:lvl8pPr marL="3200400" algn="l" defTabSz="914400" rtl="0" eaLnBrk="1" latinLnBrk="0" hangingPunct="1">
      <a:defRPr sz="3200" b="1" i="1" kern="1200">
        <a:solidFill>
          <a:srgbClr val="FF3300"/>
        </a:solidFill>
        <a:latin typeface="Arial" charset="0"/>
        <a:ea typeface="+mn-ea"/>
        <a:cs typeface="Lucida Sans Unicode" pitchFamily="34" charset="0"/>
      </a:defRPr>
    </a:lvl8pPr>
    <a:lvl9pPr marL="3657600" algn="l" defTabSz="914400" rtl="0" eaLnBrk="1" latinLnBrk="0" hangingPunct="1">
      <a:defRPr sz="3200" b="1" i="1" kern="1200">
        <a:solidFill>
          <a:srgbClr val="FF3300"/>
        </a:solidFill>
        <a:latin typeface="Arial"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0466" autoAdjust="0"/>
    <p:restoredTop sz="94660"/>
  </p:normalViewPr>
  <p:slideViewPr>
    <p:cSldViewPr>
      <p:cViewPr>
        <p:scale>
          <a:sx n="66" d="100"/>
          <a:sy n="66" d="100"/>
        </p:scale>
        <p:origin x="-2776" y="-92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3911"/>
        <p:guide pos="163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52763" cy="515938"/>
          </a:xfrm>
          <a:prstGeom prst="rect">
            <a:avLst/>
          </a:prstGeom>
          <a:noFill/>
          <a:ln w="9525">
            <a:noFill/>
            <a:miter lim="800000"/>
            <a:headEnd/>
            <a:tailEnd/>
          </a:ln>
          <a:effectLst/>
        </p:spPr>
        <p:txBody>
          <a:bodyPr vert="horz" wrap="square" lIns="92461" tIns="46232" rIns="92461" bIns="46232" numCol="1" anchor="t" anchorCtr="0" compatLnSpc="1">
            <a:prstTxWarp prst="textNoShape">
              <a:avLst/>
            </a:prstTxWarp>
          </a:bodyPr>
          <a:lstStyle>
            <a:lvl1pPr algn="l" defTabSz="925513" eaLnBrk="0" hangingPunct="0">
              <a:lnSpc>
                <a:spcPct val="100000"/>
              </a:lnSpc>
              <a:buClrTx/>
              <a:buSzTx/>
              <a:buFontTx/>
              <a:buNone/>
              <a:defRPr sz="1200" b="0" i="0">
                <a:solidFill>
                  <a:schemeClr val="bg1"/>
                </a:solidFill>
                <a:latin typeface="Times New Roman" pitchFamily="18" charset="0"/>
              </a:defRPr>
            </a:lvl1pPr>
          </a:lstStyle>
          <a:p>
            <a:pPr>
              <a:defRPr/>
            </a:pPr>
            <a:endParaRPr lang="en-US"/>
          </a:p>
        </p:txBody>
      </p:sp>
      <p:sp>
        <p:nvSpPr>
          <p:cNvPr id="89091" name="Rectangle 3"/>
          <p:cNvSpPr>
            <a:spLocks noGrp="1" noChangeArrowheads="1"/>
          </p:cNvSpPr>
          <p:nvPr>
            <p:ph type="dt" sz="quarter" idx="1"/>
          </p:nvPr>
        </p:nvSpPr>
        <p:spPr bwMode="auto">
          <a:xfrm>
            <a:off x="3973513" y="0"/>
            <a:ext cx="3055937" cy="515938"/>
          </a:xfrm>
          <a:prstGeom prst="rect">
            <a:avLst/>
          </a:prstGeom>
          <a:noFill/>
          <a:ln w="9525">
            <a:noFill/>
            <a:miter lim="800000"/>
            <a:headEnd/>
            <a:tailEnd/>
          </a:ln>
          <a:effectLst/>
        </p:spPr>
        <p:txBody>
          <a:bodyPr vert="horz" wrap="square" lIns="92461" tIns="46232" rIns="92461" bIns="46232" numCol="1" anchor="t" anchorCtr="0" compatLnSpc="1">
            <a:prstTxWarp prst="textNoShape">
              <a:avLst/>
            </a:prstTxWarp>
          </a:bodyPr>
          <a:lstStyle>
            <a:lvl1pPr algn="r" defTabSz="925513" eaLnBrk="0" hangingPunct="0">
              <a:lnSpc>
                <a:spcPct val="100000"/>
              </a:lnSpc>
              <a:buClrTx/>
              <a:buSzTx/>
              <a:buFontTx/>
              <a:buNone/>
              <a:defRPr sz="1200" b="0" i="0">
                <a:solidFill>
                  <a:schemeClr val="bg1"/>
                </a:solidFill>
                <a:latin typeface="Times New Roman" pitchFamily="18" charset="0"/>
              </a:defRPr>
            </a:lvl1pPr>
          </a:lstStyle>
          <a:p>
            <a:pPr>
              <a:defRPr/>
            </a:pPr>
            <a:endParaRPr lang="en-US"/>
          </a:p>
        </p:txBody>
      </p:sp>
      <p:sp>
        <p:nvSpPr>
          <p:cNvPr id="89092" name="Rectangle 4"/>
          <p:cNvSpPr>
            <a:spLocks noGrp="1" noChangeArrowheads="1"/>
          </p:cNvSpPr>
          <p:nvPr>
            <p:ph type="ftr" sz="quarter" idx="2"/>
          </p:nvPr>
        </p:nvSpPr>
        <p:spPr bwMode="auto">
          <a:xfrm>
            <a:off x="0" y="8796338"/>
            <a:ext cx="3052763" cy="515937"/>
          </a:xfrm>
          <a:prstGeom prst="rect">
            <a:avLst/>
          </a:prstGeom>
          <a:noFill/>
          <a:ln w="9525">
            <a:noFill/>
            <a:miter lim="800000"/>
            <a:headEnd/>
            <a:tailEnd/>
          </a:ln>
          <a:effectLst/>
        </p:spPr>
        <p:txBody>
          <a:bodyPr vert="horz" wrap="square" lIns="92461" tIns="46232" rIns="92461" bIns="46232" numCol="1" anchor="b" anchorCtr="0" compatLnSpc="1">
            <a:prstTxWarp prst="textNoShape">
              <a:avLst/>
            </a:prstTxWarp>
          </a:bodyPr>
          <a:lstStyle>
            <a:lvl1pPr algn="l" defTabSz="925513" eaLnBrk="0" hangingPunct="0">
              <a:lnSpc>
                <a:spcPct val="100000"/>
              </a:lnSpc>
              <a:buClrTx/>
              <a:buSzTx/>
              <a:buFontTx/>
              <a:buNone/>
              <a:defRPr sz="1200" b="0" i="0">
                <a:solidFill>
                  <a:schemeClr val="bg1"/>
                </a:solidFill>
                <a:latin typeface="Times New Roman" pitchFamily="18" charset="0"/>
              </a:defRPr>
            </a:lvl1pPr>
          </a:lstStyle>
          <a:p>
            <a:pPr>
              <a:defRPr/>
            </a:pPr>
            <a:endParaRPr lang="en-US"/>
          </a:p>
        </p:txBody>
      </p:sp>
      <p:sp>
        <p:nvSpPr>
          <p:cNvPr id="89093" name="Rectangle 5"/>
          <p:cNvSpPr>
            <a:spLocks noGrp="1" noChangeArrowheads="1"/>
          </p:cNvSpPr>
          <p:nvPr>
            <p:ph type="sldNum" sz="quarter" idx="3"/>
          </p:nvPr>
        </p:nvSpPr>
        <p:spPr bwMode="auto">
          <a:xfrm>
            <a:off x="3973513" y="8796338"/>
            <a:ext cx="3055937" cy="515937"/>
          </a:xfrm>
          <a:prstGeom prst="rect">
            <a:avLst/>
          </a:prstGeom>
          <a:noFill/>
          <a:ln w="9525">
            <a:noFill/>
            <a:miter lim="800000"/>
            <a:headEnd/>
            <a:tailEnd/>
          </a:ln>
          <a:effectLst/>
        </p:spPr>
        <p:txBody>
          <a:bodyPr vert="horz" wrap="square" lIns="92461" tIns="46232" rIns="92461" bIns="46232" numCol="1" anchor="b" anchorCtr="0" compatLnSpc="1">
            <a:prstTxWarp prst="textNoShape">
              <a:avLst/>
            </a:prstTxWarp>
          </a:bodyPr>
          <a:lstStyle>
            <a:lvl1pPr algn="r" defTabSz="925513" eaLnBrk="0" hangingPunct="0">
              <a:lnSpc>
                <a:spcPct val="100000"/>
              </a:lnSpc>
              <a:buClrTx/>
              <a:buSzTx/>
              <a:buFontTx/>
              <a:buNone/>
              <a:defRPr sz="1200" b="0" i="0">
                <a:solidFill>
                  <a:schemeClr val="bg1"/>
                </a:solidFill>
                <a:latin typeface="Times New Roman" pitchFamily="18" charset="0"/>
              </a:defRPr>
            </a:lvl1pPr>
          </a:lstStyle>
          <a:p>
            <a:pPr>
              <a:defRPr/>
            </a:pPr>
            <a:fld id="{671676E8-2BD9-4164-90DC-407C4326EE3A}" type="slidenum">
              <a:rPr lang="en-US"/>
              <a:pPr>
                <a:defRPr/>
              </a:pPr>
              <a:t>‹#›</a:t>
            </a:fld>
            <a:endParaRPr lang="en-US"/>
          </a:p>
        </p:txBody>
      </p:sp>
    </p:spTree>
    <p:extLst>
      <p:ext uri="{BB962C8B-B14F-4D97-AF65-F5344CB8AC3E}">
        <p14:creationId xmlns:p14="http://schemas.microsoft.com/office/powerpoint/2010/main" val="854378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26275" cy="9312275"/>
          </a:xfrm>
          <a:prstGeom prst="roundRect">
            <a:avLst>
              <a:gd name="adj" fmla="val 23"/>
            </a:avLst>
          </a:prstGeom>
          <a:solidFill>
            <a:srgbClr val="FFFFFF"/>
          </a:solidFill>
          <a:ln w="9360">
            <a:noFill/>
            <a:round/>
            <a:headEnd/>
            <a:tailEnd/>
          </a:ln>
        </p:spPr>
        <p:txBody>
          <a:bodyPr wrap="none" anchor="ctr"/>
          <a:lstStyle/>
          <a:p>
            <a:pPr>
              <a:defRPr/>
            </a:pPr>
            <a:endParaRPr lang="en-US"/>
          </a:p>
        </p:txBody>
      </p:sp>
      <p:sp>
        <p:nvSpPr>
          <p:cNvPr id="3074" name="AutoShape 2"/>
          <p:cNvSpPr>
            <a:spLocks noChangeArrowheads="1"/>
          </p:cNvSpPr>
          <p:nvPr/>
        </p:nvSpPr>
        <p:spPr bwMode="auto">
          <a:xfrm>
            <a:off x="0" y="0"/>
            <a:ext cx="7026275" cy="9312275"/>
          </a:xfrm>
          <a:prstGeom prst="roundRect">
            <a:avLst>
              <a:gd name="adj" fmla="val 23"/>
            </a:avLst>
          </a:prstGeom>
          <a:solidFill>
            <a:srgbClr val="FFFFFF"/>
          </a:solidFill>
          <a:ln w="9525">
            <a:noFill/>
            <a:round/>
            <a:headEnd/>
            <a:tailEnd/>
          </a:ln>
        </p:spPr>
        <p:txBody>
          <a:bodyPr wrap="none" anchor="ctr"/>
          <a:lstStyle/>
          <a:p>
            <a:pPr>
              <a:defRPr/>
            </a:pPr>
            <a:endParaRPr lang="en-US"/>
          </a:p>
        </p:txBody>
      </p:sp>
      <p:sp>
        <p:nvSpPr>
          <p:cNvPr id="3075" name="AutoShape 3"/>
          <p:cNvSpPr>
            <a:spLocks noChangeArrowheads="1"/>
          </p:cNvSpPr>
          <p:nvPr/>
        </p:nvSpPr>
        <p:spPr bwMode="auto">
          <a:xfrm>
            <a:off x="0" y="0"/>
            <a:ext cx="7026275" cy="9312275"/>
          </a:xfrm>
          <a:prstGeom prst="roundRect">
            <a:avLst>
              <a:gd name="adj" fmla="val 23"/>
            </a:avLst>
          </a:prstGeom>
          <a:solidFill>
            <a:srgbClr val="FFFFFF"/>
          </a:solidFill>
          <a:ln w="9525">
            <a:noFill/>
            <a:round/>
            <a:headEnd/>
            <a:tailEnd/>
          </a:ln>
        </p:spPr>
        <p:txBody>
          <a:bodyPr wrap="none" anchor="ctr"/>
          <a:lstStyle/>
          <a:p>
            <a:pPr>
              <a:defRPr/>
            </a:pPr>
            <a:endParaRPr lang="en-US"/>
          </a:p>
        </p:txBody>
      </p:sp>
      <p:sp>
        <p:nvSpPr>
          <p:cNvPr id="34821" name="Rectangle 4"/>
          <p:cNvSpPr>
            <a:spLocks noGrp="1" noRot="1" noChangeAspect="1" noChangeArrowheads="1" noTextEdit="1"/>
          </p:cNvSpPr>
          <p:nvPr>
            <p:ph type="sldImg"/>
          </p:nvPr>
        </p:nvSpPr>
        <p:spPr bwMode="auto">
          <a:xfrm>
            <a:off x="1185863" y="709613"/>
            <a:ext cx="4656137" cy="3492500"/>
          </a:xfrm>
          <a:prstGeom prst="rect">
            <a:avLst/>
          </a:prstGeom>
          <a:solidFill>
            <a:srgbClr val="FFFFFF"/>
          </a:solidFill>
          <a:ln w="9525">
            <a:solidFill>
              <a:srgbClr val="000000"/>
            </a:solidFill>
            <a:miter lim="800000"/>
            <a:headEnd/>
            <a:tailEnd/>
          </a:ln>
        </p:spPr>
      </p:sp>
      <p:sp>
        <p:nvSpPr>
          <p:cNvPr id="3077" name="Rectangle 5"/>
          <p:cNvSpPr txBox="1">
            <a:spLocks noGrp="1" noChangeArrowheads="1"/>
          </p:cNvSpPr>
          <p:nvPr>
            <p:ph type="body" idx="1"/>
          </p:nvPr>
        </p:nvSpPr>
        <p:spPr bwMode="auto">
          <a:xfrm>
            <a:off x="927100" y="4430713"/>
            <a:ext cx="5173663" cy="4171950"/>
          </a:xfrm>
          <a:prstGeom prst="rect">
            <a:avLst/>
          </a:prstGeom>
          <a:noFill/>
          <a:ln w="9525">
            <a:noFill/>
            <a:miter lim="800000"/>
            <a:headEnd/>
            <a:tailEnd/>
          </a:ln>
        </p:spPr>
        <p:txBody>
          <a:bodyPr vert="horz" wrap="square" lIns="93188" tIns="46595" rIns="93188" bIns="46595"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31869541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25"/>
          <p:cNvSpPr>
            <a:spLocks noGrp="1" noRot="1" noChangeAspect="1" noChangeArrowheads="1" noTextEdit="1"/>
          </p:cNvSpPr>
          <p:nvPr>
            <p:ph type="sldImg"/>
          </p:nvPr>
        </p:nvSpPr>
        <p:spPr>
          <a:ln/>
        </p:spPr>
      </p:sp>
      <p:sp>
        <p:nvSpPr>
          <p:cNvPr id="35843" name="Rectangle 1026"/>
          <p:cNvSpPr txBox="1">
            <a:spLocks noGrp="1" noChangeArrowheads="1"/>
          </p:cNvSpPr>
          <p:nvPr>
            <p:ph type="body" idx="1"/>
          </p:nvPr>
        </p:nvSpPr>
        <p:spPr>
          <a:noFill/>
          <a:ln/>
        </p:spPr>
        <p:txBody>
          <a:bodyPr wrap="none" lIns="92461" tIns="46232" rIns="92461" bIns="46232"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ln/>
        </p:spPr>
      </p:sp>
      <p:sp>
        <p:nvSpPr>
          <p:cNvPr id="45059" name="Rectangle 2"/>
          <p:cNvSpPr txBox="1">
            <a:spLocks noGrp="1" noChangeArrowheads="1"/>
          </p:cNvSpPr>
          <p:nvPr>
            <p:ph type="body" idx="1"/>
          </p:nvPr>
        </p:nvSpPr>
        <p:spPr>
          <a:noFill/>
          <a:ln/>
        </p:spPr>
        <p:txBody>
          <a:bodyPr wrap="none" lIns="92461" tIns="46232" rIns="92461" bIns="46232"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95388" y="704850"/>
            <a:ext cx="4638675" cy="3479800"/>
          </a:xfrm>
          <a:noFill/>
          <a:ln w="12700" cap="flat">
            <a:solidFill>
              <a:schemeClr val="tx1"/>
            </a:solidFill>
          </a:ln>
        </p:spPr>
      </p:sp>
      <p:sp>
        <p:nvSpPr>
          <p:cNvPr id="46083" name="Rectangle 3"/>
          <p:cNvSpPr txBox="1">
            <a:spLocks noGrp="1" noChangeArrowheads="1"/>
          </p:cNvSpPr>
          <p:nvPr>
            <p:ph type="body" idx="1"/>
          </p:nvPr>
        </p:nvSpPr>
        <p:spPr>
          <a:xfrm>
            <a:off x="935038" y="4421188"/>
            <a:ext cx="5156200" cy="4191000"/>
          </a:xfrm>
          <a:noFill/>
          <a:ln/>
        </p:spPr>
        <p:txBody>
          <a:bodyPr lIns="96588" tIns="48296" rIns="96588" bIns="48296"/>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95388" y="704850"/>
            <a:ext cx="4638675" cy="3479800"/>
          </a:xfrm>
          <a:noFill/>
          <a:ln w="12700" cap="flat">
            <a:solidFill>
              <a:schemeClr val="tx1"/>
            </a:solidFill>
          </a:ln>
        </p:spPr>
      </p:sp>
      <p:sp>
        <p:nvSpPr>
          <p:cNvPr id="47107" name="Rectangle 3"/>
          <p:cNvSpPr txBox="1">
            <a:spLocks noGrp="1" noChangeArrowheads="1"/>
          </p:cNvSpPr>
          <p:nvPr>
            <p:ph type="body" idx="1"/>
          </p:nvPr>
        </p:nvSpPr>
        <p:spPr>
          <a:xfrm>
            <a:off x="935038" y="4421188"/>
            <a:ext cx="5156200" cy="4191000"/>
          </a:xfrm>
          <a:noFill/>
          <a:ln/>
        </p:spPr>
        <p:txBody>
          <a:bodyPr lIns="96588" tIns="48296" rIns="96588" bIns="48296"/>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19200" y="711200"/>
            <a:ext cx="4611688" cy="3459163"/>
          </a:xfrm>
          <a:noFill/>
          <a:ln w="12700" cap="flat">
            <a:solidFill>
              <a:schemeClr val="tx1"/>
            </a:solidFill>
          </a:ln>
        </p:spPr>
      </p:sp>
      <p:sp>
        <p:nvSpPr>
          <p:cNvPr id="48131" name="Rectangle 3"/>
          <p:cNvSpPr txBox="1">
            <a:spLocks noGrp="1" noChangeArrowheads="1"/>
          </p:cNvSpPr>
          <p:nvPr>
            <p:ph type="body" idx="1"/>
          </p:nvPr>
        </p:nvSpPr>
        <p:spPr>
          <a:xfrm>
            <a:off x="927100" y="4429125"/>
            <a:ext cx="5172075" cy="4171950"/>
          </a:xfrm>
          <a:noFill/>
          <a:ln/>
        </p:spPr>
        <p:txBody>
          <a:bodyPr lIns="93799" tIns="46908" rIns="93799" bIns="46908"/>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xfrm>
            <a:off x="3979930" y="8845045"/>
            <a:ext cx="3044719" cy="46561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0" tIns="46680" rIns="93360" bIns="46680"/>
          <a:lstStyle>
            <a:lvl1pPr eaLnBrk="0" hangingPunct="0">
              <a:defRPr sz="2500">
                <a:solidFill>
                  <a:schemeClr val="tx1"/>
                </a:solidFill>
                <a:latin typeface="Times New Roman" charset="0"/>
                <a:ea typeface="ＭＳ Ｐゴシック" charset="0"/>
              </a:defRPr>
            </a:lvl1pPr>
            <a:lvl2pPr marL="758552" indent="-291751" eaLnBrk="0" hangingPunct="0">
              <a:defRPr sz="2500">
                <a:solidFill>
                  <a:schemeClr val="tx1"/>
                </a:solidFill>
                <a:latin typeface="Times New Roman" charset="0"/>
                <a:ea typeface="ＭＳ Ｐゴシック" charset="0"/>
              </a:defRPr>
            </a:lvl2pPr>
            <a:lvl3pPr marL="1167003" indent="-233401" eaLnBrk="0" hangingPunct="0">
              <a:defRPr sz="2500">
                <a:solidFill>
                  <a:schemeClr val="tx1"/>
                </a:solidFill>
                <a:latin typeface="Times New Roman" charset="0"/>
                <a:ea typeface="ＭＳ Ｐゴシック" charset="0"/>
              </a:defRPr>
            </a:lvl3pPr>
            <a:lvl4pPr marL="1633804" indent="-233401" eaLnBrk="0" hangingPunct="0">
              <a:defRPr sz="2500">
                <a:solidFill>
                  <a:schemeClr val="tx1"/>
                </a:solidFill>
                <a:latin typeface="Times New Roman" charset="0"/>
                <a:ea typeface="ＭＳ Ｐゴシック" charset="0"/>
              </a:defRPr>
            </a:lvl4pPr>
            <a:lvl5pPr marL="2100605" indent="-233401" eaLnBrk="0" hangingPunct="0">
              <a:defRPr sz="2500">
                <a:solidFill>
                  <a:schemeClr val="tx1"/>
                </a:solidFill>
                <a:latin typeface="Times New Roman" charset="0"/>
                <a:ea typeface="ＭＳ Ｐゴシック" charset="0"/>
              </a:defRPr>
            </a:lvl5pPr>
            <a:lvl6pPr marL="2567407" indent="-233401" eaLnBrk="0" fontAlgn="base" hangingPunct="0">
              <a:spcBef>
                <a:spcPct val="0"/>
              </a:spcBef>
              <a:spcAft>
                <a:spcPct val="0"/>
              </a:spcAft>
              <a:defRPr sz="2500">
                <a:solidFill>
                  <a:schemeClr val="tx1"/>
                </a:solidFill>
                <a:latin typeface="Times New Roman" charset="0"/>
                <a:ea typeface="ＭＳ Ｐゴシック" charset="0"/>
              </a:defRPr>
            </a:lvl6pPr>
            <a:lvl7pPr marL="3034208" indent="-233401" eaLnBrk="0" fontAlgn="base" hangingPunct="0">
              <a:spcBef>
                <a:spcPct val="0"/>
              </a:spcBef>
              <a:spcAft>
                <a:spcPct val="0"/>
              </a:spcAft>
              <a:defRPr sz="2500">
                <a:solidFill>
                  <a:schemeClr val="tx1"/>
                </a:solidFill>
                <a:latin typeface="Times New Roman" charset="0"/>
                <a:ea typeface="ＭＳ Ｐゴシック" charset="0"/>
              </a:defRPr>
            </a:lvl7pPr>
            <a:lvl8pPr marL="3501009" indent="-233401" eaLnBrk="0" fontAlgn="base" hangingPunct="0">
              <a:spcBef>
                <a:spcPct val="0"/>
              </a:spcBef>
              <a:spcAft>
                <a:spcPct val="0"/>
              </a:spcAft>
              <a:defRPr sz="2500">
                <a:solidFill>
                  <a:schemeClr val="tx1"/>
                </a:solidFill>
                <a:latin typeface="Times New Roman" charset="0"/>
                <a:ea typeface="ＭＳ Ｐゴシック" charset="0"/>
              </a:defRPr>
            </a:lvl8pPr>
            <a:lvl9pPr marL="3967810" indent="-233401"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E013A5B3-E1B1-8849-8C08-AD0E796E0964}" type="slidenum">
              <a:rPr lang="en-US" sz="1200"/>
              <a:pPr eaLnBrk="1" hangingPunct="1"/>
              <a:t>17</a:t>
            </a:fld>
            <a:endParaRPr lang="en-US" sz="1200"/>
          </a:p>
        </p:txBody>
      </p:sp>
      <p:sp>
        <p:nvSpPr>
          <p:cNvPr id="14339" name="Rectangle 2"/>
          <p:cNvSpPr>
            <a:spLocks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4275" y="706438"/>
            <a:ext cx="4657725" cy="3492500"/>
          </a:xfrm>
          <a:ln/>
        </p:spPr>
      </p:sp>
      <p:sp>
        <p:nvSpPr>
          <p:cNvPr id="60419" name="Rectangle 3"/>
          <p:cNvSpPr txBox="1">
            <a:spLocks noGrp="1" noChangeArrowheads="1"/>
          </p:cNvSpPr>
          <p:nvPr>
            <p:ph type="body" idx="1"/>
          </p:nvPr>
        </p:nvSpPr>
        <p:spPr>
          <a:xfrm>
            <a:off x="703263" y="4424363"/>
            <a:ext cx="5619750" cy="4189412"/>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84275" y="706438"/>
            <a:ext cx="4657725" cy="3492500"/>
          </a:xfrm>
          <a:ln/>
        </p:spPr>
      </p:sp>
      <p:sp>
        <p:nvSpPr>
          <p:cNvPr id="58371" name="Rectangle 3"/>
          <p:cNvSpPr txBox="1">
            <a:spLocks noGrp="1" noChangeArrowheads="1"/>
          </p:cNvSpPr>
          <p:nvPr>
            <p:ph type="body" idx="1"/>
          </p:nvPr>
        </p:nvSpPr>
        <p:spPr>
          <a:xfrm>
            <a:off x="703263" y="4424363"/>
            <a:ext cx="5619750" cy="4189412"/>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84275" y="706438"/>
            <a:ext cx="4657725" cy="3492500"/>
          </a:xfrm>
          <a:ln/>
        </p:spPr>
      </p:sp>
      <p:sp>
        <p:nvSpPr>
          <p:cNvPr id="59395" name="Rectangle 3"/>
          <p:cNvSpPr txBox="1">
            <a:spLocks noGrp="1" noChangeArrowheads="1"/>
          </p:cNvSpPr>
          <p:nvPr>
            <p:ph type="body" idx="1"/>
          </p:nvPr>
        </p:nvSpPr>
        <p:spPr>
          <a:xfrm>
            <a:off x="703263" y="4424363"/>
            <a:ext cx="5619750" cy="4189412"/>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4275" y="706438"/>
            <a:ext cx="4657725" cy="3492500"/>
          </a:xfrm>
          <a:ln/>
        </p:spPr>
      </p:sp>
      <p:sp>
        <p:nvSpPr>
          <p:cNvPr id="60419" name="Rectangle 3"/>
          <p:cNvSpPr txBox="1">
            <a:spLocks noGrp="1" noChangeArrowheads="1"/>
          </p:cNvSpPr>
          <p:nvPr>
            <p:ph type="body" idx="1"/>
          </p:nvPr>
        </p:nvSpPr>
        <p:spPr>
          <a:xfrm>
            <a:off x="703263" y="4424363"/>
            <a:ext cx="5619750" cy="4189412"/>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84275" y="706438"/>
            <a:ext cx="4657725" cy="3492500"/>
          </a:xfrm>
          <a:ln/>
        </p:spPr>
      </p:sp>
      <p:sp>
        <p:nvSpPr>
          <p:cNvPr id="61443" name="Rectangle 3"/>
          <p:cNvSpPr txBox="1">
            <a:spLocks noGrp="1" noChangeArrowheads="1"/>
          </p:cNvSpPr>
          <p:nvPr>
            <p:ph type="body" idx="1"/>
          </p:nvPr>
        </p:nvSpPr>
        <p:spPr>
          <a:xfrm>
            <a:off x="703263" y="4424363"/>
            <a:ext cx="5619750" cy="4189412"/>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ln/>
        </p:spPr>
      </p:sp>
      <p:sp>
        <p:nvSpPr>
          <p:cNvPr id="36867" name="Rectangle 2"/>
          <p:cNvSpPr txBox="1">
            <a:spLocks noGrp="1" noChangeArrowheads="1"/>
          </p:cNvSpPr>
          <p:nvPr>
            <p:ph type="body" idx="1"/>
          </p:nvPr>
        </p:nvSpPr>
        <p:spPr>
          <a:noFill/>
          <a:ln/>
        </p:spPr>
        <p:txBody>
          <a:bodyPr wrap="none" lIns="92461" tIns="46232" rIns="92461" bIns="46232"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84275" y="706438"/>
            <a:ext cx="4657725" cy="3492500"/>
          </a:xfrm>
          <a:ln/>
        </p:spPr>
      </p:sp>
      <p:sp>
        <p:nvSpPr>
          <p:cNvPr id="62467" name="Rectangle 3"/>
          <p:cNvSpPr txBox="1">
            <a:spLocks noGrp="1" noChangeArrowheads="1"/>
          </p:cNvSpPr>
          <p:nvPr>
            <p:ph type="body" idx="1"/>
          </p:nvPr>
        </p:nvSpPr>
        <p:spPr>
          <a:xfrm>
            <a:off x="703263" y="4424363"/>
            <a:ext cx="5619750" cy="4189412"/>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84275" y="706438"/>
            <a:ext cx="4657725" cy="3492500"/>
          </a:xfrm>
          <a:ln/>
        </p:spPr>
      </p:sp>
      <p:sp>
        <p:nvSpPr>
          <p:cNvPr id="63491" name="Rectangle 3"/>
          <p:cNvSpPr txBox="1">
            <a:spLocks noGrp="1" noChangeArrowheads="1"/>
          </p:cNvSpPr>
          <p:nvPr>
            <p:ph type="body" idx="1"/>
          </p:nvPr>
        </p:nvSpPr>
        <p:spPr>
          <a:xfrm>
            <a:off x="703263" y="4424363"/>
            <a:ext cx="5619750" cy="4189412"/>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ln/>
        </p:spPr>
      </p:sp>
      <p:sp>
        <p:nvSpPr>
          <p:cNvPr id="64515" name="Rectangle 2"/>
          <p:cNvSpPr txBox="1">
            <a:spLocks noGrp="1" noChangeArrowheads="1"/>
          </p:cNvSpPr>
          <p:nvPr>
            <p:ph type="body" idx="1"/>
          </p:nvPr>
        </p:nvSpPr>
        <p:spPr>
          <a:noFill/>
          <a:ln/>
        </p:spPr>
        <p:txBody>
          <a:bodyPr wrap="none" lIns="92461" tIns="46232" rIns="92461" bIns="46232"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219200" y="709613"/>
            <a:ext cx="4614863" cy="3460750"/>
          </a:xfrm>
          <a:ln/>
        </p:spPr>
      </p:sp>
      <p:sp>
        <p:nvSpPr>
          <p:cNvPr id="65539" name="Rectangle 2"/>
          <p:cNvSpPr txBox="1">
            <a:spLocks noGrp="1" noChangeArrowheads="1"/>
          </p:cNvSpPr>
          <p:nvPr>
            <p:ph type="body" idx="1"/>
          </p:nvPr>
        </p:nvSpPr>
        <p:spPr>
          <a:noFill/>
          <a:ln/>
        </p:spPr>
        <p:txBody>
          <a:bodyPr wrap="none" lIns="92461" tIns="46232" rIns="92461" bIns="46232"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85863" y="698500"/>
            <a:ext cx="4656137" cy="3492500"/>
          </a:xfrm>
          <a:noFill/>
          <a:ln/>
        </p:spPr>
      </p:sp>
      <p:sp>
        <p:nvSpPr>
          <p:cNvPr id="37891" name="Rectangle 3"/>
          <p:cNvSpPr txBox="1">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84275" y="706438"/>
            <a:ext cx="4657725" cy="3492500"/>
          </a:xfrm>
          <a:ln/>
        </p:spPr>
      </p:sp>
      <p:sp>
        <p:nvSpPr>
          <p:cNvPr id="38915" name="Rectangle 3"/>
          <p:cNvSpPr txBox="1">
            <a:spLocks noGrp="1" noChangeArrowheads="1"/>
          </p:cNvSpPr>
          <p:nvPr>
            <p:ph type="body" idx="1"/>
          </p:nvPr>
        </p:nvSpPr>
        <p:spPr>
          <a:xfrm>
            <a:off x="703263" y="4424363"/>
            <a:ext cx="5619750" cy="4189412"/>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4275" y="706438"/>
            <a:ext cx="4657725" cy="3492500"/>
          </a:xfrm>
          <a:ln/>
        </p:spPr>
      </p:sp>
      <p:sp>
        <p:nvSpPr>
          <p:cNvPr id="39939" name="Rectangle 3"/>
          <p:cNvSpPr txBox="1">
            <a:spLocks noGrp="1" noChangeArrowheads="1"/>
          </p:cNvSpPr>
          <p:nvPr>
            <p:ph type="body" idx="1"/>
          </p:nvPr>
        </p:nvSpPr>
        <p:spPr>
          <a:xfrm>
            <a:off x="703263" y="4424363"/>
            <a:ext cx="5619750" cy="4189412"/>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84275" y="706438"/>
            <a:ext cx="4657725" cy="3492500"/>
          </a:xfrm>
          <a:ln/>
        </p:spPr>
      </p:sp>
      <p:sp>
        <p:nvSpPr>
          <p:cNvPr id="40963" name="Rectangle 3"/>
          <p:cNvSpPr txBox="1">
            <a:spLocks noGrp="1" noChangeArrowheads="1"/>
          </p:cNvSpPr>
          <p:nvPr>
            <p:ph type="body" idx="1"/>
          </p:nvPr>
        </p:nvSpPr>
        <p:spPr>
          <a:xfrm>
            <a:off x="703263" y="4424363"/>
            <a:ext cx="5619750" cy="4189412"/>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ln/>
        </p:spPr>
      </p:sp>
      <p:sp>
        <p:nvSpPr>
          <p:cNvPr id="41987" name="Rectangle 2"/>
          <p:cNvSpPr txBox="1">
            <a:spLocks noGrp="1" noChangeArrowheads="1"/>
          </p:cNvSpPr>
          <p:nvPr>
            <p:ph type="body" idx="1"/>
          </p:nvPr>
        </p:nvSpPr>
        <p:spPr>
          <a:noFill/>
          <a:ln/>
        </p:spPr>
        <p:txBody>
          <a:bodyPr wrap="none" lIns="92461" tIns="46232" rIns="92461" bIns="46232"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95388" y="704850"/>
            <a:ext cx="4638675" cy="3479800"/>
          </a:xfrm>
          <a:noFill/>
          <a:ln w="12700" cap="flat">
            <a:solidFill>
              <a:schemeClr val="tx1"/>
            </a:solidFill>
          </a:ln>
        </p:spPr>
      </p:sp>
      <p:sp>
        <p:nvSpPr>
          <p:cNvPr id="43011" name="Rectangle 3"/>
          <p:cNvSpPr txBox="1">
            <a:spLocks noGrp="1" noChangeArrowheads="1"/>
          </p:cNvSpPr>
          <p:nvPr>
            <p:ph type="body" idx="1"/>
          </p:nvPr>
        </p:nvSpPr>
        <p:spPr>
          <a:xfrm>
            <a:off x="935038" y="4421188"/>
            <a:ext cx="5156200" cy="4191000"/>
          </a:xfrm>
          <a:noFill/>
          <a:ln/>
        </p:spPr>
        <p:txBody>
          <a:bodyPr lIns="96588" tIns="48296" rIns="96588" bIns="48296"/>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95388" y="704850"/>
            <a:ext cx="4638675" cy="3479800"/>
          </a:xfrm>
          <a:noFill/>
          <a:ln w="12700" cap="flat">
            <a:solidFill>
              <a:schemeClr val="tx1"/>
            </a:solidFill>
          </a:ln>
        </p:spPr>
      </p:sp>
      <p:sp>
        <p:nvSpPr>
          <p:cNvPr id="44035" name="Rectangle 3"/>
          <p:cNvSpPr txBox="1">
            <a:spLocks noGrp="1" noChangeArrowheads="1"/>
          </p:cNvSpPr>
          <p:nvPr>
            <p:ph type="body" idx="1"/>
          </p:nvPr>
        </p:nvSpPr>
        <p:spPr>
          <a:xfrm>
            <a:off x="935038" y="4421188"/>
            <a:ext cx="5156200" cy="4191000"/>
          </a:xfrm>
          <a:noFill/>
          <a:ln/>
        </p:spPr>
        <p:txBody>
          <a:bodyPr lIns="96588" tIns="48296" rIns="96588" bIns="48296"/>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825" y="319088"/>
            <a:ext cx="2284413" cy="7621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19088"/>
            <a:ext cx="6702425" cy="7621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06588"/>
            <a:ext cx="3825875"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906588"/>
            <a:ext cx="3825875" cy="582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1530350"/>
            <a:ext cx="2020888" cy="6205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1530350"/>
            <a:ext cx="5913437" cy="6205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530350"/>
            <a:ext cx="7767638" cy="1436688"/>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017713"/>
            <a:ext cx="4492625" cy="5922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017713"/>
            <a:ext cx="4494213" cy="5922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AutoShape 1"/>
          <p:cNvSpPr>
            <a:spLocks noChangeArrowheads="1"/>
          </p:cNvSpPr>
          <p:nvPr/>
        </p:nvSpPr>
        <p:spPr bwMode="auto">
          <a:xfrm>
            <a:off x="442913" y="1781175"/>
            <a:ext cx="8226425" cy="31750"/>
          </a:xfrm>
          <a:prstGeom prst="roundRect">
            <a:avLst>
              <a:gd name="adj" fmla="val 5000"/>
            </a:avLst>
          </a:prstGeom>
          <a:gradFill rotWithShape="0">
            <a:gsLst>
              <a:gs pos="0">
                <a:srgbClr val="FFFFFF"/>
              </a:gs>
              <a:gs pos="100000">
                <a:srgbClr val="333333"/>
              </a:gs>
            </a:gsLst>
            <a:lin ang="10800000" scaled="1"/>
          </a:gradFill>
          <a:ln w="9525">
            <a:noFill/>
            <a:round/>
            <a:headEnd/>
            <a:tailEnd/>
          </a:ln>
        </p:spPr>
        <p:txBody>
          <a:bodyPr wrap="none" anchor="ctr"/>
          <a:lstStyle/>
          <a:p>
            <a:pPr>
              <a:defRPr/>
            </a:pPr>
            <a:endParaRPr lang="en-US"/>
          </a:p>
        </p:txBody>
      </p:sp>
      <p:sp>
        <p:nvSpPr>
          <p:cNvPr id="1026" name="Text Box 2"/>
          <p:cNvSpPr txBox="1">
            <a:spLocks noChangeArrowheads="1"/>
          </p:cNvSpPr>
          <p:nvPr/>
        </p:nvSpPr>
        <p:spPr bwMode="auto">
          <a:xfrm>
            <a:off x="6781800" y="6477000"/>
            <a:ext cx="1905000" cy="304800"/>
          </a:xfrm>
          <a:prstGeom prst="rect">
            <a:avLst/>
          </a:prstGeom>
          <a:noFill/>
          <a:ln w="9525">
            <a:noFill/>
            <a:miter lim="800000"/>
            <a:headEnd/>
            <a:tailEnd/>
          </a:ln>
        </p:spPr>
        <p:txBody>
          <a:bodyPr lIns="90000" tIns="46800" rIns="90000" bIns="46800" anchor="b">
            <a:spAutoFit/>
          </a:bodyPr>
          <a:lstStyle/>
          <a:p>
            <a:pPr algn="r">
              <a:lnSpc>
                <a:spcPct val="100000"/>
              </a:lnSpc>
              <a:buClr>
                <a:srgbClr val="000000"/>
              </a:buClr>
              <a:buFont typeface="Tahom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557E3FA-7AD7-42D5-BA9B-9D9EC857EA85}" type="slidenum">
              <a:rPr lang="en-GB" sz="1400" b="0" i="0">
                <a:solidFill>
                  <a:schemeClr val="tx1"/>
                </a:solidFill>
                <a:latin typeface="Tahoma" pitchFamily="34" charset="0"/>
              </a:rPr>
              <a:pPr algn="r">
                <a:lnSpc>
                  <a:spcPct val="100000"/>
                </a:lnSpc>
                <a:buClr>
                  <a:srgbClr val="000000"/>
                </a:buClr>
                <a:buFont typeface="Tahom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GB" sz="1400" b="0" i="0">
              <a:solidFill>
                <a:schemeClr val="tx1"/>
              </a:solidFill>
              <a:latin typeface="Tahoma" pitchFamily="34" charset="0"/>
            </a:endParaRPr>
          </a:p>
        </p:txBody>
      </p:sp>
      <p:sp>
        <p:nvSpPr>
          <p:cNvPr id="8196" name="Rectangle 3"/>
          <p:cNvSpPr>
            <a:spLocks noGrp="1" noChangeArrowheads="1"/>
          </p:cNvSpPr>
          <p:nvPr>
            <p:ph type="title"/>
          </p:nvPr>
        </p:nvSpPr>
        <p:spPr bwMode="auto">
          <a:xfrm>
            <a:off x="1752600" y="319088"/>
            <a:ext cx="7186613" cy="1436687"/>
          </a:xfrm>
          <a:prstGeom prst="rect">
            <a:avLst/>
          </a:prstGeom>
          <a:noFill/>
          <a:ln w="9525">
            <a:noFill/>
            <a:miter lim="800000"/>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8197" name="Rectangle 4"/>
          <p:cNvSpPr>
            <a:spLocks noGrp="1" noChangeArrowheads="1"/>
          </p:cNvSpPr>
          <p:nvPr>
            <p:ph type="body" idx="1"/>
          </p:nvPr>
        </p:nvSpPr>
        <p:spPr bwMode="auto">
          <a:xfrm>
            <a:off x="0" y="2017713"/>
            <a:ext cx="9139238" cy="5922962"/>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eaLnBrk="0" fontAlgn="base" hangingPunct="0">
        <a:spcBef>
          <a:spcPct val="0"/>
        </a:spcBef>
        <a:spcAft>
          <a:spcPct val="0"/>
        </a:spcAft>
        <a:buClr>
          <a:srgbClr val="000066"/>
        </a:buClr>
        <a:buSzPct val="100000"/>
        <a:buFont typeface="Tahoma" pitchFamily="34" charset="0"/>
        <a:defRPr sz="4400">
          <a:solidFill>
            <a:srgbClr val="000066"/>
          </a:solidFill>
          <a:latin typeface="+mj-lt"/>
          <a:ea typeface="+mj-ea"/>
          <a:cs typeface="+mj-cs"/>
        </a:defRPr>
      </a:lvl1pPr>
      <a:lvl2pPr algn="l" defTabSz="457200" rtl="0" eaLnBrk="0" fontAlgn="base" hangingPunct="0">
        <a:spcBef>
          <a:spcPct val="0"/>
        </a:spcBef>
        <a:spcAft>
          <a:spcPct val="0"/>
        </a:spcAft>
        <a:buClr>
          <a:srgbClr val="000066"/>
        </a:buClr>
        <a:buSzPct val="100000"/>
        <a:buFont typeface="Tahoma" pitchFamily="34" charset="0"/>
        <a:defRPr sz="4400">
          <a:solidFill>
            <a:srgbClr val="000066"/>
          </a:solidFill>
          <a:latin typeface="Tahoma" pitchFamily="34" charset="0"/>
          <a:cs typeface="Lucida Sans Unicode" pitchFamily="34" charset="0"/>
        </a:defRPr>
      </a:lvl2pPr>
      <a:lvl3pPr algn="l" defTabSz="457200" rtl="0" eaLnBrk="0" fontAlgn="base" hangingPunct="0">
        <a:spcBef>
          <a:spcPct val="0"/>
        </a:spcBef>
        <a:spcAft>
          <a:spcPct val="0"/>
        </a:spcAft>
        <a:buClr>
          <a:srgbClr val="000066"/>
        </a:buClr>
        <a:buSzPct val="100000"/>
        <a:buFont typeface="Tahoma" pitchFamily="34" charset="0"/>
        <a:defRPr sz="4400">
          <a:solidFill>
            <a:srgbClr val="000066"/>
          </a:solidFill>
          <a:latin typeface="Tahoma" pitchFamily="34" charset="0"/>
          <a:cs typeface="Lucida Sans Unicode" pitchFamily="34" charset="0"/>
        </a:defRPr>
      </a:lvl3pPr>
      <a:lvl4pPr algn="l" defTabSz="457200" rtl="0" eaLnBrk="0" fontAlgn="base" hangingPunct="0">
        <a:spcBef>
          <a:spcPct val="0"/>
        </a:spcBef>
        <a:spcAft>
          <a:spcPct val="0"/>
        </a:spcAft>
        <a:buClr>
          <a:srgbClr val="000066"/>
        </a:buClr>
        <a:buSzPct val="100000"/>
        <a:buFont typeface="Tahoma" pitchFamily="34" charset="0"/>
        <a:defRPr sz="4400">
          <a:solidFill>
            <a:srgbClr val="000066"/>
          </a:solidFill>
          <a:latin typeface="Tahoma" pitchFamily="34" charset="0"/>
          <a:cs typeface="Lucida Sans Unicode" pitchFamily="34" charset="0"/>
        </a:defRPr>
      </a:lvl4pPr>
      <a:lvl5pPr algn="l" defTabSz="457200" rtl="0" eaLnBrk="0" fontAlgn="base" hangingPunct="0">
        <a:spcBef>
          <a:spcPct val="0"/>
        </a:spcBef>
        <a:spcAft>
          <a:spcPct val="0"/>
        </a:spcAft>
        <a:buClr>
          <a:srgbClr val="000066"/>
        </a:buClr>
        <a:buSzPct val="100000"/>
        <a:buFont typeface="Tahoma" pitchFamily="34" charset="0"/>
        <a:defRPr sz="4400">
          <a:solidFill>
            <a:srgbClr val="000066"/>
          </a:solidFill>
          <a:latin typeface="Tahoma" pitchFamily="34" charset="0"/>
          <a:cs typeface="Lucida Sans Unicode" pitchFamily="34" charset="0"/>
        </a:defRPr>
      </a:lvl5pPr>
      <a:lvl6pPr marL="457200" algn="l" defTabSz="457200" rtl="0" fontAlgn="base">
        <a:spcBef>
          <a:spcPct val="0"/>
        </a:spcBef>
        <a:spcAft>
          <a:spcPct val="0"/>
        </a:spcAft>
        <a:buClr>
          <a:srgbClr val="000066"/>
        </a:buClr>
        <a:buSzPct val="100000"/>
        <a:buFont typeface="Tahoma" pitchFamily="34" charset="0"/>
        <a:defRPr sz="4400">
          <a:solidFill>
            <a:srgbClr val="000000"/>
          </a:solidFill>
          <a:latin typeface="Times New Roman" pitchFamily="18" charset="0"/>
          <a:cs typeface="Lucida Sans Unicode" pitchFamily="34" charset="0"/>
        </a:defRPr>
      </a:lvl6pPr>
      <a:lvl7pPr marL="914400" algn="l" defTabSz="457200" rtl="0" fontAlgn="base">
        <a:spcBef>
          <a:spcPct val="0"/>
        </a:spcBef>
        <a:spcAft>
          <a:spcPct val="0"/>
        </a:spcAft>
        <a:buClr>
          <a:srgbClr val="000066"/>
        </a:buClr>
        <a:buSzPct val="100000"/>
        <a:buFont typeface="Tahoma" pitchFamily="34" charset="0"/>
        <a:defRPr sz="4400">
          <a:solidFill>
            <a:srgbClr val="000000"/>
          </a:solidFill>
          <a:latin typeface="Times New Roman" pitchFamily="18" charset="0"/>
          <a:cs typeface="Lucida Sans Unicode" pitchFamily="34" charset="0"/>
        </a:defRPr>
      </a:lvl7pPr>
      <a:lvl8pPr marL="1371600" algn="l" defTabSz="457200" rtl="0" fontAlgn="base">
        <a:spcBef>
          <a:spcPct val="0"/>
        </a:spcBef>
        <a:spcAft>
          <a:spcPct val="0"/>
        </a:spcAft>
        <a:buClr>
          <a:srgbClr val="000066"/>
        </a:buClr>
        <a:buSzPct val="100000"/>
        <a:buFont typeface="Tahoma" pitchFamily="34" charset="0"/>
        <a:defRPr sz="4400">
          <a:solidFill>
            <a:srgbClr val="000000"/>
          </a:solidFill>
          <a:latin typeface="Times New Roman" pitchFamily="18" charset="0"/>
          <a:cs typeface="Lucida Sans Unicode" pitchFamily="34" charset="0"/>
        </a:defRPr>
      </a:lvl8pPr>
      <a:lvl9pPr marL="1828800" algn="l" defTabSz="457200" rtl="0" fontAlgn="base">
        <a:spcBef>
          <a:spcPct val="0"/>
        </a:spcBef>
        <a:spcAft>
          <a:spcPct val="0"/>
        </a:spcAft>
        <a:buClr>
          <a:srgbClr val="000066"/>
        </a:buClr>
        <a:buSzPct val="100000"/>
        <a:buFont typeface="Tahoma" pitchFamily="34" charset="0"/>
        <a:defRPr sz="4400">
          <a:solidFill>
            <a:srgbClr val="000000"/>
          </a:solidFill>
          <a:latin typeface="Times New Roman" pitchFamily="18" charset="0"/>
          <a:cs typeface="Lucida Sans Unicode" pitchFamily="34" charset="0"/>
        </a:defRPr>
      </a:lvl9pPr>
    </p:titleStyle>
    <p:bodyStyle>
      <a:lvl1pPr marL="338138" indent="-338138" algn="l" defTabSz="457200" rtl="0" eaLnBrk="0" fontAlgn="base" hangingPunct="0">
        <a:spcBef>
          <a:spcPts val="900"/>
        </a:spcBef>
        <a:spcAft>
          <a:spcPct val="0"/>
        </a:spcAft>
        <a:buClr>
          <a:srgbClr val="76B749"/>
        </a:buClr>
        <a:buSzPct val="60000"/>
        <a:buFont typeface="Wingdings" pitchFamily="2" charset="2"/>
        <a:buChar char=""/>
        <a:defRPr sz="3600">
          <a:solidFill>
            <a:srgbClr val="000000"/>
          </a:solidFill>
          <a:latin typeface="+mn-lt"/>
          <a:ea typeface="+mn-ea"/>
          <a:cs typeface="+mn-cs"/>
        </a:defRPr>
      </a:lvl1pPr>
      <a:lvl2pPr marL="738188" indent="-280988" algn="l" defTabSz="457200" rtl="0" eaLnBrk="0" fontAlgn="base" hangingPunct="0">
        <a:spcBef>
          <a:spcPts val="900"/>
        </a:spcBef>
        <a:spcAft>
          <a:spcPct val="0"/>
        </a:spcAft>
        <a:buClr>
          <a:srgbClr val="C481CF"/>
        </a:buClr>
        <a:buSzPct val="55000"/>
        <a:buFont typeface="Wingdings" pitchFamily="2" charset="2"/>
        <a:buChar char=""/>
        <a:defRPr sz="3600">
          <a:solidFill>
            <a:srgbClr val="000000"/>
          </a:solidFill>
          <a:latin typeface="+mn-lt"/>
          <a:cs typeface="+mn-cs"/>
        </a:defRPr>
      </a:lvl2pPr>
      <a:lvl3pPr marL="1143000" indent="-228600" algn="l" defTabSz="457200" rtl="0" eaLnBrk="0" fontAlgn="base" hangingPunct="0">
        <a:spcBef>
          <a:spcPts val="900"/>
        </a:spcBef>
        <a:spcAft>
          <a:spcPct val="0"/>
        </a:spcAft>
        <a:buClr>
          <a:srgbClr val="76B749"/>
        </a:buClr>
        <a:buSzPct val="50000"/>
        <a:buFont typeface="Wingdings" pitchFamily="2" charset="2"/>
        <a:buChar char=""/>
        <a:defRPr sz="3600">
          <a:solidFill>
            <a:srgbClr val="000000"/>
          </a:solidFill>
          <a:latin typeface="+mn-lt"/>
          <a:cs typeface="+mn-cs"/>
        </a:defRPr>
      </a:lvl3pPr>
      <a:lvl4pPr marL="1600200" indent="-228600" algn="l" defTabSz="457200" rtl="0" eaLnBrk="0" fontAlgn="base" hangingPunct="0">
        <a:spcBef>
          <a:spcPts val="900"/>
        </a:spcBef>
        <a:spcAft>
          <a:spcPct val="0"/>
        </a:spcAft>
        <a:buClr>
          <a:srgbClr val="4B4EB5"/>
        </a:buClr>
        <a:buSzPct val="55000"/>
        <a:buFont typeface="Wingdings" pitchFamily="2" charset="2"/>
        <a:buChar char=""/>
        <a:defRPr sz="3600">
          <a:solidFill>
            <a:srgbClr val="000000"/>
          </a:solidFill>
          <a:latin typeface="+mn-lt"/>
          <a:cs typeface="+mn-cs"/>
        </a:defRPr>
      </a:lvl4pPr>
      <a:lvl5pPr marL="2057400" indent="-228600" algn="l" defTabSz="457200" rtl="0" eaLnBrk="0" fontAlgn="base" hangingPunct="0">
        <a:spcBef>
          <a:spcPts val="900"/>
        </a:spcBef>
        <a:spcAft>
          <a:spcPct val="0"/>
        </a:spcAft>
        <a:buClr>
          <a:srgbClr val="4B4EB5"/>
        </a:buClr>
        <a:buSzPct val="50000"/>
        <a:buFont typeface="Wingdings" pitchFamily="2" charset="2"/>
        <a:buChar char=""/>
        <a:defRPr sz="3600">
          <a:solidFill>
            <a:srgbClr val="000000"/>
          </a:solidFill>
          <a:latin typeface="+mn-lt"/>
          <a:cs typeface="+mn-cs"/>
        </a:defRPr>
      </a:lvl5pPr>
      <a:lvl6pPr marL="2514600" indent="-228600" algn="l" defTabSz="457200" rtl="0" fontAlgn="base">
        <a:spcBef>
          <a:spcPts val="900"/>
        </a:spcBef>
        <a:spcAft>
          <a:spcPct val="0"/>
        </a:spcAft>
        <a:buClr>
          <a:srgbClr val="4B4EB5"/>
        </a:buClr>
        <a:buSzPct val="50000"/>
        <a:buFont typeface="Wingdings" pitchFamily="2" charset="2"/>
        <a:buChar char=""/>
        <a:defRPr sz="3600">
          <a:solidFill>
            <a:srgbClr val="000000"/>
          </a:solidFill>
          <a:latin typeface="+mn-lt"/>
          <a:cs typeface="+mn-cs"/>
        </a:defRPr>
      </a:lvl6pPr>
      <a:lvl7pPr marL="2971800" indent="-228600" algn="l" defTabSz="457200" rtl="0" fontAlgn="base">
        <a:spcBef>
          <a:spcPts val="900"/>
        </a:spcBef>
        <a:spcAft>
          <a:spcPct val="0"/>
        </a:spcAft>
        <a:buClr>
          <a:srgbClr val="4B4EB5"/>
        </a:buClr>
        <a:buSzPct val="50000"/>
        <a:buFont typeface="Wingdings" pitchFamily="2" charset="2"/>
        <a:buChar char=""/>
        <a:defRPr sz="3600">
          <a:solidFill>
            <a:srgbClr val="000000"/>
          </a:solidFill>
          <a:latin typeface="+mn-lt"/>
          <a:cs typeface="+mn-cs"/>
        </a:defRPr>
      </a:lvl7pPr>
      <a:lvl8pPr marL="3429000" indent="-228600" algn="l" defTabSz="457200" rtl="0" fontAlgn="base">
        <a:spcBef>
          <a:spcPts val="900"/>
        </a:spcBef>
        <a:spcAft>
          <a:spcPct val="0"/>
        </a:spcAft>
        <a:buClr>
          <a:srgbClr val="4B4EB5"/>
        </a:buClr>
        <a:buSzPct val="50000"/>
        <a:buFont typeface="Wingdings" pitchFamily="2" charset="2"/>
        <a:buChar char=""/>
        <a:defRPr sz="3600">
          <a:solidFill>
            <a:srgbClr val="000000"/>
          </a:solidFill>
          <a:latin typeface="+mn-lt"/>
          <a:cs typeface="+mn-cs"/>
        </a:defRPr>
      </a:lvl8pPr>
      <a:lvl9pPr marL="3886200" indent="-228600" algn="l" defTabSz="457200" rtl="0" fontAlgn="base">
        <a:spcBef>
          <a:spcPts val="900"/>
        </a:spcBef>
        <a:spcAft>
          <a:spcPct val="0"/>
        </a:spcAft>
        <a:buClr>
          <a:srgbClr val="4B4EB5"/>
        </a:buClr>
        <a:buSzPct val="50000"/>
        <a:buFont typeface="Wingdings" pitchFamily="2" charset="2"/>
        <a:buChar char=""/>
        <a:defRPr sz="3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218" name="Group 1"/>
          <p:cNvGrpSpPr>
            <a:grpSpLocks/>
          </p:cNvGrpSpPr>
          <p:nvPr/>
        </p:nvGrpSpPr>
        <p:grpSpPr bwMode="auto">
          <a:xfrm>
            <a:off x="0" y="2438400"/>
            <a:ext cx="9004300" cy="1047750"/>
            <a:chOff x="0" y="1536"/>
            <a:chExt cx="5672" cy="660"/>
          </a:xfrm>
        </p:grpSpPr>
        <p:grpSp>
          <p:nvGrpSpPr>
            <p:cNvPr id="9221" name="Group 2"/>
            <p:cNvGrpSpPr>
              <a:grpSpLocks/>
            </p:cNvGrpSpPr>
            <p:nvPr/>
          </p:nvGrpSpPr>
          <p:grpSpPr bwMode="auto">
            <a:xfrm>
              <a:off x="183" y="1604"/>
              <a:ext cx="445" cy="296"/>
              <a:chOff x="183" y="1604"/>
              <a:chExt cx="445" cy="296"/>
            </a:xfrm>
          </p:grpSpPr>
          <p:sp>
            <p:nvSpPr>
              <p:cNvPr id="2051" name="AutoShape 3"/>
              <p:cNvSpPr>
                <a:spLocks noChangeArrowheads="1"/>
              </p:cNvSpPr>
              <p:nvPr/>
            </p:nvSpPr>
            <p:spPr bwMode="auto">
              <a:xfrm>
                <a:off x="183" y="1604"/>
                <a:ext cx="276" cy="297"/>
              </a:xfrm>
              <a:prstGeom prst="roundRect">
                <a:avLst>
                  <a:gd name="adj" fmla="val 361"/>
                </a:avLst>
              </a:prstGeom>
              <a:solidFill>
                <a:srgbClr val="76B749"/>
              </a:solidFill>
              <a:ln w="9525">
                <a:noFill/>
                <a:round/>
                <a:headEnd/>
                <a:tailEnd/>
              </a:ln>
            </p:spPr>
            <p:txBody>
              <a:bodyPr wrap="none" anchor="ctr"/>
              <a:lstStyle/>
              <a:p>
                <a:pPr>
                  <a:defRPr/>
                </a:pPr>
                <a:endParaRPr lang="en-US"/>
              </a:p>
            </p:txBody>
          </p:sp>
          <p:sp>
            <p:nvSpPr>
              <p:cNvPr id="2052" name="AutoShape 4"/>
              <p:cNvSpPr>
                <a:spLocks noChangeArrowheads="1"/>
              </p:cNvSpPr>
              <p:nvPr/>
            </p:nvSpPr>
            <p:spPr bwMode="auto">
              <a:xfrm>
                <a:off x="422" y="1604"/>
                <a:ext cx="207" cy="297"/>
              </a:xfrm>
              <a:prstGeom prst="roundRect">
                <a:avLst>
                  <a:gd name="adj" fmla="val 481"/>
                </a:avLst>
              </a:prstGeom>
              <a:gradFill rotWithShape="0">
                <a:gsLst>
                  <a:gs pos="0">
                    <a:srgbClr val="FFFFFF"/>
                  </a:gs>
                  <a:gs pos="100000">
                    <a:srgbClr val="76B749"/>
                  </a:gs>
                </a:gsLst>
                <a:lin ang="10800000" scaled="1"/>
              </a:gradFill>
              <a:ln w="9525">
                <a:noFill/>
                <a:round/>
                <a:headEnd/>
                <a:tailEnd/>
              </a:ln>
            </p:spPr>
            <p:txBody>
              <a:bodyPr wrap="none" anchor="ctr"/>
              <a:lstStyle/>
              <a:p>
                <a:pPr>
                  <a:defRPr/>
                </a:pPr>
                <a:endParaRPr lang="en-US"/>
              </a:p>
            </p:txBody>
          </p:sp>
        </p:grpSp>
        <p:grpSp>
          <p:nvGrpSpPr>
            <p:cNvPr id="9222" name="Group 5"/>
            <p:cNvGrpSpPr>
              <a:grpSpLocks/>
            </p:cNvGrpSpPr>
            <p:nvPr/>
          </p:nvGrpSpPr>
          <p:grpSpPr bwMode="auto">
            <a:xfrm>
              <a:off x="261" y="1869"/>
              <a:ext cx="462" cy="296"/>
              <a:chOff x="261" y="1869"/>
              <a:chExt cx="462" cy="296"/>
            </a:xfrm>
          </p:grpSpPr>
          <p:sp>
            <p:nvSpPr>
              <p:cNvPr id="2054" name="AutoShape 6"/>
              <p:cNvSpPr>
                <a:spLocks noChangeArrowheads="1"/>
              </p:cNvSpPr>
              <p:nvPr/>
            </p:nvSpPr>
            <p:spPr bwMode="auto">
              <a:xfrm>
                <a:off x="261" y="1869"/>
                <a:ext cx="265" cy="297"/>
              </a:xfrm>
              <a:prstGeom prst="roundRect">
                <a:avLst>
                  <a:gd name="adj" fmla="val 375"/>
                </a:avLst>
              </a:prstGeom>
              <a:solidFill>
                <a:srgbClr val="4B4EB5"/>
              </a:solidFill>
              <a:ln w="9525">
                <a:noFill/>
                <a:round/>
                <a:headEnd/>
                <a:tailEnd/>
              </a:ln>
            </p:spPr>
            <p:txBody>
              <a:bodyPr wrap="none" anchor="ctr"/>
              <a:lstStyle/>
              <a:p>
                <a:pPr>
                  <a:defRPr/>
                </a:pPr>
                <a:endParaRPr lang="en-US"/>
              </a:p>
            </p:txBody>
          </p:sp>
          <p:sp>
            <p:nvSpPr>
              <p:cNvPr id="2055" name="AutoShape 7"/>
              <p:cNvSpPr>
                <a:spLocks noChangeArrowheads="1"/>
              </p:cNvSpPr>
              <p:nvPr/>
            </p:nvSpPr>
            <p:spPr bwMode="auto">
              <a:xfrm>
                <a:off x="492" y="1869"/>
                <a:ext cx="232" cy="297"/>
              </a:xfrm>
              <a:prstGeom prst="roundRect">
                <a:avLst>
                  <a:gd name="adj" fmla="val 431"/>
                </a:avLst>
              </a:prstGeom>
              <a:gradFill rotWithShape="0">
                <a:gsLst>
                  <a:gs pos="0">
                    <a:srgbClr val="FFFFFF"/>
                  </a:gs>
                  <a:gs pos="100000">
                    <a:srgbClr val="4B4EB5"/>
                  </a:gs>
                </a:gsLst>
                <a:lin ang="10800000" scaled="1"/>
              </a:gradFill>
              <a:ln w="9525">
                <a:noFill/>
                <a:round/>
                <a:headEnd/>
                <a:tailEnd/>
              </a:ln>
            </p:spPr>
            <p:txBody>
              <a:bodyPr wrap="none" anchor="ctr"/>
              <a:lstStyle/>
              <a:p>
                <a:pPr>
                  <a:defRPr/>
                </a:pPr>
                <a:endParaRPr lang="en-US"/>
              </a:p>
            </p:txBody>
          </p:sp>
        </p:grpSp>
        <p:sp>
          <p:nvSpPr>
            <p:cNvPr id="2056" name="AutoShape 8"/>
            <p:cNvSpPr>
              <a:spLocks noChangeArrowheads="1"/>
            </p:cNvSpPr>
            <p:nvPr/>
          </p:nvSpPr>
          <p:spPr bwMode="auto">
            <a:xfrm>
              <a:off x="0" y="1823"/>
              <a:ext cx="353" cy="266"/>
            </a:xfrm>
            <a:prstGeom prst="roundRect">
              <a:avLst>
                <a:gd name="adj" fmla="val 375"/>
              </a:avLst>
            </a:prstGeom>
            <a:gradFill rotWithShape="0">
              <a:gsLst>
                <a:gs pos="0">
                  <a:srgbClr val="C481CF"/>
                </a:gs>
                <a:gs pos="100000">
                  <a:srgbClr val="FFFFFF"/>
                </a:gs>
              </a:gsLst>
              <a:lin ang="8100000" scaled="1"/>
            </a:gradFill>
            <a:ln w="9525">
              <a:noFill/>
              <a:round/>
              <a:headEnd/>
              <a:tailEnd/>
            </a:ln>
          </p:spPr>
          <p:txBody>
            <a:bodyPr wrap="none" anchor="ctr"/>
            <a:lstStyle/>
            <a:p>
              <a:pPr>
                <a:defRPr/>
              </a:pPr>
              <a:endParaRPr lang="en-US"/>
            </a:p>
          </p:txBody>
        </p:sp>
        <p:sp>
          <p:nvSpPr>
            <p:cNvPr id="2057" name="AutoShape 9"/>
            <p:cNvSpPr>
              <a:spLocks noChangeArrowheads="1"/>
            </p:cNvSpPr>
            <p:nvPr/>
          </p:nvSpPr>
          <p:spPr bwMode="auto">
            <a:xfrm>
              <a:off x="400" y="1536"/>
              <a:ext cx="20" cy="661"/>
            </a:xfrm>
            <a:prstGeom prst="roundRect">
              <a:avLst>
                <a:gd name="adj" fmla="val 5000"/>
              </a:avLst>
            </a:prstGeom>
            <a:solidFill>
              <a:srgbClr val="333333"/>
            </a:solidFill>
            <a:ln w="9525">
              <a:noFill/>
              <a:round/>
              <a:headEnd/>
              <a:tailEnd/>
            </a:ln>
          </p:spPr>
          <p:txBody>
            <a:bodyPr wrap="none" anchor="ctr"/>
            <a:lstStyle/>
            <a:p>
              <a:pPr>
                <a:defRPr/>
              </a:pPr>
              <a:endParaRPr lang="en-US"/>
            </a:p>
          </p:txBody>
        </p:sp>
        <p:sp>
          <p:nvSpPr>
            <p:cNvPr id="2058" name="AutoShape 10"/>
            <p:cNvSpPr>
              <a:spLocks noChangeArrowheads="1"/>
            </p:cNvSpPr>
            <p:nvPr/>
          </p:nvSpPr>
          <p:spPr bwMode="auto">
            <a:xfrm rot="10800000">
              <a:off x="201" y="2058"/>
              <a:ext cx="5473" cy="35"/>
            </a:xfrm>
            <a:prstGeom prst="roundRect">
              <a:avLst>
                <a:gd name="adj" fmla="val 2940"/>
              </a:avLst>
            </a:prstGeom>
            <a:gradFill rotWithShape="0">
              <a:gsLst>
                <a:gs pos="0">
                  <a:srgbClr val="FFFFFF"/>
                </a:gs>
                <a:gs pos="100000">
                  <a:srgbClr val="333333"/>
                </a:gs>
              </a:gsLst>
              <a:lin ang="10800000" scaled="1"/>
            </a:gradFill>
            <a:ln w="9525">
              <a:noFill/>
              <a:round/>
              <a:headEnd/>
              <a:tailEnd/>
            </a:ln>
          </p:spPr>
          <p:txBody>
            <a:bodyPr wrap="none" anchor="ctr"/>
            <a:lstStyle/>
            <a:p>
              <a:pPr>
                <a:defRPr/>
              </a:pPr>
              <a:endParaRPr lang="en-US"/>
            </a:p>
          </p:txBody>
        </p:sp>
      </p:grpSp>
      <p:sp>
        <p:nvSpPr>
          <p:cNvPr id="9219" name="Rectangle 11"/>
          <p:cNvSpPr>
            <a:spLocks noGrp="1" noChangeArrowheads="1"/>
          </p:cNvSpPr>
          <p:nvPr>
            <p:ph type="title"/>
          </p:nvPr>
        </p:nvSpPr>
        <p:spPr bwMode="auto">
          <a:xfrm>
            <a:off x="990600" y="1530350"/>
            <a:ext cx="7767638" cy="1436688"/>
          </a:xfrm>
          <a:prstGeom prst="rect">
            <a:avLst/>
          </a:prstGeom>
          <a:noFill/>
          <a:ln w="9525">
            <a:noFill/>
            <a:miter lim="800000"/>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9220" name="Rectangle 12"/>
          <p:cNvSpPr>
            <a:spLocks noGrp="1" noChangeArrowheads="1"/>
          </p:cNvSpPr>
          <p:nvPr>
            <p:ph type="body" idx="1"/>
          </p:nvPr>
        </p:nvSpPr>
        <p:spPr bwMode="auto">
          <a:xfrm>
            <a:off x="671513" y="1906588"/>
            <a:ext cx="7804150" cy="5829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0" fontAlgn="base" hangingPunct="0">
        <a:spcBef>
          <a:spcPct val="0"/>
        </a:spcBef>
        <a:spcAft>
          <a:spcPct val="0"/>
        </a:spcAft>
        <a:buClr>
          <a:srgbClr val="000066"/>
        </a:buClr>
        <a:buSzPct val="100000"/>
        <a:buFont typeface="Tahoma" pitchFamily="34" charset="0"/>
        <a:defRPr sz="4400">
          <a:solidFill>
            <a:srgbClr val="000066"/>
          </a:solidFill>
          <a:latin typeface="+mj-lt"/>
          <a:ea typeface="+mj-ea"/>
          <a:cs typeface="+mj-cs"/>
        </a:defRPr>
      </a:lvl1pPr>
      <a:lvl2pPr algn="l" defTabSz="457200" rtl="0" eaLnBrk="0" fontAlgn="base" hangingPunct="0">
        <a:spcBef>
          <a:spcPct val="0"/>
        </a:spcBef>
        <a:spcAft>
          <a:spcPct val="0"/>
        </a:spcAft>
        <a:buClr>
          <a:srgbClr val="000066"/>
        </a:buClr>
        <a:buSzPct val="100000"/>
        <a:buFont typeface="Tahoma" pitchFamily="34" charset="0"/>
        <a:defRPr sz="4400">
          <a:solidFill>
            <a:srgbClr val="000066"/>
          </a:solidFill>
          <a:latin typeface="Tahoma" pitchFamily="34" charset="0"/>
          <a:cs typeface="Lucida Sans Unicode" pitchFamily="34" charset="0"/>
        </a:defRPr>
      </a:lvl2pPr>
      <a:lvl3pPr algn="l" defTabSz="457200" rtl="0" eaLnBrk="0" fontAlgn="base" hangingPunct="0">
        <a:spcBef>
          <a:spcPct val="0"/>
        </a:spcBef>
        <a:spcAft>
          <a:spcPct val="0"/>
        </a:spcAft>
        <a:buClr>
          <a:srgbClr val="000066"/>
        </a:buClr>
        <a:buSzPct val="100000"/>
        <a:buFont typeface="Tahoma" pitchFamily="34" charset="0"/>
        <a:defRPr sz="4400">
          <a:solidFill>
            <a:srgbClr val="000066"/>
          </a:solidFill>
          <a:latin typeface="Tahoma" pitchFamily="34" charset="0"/>
          <a:cs typeface="Lucida Sans Unicode" pitchFamily="34" charset="0"/>
        </a:defRPr>
      </a:lvl3pPr>
      <a:lvl4pPr algn="l" defTabSz="457200" rtl="0" eaLnBrk="0" fontAlgn="base" hangingPunct="0">
        <a:spcBef>
          <a:spcPct val="0"/>
        </a:spcBef>
        <a:spcAft>
          <a:spcPct val="0"/>
        </a:spcAft>
        <a:buClr>
          <a:srgbClr val="000066"/>
        </a:buClr>
        <a:buSzPct val="100000"/>
        <a:buFont typeface="Tahoma" pitchFamily="34" charset="0"/>
        <a:defRPr sz="4400">
          <a:solidFill>
            <a:srgbClr val="000066"/>
          </a:solidFill>
          <a:latin typeface="Tahoma" pitchFamily="34" charset="0"/>
          <a:cs typeface="Lucida Sans Unicode" pitchFamily="34" charset="0"/>
        </a:defRPr>
      </a:lvl4pPr>
      <a:lvl5pPr algn="l" defTabSz="457200" rtl="0" eaLnBrk="0" fontAlgn="base" hangingPunct="0">
        <a:spcBef>
          <a:spcPct val="0"/>
        </a:spcBef>
        <a:spcAft>
          <a:spcPct val="0"/>
        </a:spcAft>
        <a:buClr>
          <a:srgbClr val="000066"/>
        </a:buClr>
        <a:buSzPct val="100000"/>
        <a:buFont typeface="Tahoma" pitchFamily="34" charset="0"/>
        <a:defRPr sz="4400">
          <a:solidFill>
            <a:srgbClr val="000066"/>
          </a:solidFill>
          <a:latin typeface="Tahoma" pitchFamily="34" charset="0"/>
          <a:cs typeface="Lucida Sans Unicode" pitchFamily="34" charset="0"/>
        </a:defRPr>
      </a:lvl5pPr>
      <a:lvl6pPr marL="457200" algn="l" defTabSz="457200" rtl="0" fontAlgn="base">
        <a:spcBef>
          <a:spcPct val="0"/>
        </a:spcBef>
        <a:spcAft>
          <a:spcPct val="0"/>
        </a:spcAft>
        <a:buClr>
          <a:srgbClr val="000066"/>
        </a:buClr>
        <a:buSzPct val="100000"/>
        <a:buFont typeface="Tahoma" pitchFamily="34" charset="0"/>
        <a:defRPr sz="4400">
          <a:solidFill>
            <a:srgbClr val="000000"/>
          </a:solidFill>
          <a:latin typeface="Times New Roman" pitchFamily="18" charset="0"/>
          <a:cs typeface="Lucida Sans Unicode" pitchFamily="34" charset="0"/>
        </a:defRPr>
      </a:lvl6pPr>
      <a:lvl7pPr marL="914400" algn="l" defTabSz="457200" rtl="0" fontAlgn="base">
        <a:spcBef>
          <a:spcPct val="0"/>
        </a:spcBef>
        <a:spcAft>
          <a:spcPct val="0"/>
        </a:spcAft>
        <a:buClr>
          <a:srgbClr val="000066"/>
        </a:buClr>
        <a:buSzPct val="100000"/>
        <a:buFont typeface="Tahoma" pitchFamily="34" charset="0"/>
        <a:defRPr sz="4400">
          <a:solidFill>
            <a:srgbClr val="000000"/>
          </a:solidFill>
          <a:latin typeface="Times New Roman" pitchFamily="18" charset="0"/>
          <a:cs typeface="Lucida Sans Unicode" pitchFamily="34" charset="0"/>
        </a:defRPr>
      </a:lvl7pPr>
      <a:lvl8pPr marL="1371600" algn="l" defTabSz="457200" rtl="0" fontAlgn="base">
        <a:spcBef>
          <a:spcPct val="0"/>
        </a:spcBef>
        <a:spcAft>
          <a:spcPct val="0"/>
        </a:spcAft>
        <a:buClr>
          <a:srgbClr val="000066"/>
        </a:buClr>
        <a:buSzPct val="100000"/>
        <a:buFont typeface="Tahoma" pitchFamily="34" charset="0"/>
        <a:defRPr sz="4400">
          <a:solidFill>
            <a:srgbClr val="000000"/>
          </a:solidFill>
          <a:latin typeface="Times New Roman" pitchFamily="18" charset="0"/>
          <a:cs typeface="Lucida Sans Unicode" pitchFamily="34" charset="0"/>
        </a:defRPr>
      </a:lvl8pPr>
      <a:lvl9pPr marL="1828800" algn="l" defTabSz="457200" rtl="0" fontAlgn="base">
        <a:spcBef>
          <a:spcPct val="0"/>
        </a:spcBef>
        <a:spcAft>
          <a:spcPct val="0"/>
        </a:spcAft>
        <a:buClr>
          <a:srgbClr val="000066"/>
        </a:buClr>
        <a:buSzPct val="100000"/>
        <a:buFont typeface="Tahoma" pitchFamily="34" charset="0"/>
        <a:defRPr sz="4400">
          <a:solidFill>
            <a:srgbClr val="000000"/>
          </a:solidFill>
          <a:latin typeface="Times New Roman" pitchFamily="18" charset="0"/>
          <a:cs typeface="Lucida Sans Unicode" pitchFamily="34" charset="0"/>
        </a:defRPr>
      </a:lvl9pPr>
    </p:titleStyle>
    <p:bodyStyle>
      <a:lvl1pPr marL="338138" indent="-338138" algn="l" defTabSz="457200" rtl="0" eaLnBrk="0" fontAlgn="base" hangingPunct="0">
        <a:spcBef>
          <a:spcPts val="900"/>
        </a:spcBef>
        <a:spcAft>
          <a:spcPct val="0"/>
        </a:spcAft>
        <a:buClr>
          <a:srgbClr val="76B749"/>
        </a:buClr>
        <a:buSzPct val="60000"/>
        <a:buFont typeface="Wingdings" pitchFamily="2" charset="2"/>
        <a:buChar char=""/>
        <a:defRPr sz="3600">
          <a:solidFill>
            <a:srgbClr val="000000"/>
          </a:solidFill>
          <a:latin typeface="+mn-lt"/>
          <a:ea typeface="+mn-ea"/>
          <a:cs typeface="+mn-cs"/>
        </a:defRPr>
      </a:lvl1pPr>
      <a:lvl2pPr marL="738188" indent="-280988" algn="l" defTabSz="457200" rtl="0" eaLnBrk="0" fontAlgn="base" hangingPunct="0">
        <a:spcBef>
          <a:spcPts val="900"/>
        </a:spcBef>
        <a:spcAft>
          <a:spcPct val="0"/>
        </a:spcAft>
        <a:buClr>
          <a:srgbClr val="C481CF"/>
        </a:buClr>
        <a:buSzPct val="55000"/>
        <a:buFont typeface="Wingdings" pitchFamily="2" charset="2"/>
        <a:buChar char=""/>
        <a:defRPr sz="3600">
          <a:solidFill>
            <a:srgbClr val="000000"/>
          </a:solidFill>
          <a:latin typeface="+mn-lt"/>
          <a:cs typeface="+mn-cs"/>
        </a:defRPr>
      </a:lvl2pPr>
      <a:lvl3pPr marL="1143000" indent="-228600" algn="l" defTabSz="457200" rtl="0" eaLnBrk="0" fontAlgn="base" hangingPunct="0">
        <a:spcBef>
          <a:spcPts val="900"/>
        </a:spcBef>
        <a:spcAft>
          <a:spcPct val="0"/>
        </a:spcAft>
        <a:buClr>
          <a:srgbClr val="76B749"/>
        </a:buClr>
        <a:buSzPct val="50000"/>
        <a:buFont typeface="Wingdings" pitchFamily="2" charset="2"/>
        <a:buChar char=""/>
        <a:defRPr sz="3600">
          <a:solidFill>
            <a:srgbClr val="000000"/>
          </a:solidFill>
          <a:latin typeface="+mn-lt"/>
          <a:cs typeface="+mn-cs"/>
        </a:defRPr>
      </a:lvl3pPr>
      <a:lvl4pPr marL="1600200" indent="-228600" algn="l" defTabSz="457200" rtl="0" eaLnBrk="0" fontAlgn="base" hangingPunct="0">
        <a:spcBef>
          <a:spcPts val="900"/>
        </a:spcBef>
        <a:spcAft>
          <a:spcPct val="0"/>
        </a:spcAft>
        <a:buClr>
          <a:srgbClr val="4B4EB5"/>
        </a:buClr>
        <a:buSzPct val="55000"/>
        <a:buFont typeface="Wingdings" pitchFamily="2" charset="2"/>
        <a:buChar char=""/>
        <a:defRPr sz="3600">
          <a:solidFill>
            <a:srgbClr val="000000"/>
          </a:solidFill>
          <a:latin typeface="+mn-lt"/>
          <a:cs typeface="+mn-cs"/>
        </a:defRPr>
      </a:lvl4pPr>
      <a:lvl5pPr marL="2057400" indent="-228600" algn="l" defTabSz="457200" rtl="0" eaLnBrk="0" fontAlgn="base" hangingPunct="0">
        <a:spcBef>
          <a:spcPts val="900"/>
        </a:spcBef>
        <a:spcAft>
          <a:spcPct val="0"/>
        </a:spcAft>
        <a:buClr>
          <a:srgbClr val="4B4EB5"/>
        </a:buClr>
        <a:buSzPct val="50000"/>
        <a:buFont typeface="Wingdings" pitchFamily="2" charset="2"/>
        <a:buChar char=""/>
        <a:defRPr sz="3600">
          <a:solidFill>
            <a:srgbClr val="000000"/>
          </a:solidFill>
          <a:latin typeface="+mn-lt"/>
          <a:cs typeface="+mn-cs"/>
        </a:defRPr>
      </a:lvl5pPr>
      <a:lvl6pPr marL="2514600" indent="-228600" algn="l" defTabSz="457200" rtl="0" fontAlgn="base">
        <a:spcBef>
          <a:spcPts val="900"/>
        </a:spcBef>
        <a:spcAft>
          <a:spcPct val="0"/>
        </a:spcAft>
        <a:buClr>
          <a:srgbClr val="4B4EB5"/>
        </a:buClr>
        <a:buSzPct val="50000"/>
        <a:buFont typeface="Wingdings" pitchFamily="2" charset="2"/>
        <a:buChar char=""/>
        <a:defRPr sz="3600">
          <a:solidFill>
            <a:srgbClr val="000000"/>
          </a:solidFill>
          <a:latin typeface="+mn-lt"/>
          <a:cs typeface="+mn-cs"/>
        </a:defRPr>
      </a:lvl6pPr>
      <a:lvl7pPr marL="2971800" indent="-228600" algn="l" defTabSz="457200" rtl="0" fontAlgn="base">
        <a:spcBef>
          <a:spcPts val="900"/>
        </a:spcBef>
        <a:spcAft>
          <a:spcPct val="0"/>
        </a:spcAft>
        <a:buClr>
          <a:srgbClr val="4B4EB5"/>
        </a:buClr>
        <a:buSzPct val="50000"/>
        <a:buFont typeface="Wingdings" pitchFamily="2" charset="2"/>
        <a:buChar char=""/>
        <a:defRPr sz="3600">
          <a:solidFill>
            <a:srgbClr val="000000"/>
          </a:solidFill>
          <a:latin typeface="+mn-lt"/>
          <a:cs typeface="+mn-cs"/>
        </a:defRPr>
      </a:lvl7pPr>
      <a:lvl8pPr marL="3429000" indent="-228600" algn="l" defTabSz="457200" rtl="0" fontAlgn="base">
        <a:spcBef>
          <a:spcPts val="900"/>
        </a:spcBef>
        <a:spcAft>
          <a:spcPct val="0"/>
        </a:spcAft>
        <a:buClr>
          <a:srgbClr val="4B4EB5"/>
        </a:buClr>
        <a:buSzPct val="50000"/>
        <a:buFont typeface="Wingdings" pitchFamily="2" charset="2"/>
        <a:buChar char=""/>
        <a:defRPr sz="3600">
          <a:solidFill>
            <a:srgbClr val="000000"/>
          </a:solidFill>
          <a:latin typeface="+mn-lt"/>
          <a:cs typeface="+mn-cs"/>
        </a:defRPr>
      </a:lvl8pPr>
      <a:lvl9pPr marL="3886200" indent="-228600" algn="l" defTabSz="457200" rtl="0" fontAlgn="base">
        <a:spcBef>
          <a:spcPts val="900"/>
        </a:spcBef>
        <a:spcAft>
          <a:spcPct val="0"/>
        </a:spcAft>
        <a:buClr>
          <a:srgbClr val="4B4EB5"/>
        </a:buClr>
        <a:buSzPct val="50000"/>
        <a:buFont typeface="Wingdings" pitchFamily="2" charset="2"/>
        <a:buChar char=""/>
        <a:defRPr sz="3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oleObject" Target="../embeddings/oleObject2.bin"/><Relationship Id="rId6" Type="http://schemas.openxmlformats.org/officeDocument/2006/relationships/image" Target="../media/image5.wmf"/><Relationship Id="rId7" Type="http://schemas.openxmlformats.org/officeDocument/2006/relationships/oleObject" Target="../embeddings/oleObject3.bin"/><Relationship Id="rId8"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4.bin"/><Relationship Id="rId5"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5.bin"/><Relationship Id="rId5" Type="http://schemas.openxmlformats.org/officeDocument/2006/relationships/image" Target="../media/image9.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6.bin"/><Relationship Id="rId5" Type="http://schemas.openxmlformats.org/officeDocument/2006/relationships/image" Target="../media/image10.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7.bin"/><Relationship Id="rId5"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8.bin"/><Relationship Id="rId5" Type="http://schemas.openxmlformats.org/officeDocument/2006/relationships/image" Target="../media/image1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14.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1447800" y="457201"/>
            <a:ext cx="7540626" cy="914400"/>
            <a:chOff x="912" y="288"/>
            <a:chExt cx="4750" cy="576"/>
          </a:xfrm>
        </p:grpSpPr>
        <p:sp>
          <p:nvSpPr>
            <p:cNvPr id="10250" name="AutoShape 2"/>
            <p:cNvSpPr>
              <a:spLocks noChangeArrowheads="1"/>
            </p:cNvSpPr>
            <p:nvPr/>
          </p:nvSpPr>
          <p:spPr bwMode="auto">
            <a:xfrm>
              <a:off x="912" y="288"/>
              <a:ext cx="4750" cy="576"/>
            </a:xfrm>
            <a:prstGeom prst="roundRect">
              <a:avLst>
                <a:gd name="adj" fmla="val 171"/>
              </a:avLst>
            </a:prstGeom>
            <a:noFill/>
            <a:ln w="9525">
              <a:noFill/>
              <a:round/>
              <a:headEnd/>
              <a:tailEnd/>
            </a:ln>
          </p:spPr>
          <p:txBody>
            <a:bodyPr wrap="none" anchor="ctr"/>
            <a:lstStyle/>
            <a:p>
              <a:endParaRPr lang="en-US"/>
            </a:p>
          </p:txBody>
        </p:sp>
        <p:sp>
          <p:nvSpPr>
            <p:cNvPr id="10251" name="Text Box 3"/>
            <p:cNvSpPr txBox="1">
              <a:spLocks noChangeArrowheads="1"/>
            </p:cNvSpPr>
            <p:nvPr/>
          </p:nvSpPr>
          <p:spPr bwMode="auto">
            <a:xfrm>
              <a:off x="912" y="546"/>
              <a:ext cx="4750" cy="318"/>
            </a:xfrm>
            <a:prstGeom prst="rect">
              <a:avLst/>
            </a:prstGeom>
            <a:noFill/>
            <a:ln w="9525">
              <a:noFill/>
              <a:miter lim="800000"/>
              <a:headEnd/>
              <a:tailEnd/>
            </a:ln>
          </p:spPr>
          <p:txBody>
            <a:bodyPr lIns="90000" tIns="46800" rIns="90000" bIns="46800" anchor="b">
              <a:spAutoFit/>
            </a:bodyPr>
            <a:lstStyle/>
            <a:p>
              <a:pPr algn="r">
                <a:lnSpc>
                  <a:spcPct val="8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i="0" dirty="0" smtClean="0"/>
                <a:t>2013 </a:t>
              </a:r>
              <a:r>
                <a:rPr lang="en-GB" i="0" dirty="0" smtClean="0"/>
                <a:t>USCOTS  </a:t>
              </a:r>
              <a:endParaRPr lang="en-GB" i="0" dirty="0"/>
            </a:p>
          </p:txBody>
        </p:sp>
      </p:grpSp>
      <p:grpSp>
        <p:nvGrpSpPr>
          <p:cNvPr id="10243" name="Group 4"/>
          <p:cNvGrpSpPr>
            <a:grpSpLocks/>
          </p:cNvGrpSpPr>
          <p:nvPr/>
        </p:nvGrpSpPr>
        <p:grpSpPr bwMode="auto">
          <a:xfrm>
            <a:off x="990600" y="1524000"/>
            <a:ext cx="7997825" cy="4949825"/>
            <a:chOff x="624" y="960"/>
            <a:chExt cx="5038" cy="3118"/>
          </a:xfrm>
        </p:grpSpPr>
        <p:sp>
          <p:nvSpPr>
            <p:cNvPr id="10248" name="AutoShape 5"/>
            <p:cNvSpPr>
              <a:spLocks noChangeArrowheads="1"/>
            </p:cNvSpPr>
            <p:nvPr/>
          </p:nvSpPr>
          <p:spPr bwMode="auto">
            <a:xfrm>
              <a:off x="624" y="960"/>
              <a:ext cx="5038" cy="3118"/>
            </a:xfrm>
            <a:prstGeom prst="roundRect">
              <a:avLst>
                <a:gd name="adj" fmla="val 28"/>
              </a:avLst>
            </a:prstGeom>
            <a:noFill/>
            <a:ln w="9525">
              <a:noFill/>
              <a:round/>
              <a:headEnd/>
              <a:tailEnd/>
            </a:ln>
          </p:spPr>
          <p:txBody>
            <a:bodyPr wrap="none" anchor="ctr"/>
            <a:lstStyle/>
            <a:p>
              <a:endParaRPr lang="en-US"/>
            </a:p>
          </p:txBody>
        </p:sp>
        <p:sp>
          <p:nvSpPr>
            <p:cNvPr id="10249" name="Text Box 6"/>
            <p:cNvSpPr txBox="1">
              <a:spLocks noChangeArrowheads="1"/>
            </p:cNvSpPr>
            <p:nvPr/>
          </p:nvSpPr>
          <p:spPr bwMode="auto">
            <a:xfrm>
              <a:off x="624" y="960"/>
              <a:ext cx="5038" cy="2780"/>
            </a:xfrm>
            <a:prstGeom prst="rect">
              <a:avLst/>
            </a:prstGeom>
            <a:noFill/>
            <a:ln w="9525">
              <a:noFill/>
              <a:miter lim="800000"/>
              <a:headEnd/>
              <a:tailEnd/>
            </a:ln>
          </p:spPr>
          <p:txBody>
            <a:bodyPr lIns="90000" tIns="46800" rIns="90000" bIns="46800">
              <a:spAutoFit/>
            </a:bodyPr>
            <a:lstStyle/>
            <a:p>
              <a:pPr marL="338138" indent="-338138" algn="r">
                <a:spcBef>
                  <a:spcPts val="1200"/>
                </a:spcBef>
                <a:buClr>
                  <a:srgbClr val="76B749"/>
                </a:buClr>
                <a:buSzPct val="60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4800" i="0" dirty="0">
                  <a:solidFill>
                    <a:srgbClr val="000000"/>
                  </a:solidFill>
                </a:rPr>
                <a:t>Writing More Effective </a:t>
              </a:r>
            </a:p>
            <a:p>
              <a:pPr marL="338138" indent="-338138" algn="r">
                <a:lnSpc>
                  <a:spcPct val="100000"/>
                </a:lnSpc>
                <a:spcBef>
                  <a:spcPts val="1200"/>
                </a:spcBef>
                <a:buClr>
                  <a:srgbClr val="76B749"/>
                </a:buClr>
                <a:buSzPct val="60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4800" i="0" dirty="0">
                  <a:solidFill>
                    <a:srgbClr val="000000"/>
                  </a:solidFill>
                </a:rPr>
                <a:t>NSF Proposals</a:t>
              </a:r>
            </a:p>
            <a:p>
              <a:pPr marL="338138" indent="-338138">
                <a:lnSpc>
                  <a:spcPct val="100000"/>
                </a:lnSpc>
                <a:spcBef>
                  <a:spcPts val="600"/>
                </a:spcBef>
                <a:buClr>
                  <a:srgbClr val="76B749"/>
                </a:buClr>
                <a:buSzPct val="60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GB" sz="2400" i="0" dirty="0">
                <a:solidFill>
                  <a:srgbClr val="000000"/>
                </a:solidFill>
              </a:endParaRPr>
            </a:p>
            <a:p>
              <a:pPr marL="338138" indent="-338138">
                <a:lnSpc>
                  <a:spcPct val="100000"/>
                </a:lnSpc>
                <a:spcBef>
                  <a:spcPts val="600"/>
                </a:spcBef>
                <a:buClr>
                  <a:srgbClr val="76B749"/>
                </a:buClr>
                <a:buSzPct val="60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GB" sz="2400" i="0" dirty="0">
                <a:solidFill>
                  <a:srgbClr val="000000"/>
                </a:solidFill>
              </a:endParaRPr>
            </a:p>
            <a:p>
              <a:pPr marL="338138" indent="-338138">
                <a:lnSpc>
                  <a:spcPct val="100000"/>
                </a:lnSpc>
                <a:spcBef>
                  <a:spcPts val="500"/>
                </a:spcBef>
                <a:buClr>
                  <a:srgbClr val="76B749"/>
                </a:buClr>
                <a:buSzPct val="60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2000" i="0" dirty="0" smtClean="0">
                  <a:solidFill>
                    <a:srgbClr val="000000"/>
                  </a:solidFill>
                </a:rPr>
                <a:t>Lee </a:t>
              </a:r>
              <a:r>
                <a:rPr lang="en-GB" sz="2000" i="0" dirty="0" smtClean="0">
                  <a:solidFill>
                    <a:srgbClr val="000000"/>
                  </a:solidFill>
                </a:rPr>
                <a:t>Zia</a:t>
              </a:r>
              <a:endParaRPr lang="en-GB" sz="2000" i="0" dirty="0">
                <a:solidFill>
                  <a:srgbClr val="000000"/>
                </a:solidFill>
              </a:endParaRPr>
            </a:p>
            <a:p>
              <a:pPr marL="338138" indent="-338138">
                <a:lnSpc>
                  <a:spcPct val="100000"/>
                </a:lnSpc>
                <a:spcBef>
                  <a:spcPts val="500"/>
                </a:spcBef>
                <a:buClr>
                  <a:srgbClr val="76B749"/>
                </a:buClr>
                <a:buSzPct val="60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GB" sz="2000" i="0" dirty="0">
                <a:solidFill>
                  <a:srgbClr val="000000"/>
                </a:solidFill>
              </a:endParaRPr>
            </a:p>
            <a:p>
              <a:pPr marL="338138" indent="-338138">
                <a:lnSpc>
                  <a:spcPct val="100000"/>
                </a:lnSpc>
                <a:spcBef>
                  <a:spcPts val="500"/>
                </a:spcBef>
                <a:buClr>
                  <a:srgbClr val="76B749"/>
                </a:buClr>
                <a:buSzPct val="60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2000" i="0" dirty="0">
                  <a:solidFill>
                    <a:srgbClr val="000000"/>
                  </a:solidFill>
                </a:rPr>
                <a:t>Division Undergraduate Education</a:t>
              </a:r>
            </a:p>
            <a:p>
              <a:pPr marL="338138" indent="-338138">
                <a:lnSpc>
                  <a:spcPct val="100000"/>
                </a:lnSpc>
                <a:spcBef>
                  <a:spcPts val="500"/>
                </a:spcBef>
                <a:buClr>
                  <a:srgbClr val="76B749"/>
                </a:buClr>
                <a:buSzPct val="60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2000" i="0" dirty="0">
                  <a:solidFill>
                    <a:srgbClr val="000000"/>
                  </a:solidFill>
                </a:rPr>
                <a:t>National Science Foundation   </a:t>
              </a:r>
            </a:p>
            <a:p>
              <a:pPr marL="338138" indent="-338138">
                <a:lnSpc>
                  <a:spcPct val="100000"/>
                </a:lnSpc>
                <a:spcBef>
                  <a:spcPts val="400"/>
                </a:spcBef>
                <a:buClr>
                  <a:srgbClr val="76B749"/>
                </a:buClr>
                <a:buSzPct val="60000"/>
                <a:buFont typeface="Wingdings" pitchFamily="2" charset="2"/>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GB" sz="1600" i="0" dirty="0" smtClean="0">
                  <a:solidFill>
                    <a:srgbClr val="000000"/>
                  </a:solidFill>
                </a:rPr>
                <a:t>May 19, </a:t>
              </a:r>
              <a:r>
                <a:rPr lang="en-GB" sz="1600" i="0" dirty="0" smtClean="0">
                  <a:solidFill>
                    <a:srgbClr val="000000"/>
                  </a:solidFill>
                </a:rPr>
                <a:t>2013</a:t>
              </a:r>
              <a:endParaRPr lang="en-GB" sz="1600" i="0" dirty="0">
                <a:solidFill>
                  <a:srgbClr val="000000"/>
                </a:solidFill>
              </a:endParaRPr>
            </a:p>
          </p:txBody>
        </p:sp>
      </p:grpSp>
      <p:pic>
        <p:nvPicPr>
          <p:cNvPr id="82945" name="Picture 1"/>
          <p:cNvPicPr>
            <a:picLocks noChangeAspect="1" noChangeArrowheads="1"/>
          </p:cNvPicPr>
          <p:nvPr/>
        </p:nvPicPr>
        <p:blipFill>
          <a:blip r:embed="rId3" cstate="print"/>
          <a:srcRect/>
          <a:stretch>
            <a:fillRect/>
          </a:stretch>
        </p:blipFill>
        <p:spPr bwMode="auto">
          <a:xfrm>
            <a:off x="457200" y="307182"/>
            <a:ext cx="1143000" cy="1131094"/>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idx="4294967295"/>
          </p:nvPr>
        </p:nvSpPr>
        <p:spPr>
          <a:xfrm>
            <a:off x="533400" y="457200"/>
            <a:ext cx="6629400" cy="914400"/>
          </a:xfrm>
        </p:spPr>
        <p:txBody>
          <a:bodyPr/>
          <a:lstStyle/>
          <a:p>
            <a:pPr eaLnBrk="1" hangingPunct="1">
              <a:buClr>
                <a:srgbClr val="FC0128"/>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1" smtClean="0">
                <a:solidFill>
                  <a:srgbClr val="FC0128"/>
                </a:solidFill>
              </a:rPr>
              <a:t>Intellectual Merit</a:t>
            </a:r>
          </a:p>
        </p:txBody>
      </p:sp>
      <p:sp>
        <p:nvSpPr>
          <p:cNvPr id="15363" name="Rectangle 2"/>
          <p:cNvSpPr>
            <a:spLocks noGrp="1" noChangeArrowheads="1"/>
          </p:cNvSpPr>
          <p:nvPr>
            <p:ph type="body" idx="4294967295"/>
          </p:nvPr>
        </p:nvSpPr>
        <p:spPr>
          <a:xfrm>
            <a:off x="685800" y="2209800"/>
            <a:ext cx="7848600" cy="4495800"/>
          </a:xfrm>
        </p:spPr>
        <p:txBody>
          <a:bodyPr/>
          <a:lstStyle/>
          <a:p>
            <a:pPr eaLnBrk="1" hangingPunct="1">
              <a:lnSpc>
                <a:spcPct val="95000"/>
              </a:lnSpc>
              <a:spcBef>
                <a:spcPts val="7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smtClean="0">
                <a:latin typeface="Arial" charset="0"/>
              </a:rPr>
              <a:t>Addresses a major challenge</a:t>
            </a:r>
          </a:p>
          <a:p>
            <a:pPr eaLnBrk="1" hangingPunct="1">
              <a:spcBef>
                <a:spcPts val="7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smtClean="0">
                <a:latin typeface="Arial" charset="0"/>
              </a:rPr>
              <a:t>Improved student learning </a:t>
            </a:r>
          </a:p>
          <a:p>
            <a:pPr eaLnBrk="1" hangingPunct="1">
              <a:spcBef>
                <a:spcPts val="7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smtClean="0">
                <a:latin typeface="Arial" charset="0"/>
              </a:rPr>
              <a:t>Informed by other projects </a:t>
            </a:r>
          </a:p>
          <a:p>
            <a:pPr eaLnBrk="1" hangingPunct="1">
              <a:spcBef>
                <a:spcPts val="7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smtClean="0">
                <a:latin typeface="Arial" charset="0"/>
              </a:rPr>
              <a:t>Effective evaluation and dissemination</a:t>
            </a:r>
          </a:p>
          <a:p>
            <a:pPr eaLnBrk="1" hangingPunct="1">
              <a:spcBef>
                <a:spcPts val="7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b="1" smtClean="0">
              <a:latin typeface="Arial" charset="0"/>
            </a:endParaRPr>
          </a:p>
          <a:p>
            <a:pPr eaLnBrk="1" hangingPunct="1">
              <a:spcBef>
                <a:spcPts val="7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smtClean="0">
                <a:latin typeface="Arial" charset="0"/>
              </a:rPr>
              <a:t>Led by capable faculty and others </a:t>
            </a:r>
          </a:p>
          <a:p>
            <a:pPr eaLnBrk="1" hangingPunct="1">
              <a:spcBef>
                <a:spcPts val="7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smtClean="0">
                <a:latin typeface="Arial" charset="0"/>
              </a:rPr>
              <a:t>Adequate facilities and resources</a:t>
            </a:r>
          </a:p>
          <a:p>
            <a:pPr eaLnBrk="1" hangingPunct="1">
              <a:spcBef>
                <a:spcPts val="7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smtClean="0">
                <a:latin typeface="Arial" charset="0"/>
              </a:rPr>
              <a:t>Institutional and departmental commitment</a:t>
            </a:r>
          </a:p>
        </p:txBody>
      </p:sp>
      <p:pic>
        <p:nvPicPr>
          <p:cNvPr id="15364" name="Picture 3"/>
          <p:cNvPicPr>
            <a:picLocks noChangeAspect="1" noChangeArrowheads="1"/>
          </p:cNvPicPr>
          <p:nvPr/>
        </p:nvPicPr>
        <p:blipFill>
          <a:blip r:embed="rId3" cstate="print"/>
          <a:srcRect/>
          <a:stretch>
            <a:fillRect/>
          </a:stretch>
        </p:blipFill>
        <p:spPr bwMode="auto">
          <a:xfrm>
            <a:off x="7239000" y="304800"/>
            <a:ext cx="1227138" cy="144780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7186613" cy="762000"/>
          </a:xfrm>
        </p:spPr>
        <p:txBody>
          <a:bodyPr lIns="92075" tIns="46038" rIns="92075" bIns="46038" anchor="ctr"/>
          <a:lstStyle/>
          <a:p>
            <a:pPr eaLnBrk="1" hangingPunct="1"/>
            <a:r>
              <a:rPr lang="en-US" b="1" smtClean="0"/>
              <a:t>Quality of the Ideas</a:t>
            </a:r>
            <a:endParaRPr lang="en-US" smtClean="0"/>
          </a:p>
        </p:txBody>
      </p:sp>
      <p:sp>
        <p:nvSpPr>
          <p:cNvPr id="16387" name="Rectangle 3"/>
          <p:cNvSpPr>
            <a:spLocks noGrp="1" noChangeArrowheads="1"/>
          </p:cNvSpPr>
          <p:nvPr>
            <p:ph type="body" idx="1"/>
          </p:nvPr>
        </p:nvSpPr>
        <p:spPr>
          <a:xfrm>
            <a:off x="76200" y="2398713"/>
            <a:ext cx="8915400" cy="4002087"/>
          </a:xfrm>
        </p:spPr>
        <p:txBody>
          <a:bodyPr lIns="92075" tIns="46038" rIns="92075" bIns="46038"/>
          <a:lstStyle/>
          <a:p>
            <a:pPr eaLnBrk="1" hangingPunct="1">
              <a:spcBef>
                <a:spcPts val="1200"/>
              </a:spcBef>
              <a:spcAft>
                <a:spcPts val="600"/>
              </a:spcAft>
              <a:buClr>
                <a:schemeClr val="bg1"/>
              </a:buClr>
            </a:pPr>
            <a:r>
              <a:rPr lang="en-US" smtClean="0"/>
              <a:t>Is a major problem being addressed?</a:t>
            </a:r>
          </a:p>
          <a:p>
            <a:pPr eaLnBrk="1" hangingPunct="1">
              <a:spcBef>
                <a:spcPts val="1200"/>
              </a:spcBef>
              <a:spcAft>
                <a:spcPts val="600"/>
              </a:spcAft>
              <a:buClr>
                <a:schemeClr val="bg1"/>
              </a:buClr>
            </a:pPr>
            <a:r>
              <a:rPr lang="en-US" smtClean="0"/>
              <a:t>Is the “intervention” innovative, realistic, well-developed, worthwhile?</a:t>
            </a:r>
          </a:p>
          <a:p>
            <a:pPr eaLnBrk="1" hangingPunct="1">
              <a:spcBef>
                <a:spcPts val="1200"/>
              </a:spcBef>
              <a:spcAft>
                <a:spcPts val="600"/>
              </a:spcAft>
              <a:buClr>
                <a:schemeClr val="bg1"/>
              </a:buClr>
            </a:pPr>
            <a:r>
              <a:rPr lang="en-US" smtClean="0"/>
              <a:t>Are plans to assess the progress and results appropriate and adequate?</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81000" y="152400"/>
            <a:ext cx="5916613" cy="1436688"/>
          </a:xfrm>
        </p:spPr>
        <p:txBody>
          <a:bodyPr lIns="92075" tIns="46038" rIns="92075" bIns="46038" anchor="ctr"/>
          <a:lstStyle/>
          <a:p>
            <a:pPr eaLnBrk="1" hangingPunct="1"/>
            <a:r>
              <a:rPr lang="en-US" sz="4200" b="1" smtClean="0"/>
              <a:t>Capability of People </a:t>
            </a:r>
            <a:br>
              <a:rPr lang="en-US" sz="4200" b="1" smtClean="0"/>
            </a:br>
            <a:r>
              <a:rPr lang="en-US" sz="4200" b="1" smtClean="0"/>
              <a:t>and Institution(s)</a:t>
            </a:r>
            <a:endParaRPr lang="en-US" sz="4200" smtClean="0"/>
          </a:p>
        </p:txBody>
      </p:sp>
      <p:sp>
        <p:nvSpPr>
          <p:cNvPr id="2053" name="Rectangle 3"/>
          <p:cNvSpPr>
            <a:spLocks noGrp="1" noChangeArrowheads="1"/>
          </p:cNvSpPr>
          <p:nvPr>
            <p:ph type="body" idx="1"/>
          </p:nvPr>
        </p:nvSpPr>
        <p:spPr>
          <a:xfrm>
            <a:off x="0" y="2136775"/>
            <a:ext cx="8229600" cy="4111625"/>
          </a:xfrm>
        </p:spPr>
        <p:txBody>
          <a:bodyPr lIns="92075" tIns="46038" rIns="92075" bIns="46038"/>
          <a:lstStyle/>
          <a:p>
            <a:pPr eaLnBrk="1" hangingPunct="1">
              <a:buClr>
                <a:schemeClr val="bg1"/>
              </a:buClr>
            </a:pPr>
            <a:r>
              <a:rPr lang="en-US" sz="2800" b="1" smtClean="0"/>
              <a:t>Does the PI team have the right expertise and experience?</a:t>
            </a:r>
          </a:p>
          <a:p>
            <a:pPr eaLnBrk="1" hangingPunct="1">
              <a:buClr>
                <a:schemeClr val="bg1"/>
              </a:buClr>
            </a:pPr>
            <a:r>
              <a:rPr lang="en-US" sz="2800" b="1" smtClean="0"/>
              <a:t>Is the team aware of current research practices or pedagogical issues?</a:t>
            </a:r>
          </a:p>
          <a:p>
            <a:pPr eaLnBrk="1" hangingPunct="1">
              <a:buClr>
                <a:schemeClr val="bg1"/>
              </a:buClr>
            </a:pPr>
            <a:r>
              <a:rPr lang="en-US" sz="2800" b="1" smtClean="0"/>
              <a:t>Are there adequate facilities and resources?</a:t>
            </a:r>
          </a:p>
          <a:p>
            <a:pPr eaLnBrk="1" hangingPunct="1">
              <a:buClr>
                <a:schemeClr val="bg1"/>
              </a:buClr>
            </a:pPr>
            <a:r>
              <a:rPr lang="en-US" sz="2800" b="1" smtClean="0"/>
              <a:t>Is the institution and department committed?</a:t>
            </a:r>
            <a:endParaRPr lang="en-US" sz="2800" smtClean="0"/>
          </a:p>
        </p:txBody>
      </p:sp>
      <p:graphicFrame>
        <p:nvGraphicFramePr>
          <p:cNvPr id="2050" name="Object 4"/>
          <p:cNvGraphicFramePr>
            <a:graphicFrameLocks/>
          </p:cNvGraphicFramePr>
          <p:nvPr/>
        </p:nvGraphicFramePr>
        <p:xfrm>
          <a:off x="7488238" y="50800"/>
          <a:ext cx="1579562" cy="1092200"/>
        </p:xfrm>
        <a:graphic>
          <a:graphicData uri="http://schemas.openxmlformats.org/presentationml/2006/ole">
            <mc:AlternateContent xmlns:mc="http://schemas.openxmlformats.org/markup-compatibility/2006">
              <mc:Choice xmlns:v="urn:schemas-microsoft-com:vml" Requires="v">
                <p:oleObj spid="_x0000_s2067" name="Clip" r:id="rId5" imgW="5805360" imgH="3008160" progId="">
                  <p:embed/>
                </p:oleObj>
              </mc:Choice>
              <mc:Fallback>
                <p:oleObj name="Clip" r:id="rId5" imgW="5805360" imgH="3008160" progId="">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238" y="50800"/>
                        <a:ext cx="1579562"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1" name="Object 5"/>
          <p:cNvGraphicFramePr>
            <a:graphicFrameLocks/>
          </p:cNvGraphicFramePr>
          <p:nvPr/>
        </p:nvGraphicFramePr>
        <p:xfrm>
          <a:off x="6705600" y="4038600"/>
          <a:ext cx="2286000" cy="2514600"/>
        </p:xfrm>
        <a:graphic>
          <a:graphicData uri="http://schemas.openxmlformats.org/presentationml/2006/ole">
            <mc:AlternateContent xmlns:mc="http://schemas.openxmlformats.org/markup-compatibility/2006">
              <mc:Choice xmlns:v="urn:schemas-microsoft-com:vml" Requires="v">
                <p:oleObj spid="_x0000_s2068" name="Clip" r:id="rId7" imgW="3373200" imgH="3579480" progId="">
                  <p:embed/>
                </p:oleObj>
              </mc:Choice>
              <mc:Fallback>
                <p:oleObj name="Clip" r:id="rId7" imgW="3373200" imgH="3579480" progId="">
                  <p:embed/>
                  <p:pic>
                    <p:nvPicPr>
                      <p:cNvPr id="0" name="Object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4038600"/>
                        <a:ext cx="2286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ustDataLst>
      <p:tags r:id="rId2"/>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609600" y="533400"/>
            <a:ext cx="5334000" cy="846138"/>
          </a:xfrm>
        </p:spPr>
        <p:txBody>
          <a:bodyPr/>
          <a:lstStyle/>
          <a:p>
            <a:pPr eaLnBrk="1" hangingPunct="1">
              <a:buClr>
                <a:srgbClr val="FC0128"/>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i="1" smtClean="0">
                <a:solidFill>
                  <a:srgbClr val="FC0128"/>
                </a:solidFill>
              </a:rPr>
              <a:t>Broader Impacts  </a:t>
            </a:r>
          </a:p>
        </p:txBody>
      </p:sp>
      <p:sp>
        <p:nvSpPr>
          <p:cNvPr id="17411" name="Rectangle 2"/>
          <p:cNvSpPr>
            <a:spLocks noGrp="1" noChangeArrowheads="1"/>
          </p:cNvSpPr>
          <p:nvPr>
            <p:ph type="body" idx="4294967295"/>
          </p:nvPr>
        </p:nvSpPr>
        <p:spPr>
          <a:xfrm>
            <a:off x="457200" y="1905000"/>
            <a:ext cx="8458200" cy="4800600"/>
          </a:xfrm>
        </p:spPr>
        <p:txBody>
          <a:bodyPr/>
          <a:lstStyle/>
          <a:p>
            <a:pPr eaLnBrk="1" hangingPunct="1">
              <a:lnSpc>
                <a:spcPct val="125000"/>
              </a:lnSpc>
              <a:spcBef>
                <a:spcPts val="6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charset="0"/>
              </a:rPr>
              <a:t>Integrated into the institution’s academic programs</a:t>
            </a:r>
          </a:p>
          <a:p>
            <a:pPr eaLnBrk="1" hangingPunct="1">
              <a:lnSpc>
                <a:spcPct val="125000"/>
              </a:lnSpc>
              <a:spcBef>
                <a:spcPts val="6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charset="0"/>
              </a:rPr>
              <a:t>Contributes to knowledge base and useful to other institutions</a:t>
            </a:r>
          </a:p>
          <a:p>
            <a:pPr eaLnBrk="1" hangingPunct="1">
              <a:lnSpc>
                <a:spcPct val="125000"/>
              </a:lnSpc>
              <a:spcBef>
                <a:spcPts val="6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charset="0"/>
              </a:rPr>
              <a:t>Widely used products which can be disseminated through commercial and other channels</a:t>
            </a:r>
          </a:p>
          <a:p>
            <a:pPr eaLnBrk="1" hangingPunct="1">
              <a:lnSpc>
                <a:spcPct val="125000"/>
              </a:lnSpc>
              <a:spcBef>
                <a:spcPts val="6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charset="0"/>
              </a:rPr>
              <a:t>Improved content and pedagogy for faculty</a:t>
            </a:r>
          </a:p>
          <a:p>
            <a:pPr eaLnBrk="1" hangingPunct="1">
              <a:lnSpc>
                <a:spcPct val="125000"/>
              </a:lnSpc>
              <a:spcBef>
                <a:spcPts val="6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charset="0"/>
              </a:rPr>
              <a:t>Increased participation by women, underrepresented minorities, and persons with disabilities</a:t>
            </a:r>
          </a:p>
          <a:p>
            <a:pPr eaLnBrk="1" hangingPunct="1">
              <a:lnSpc>
                <a:spcPct val="125000"/>
              </a:lnSpc>
              <a:spcBef>
                <a:spcPts val="600"/>
              </a:spcBef>
              <a:buClr>
                <a:srgbClr val="FC0128"/>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b="1" smtClean="0">
                <a:latin typeface="Arial" charset="0"/>
              </a:rPr>
              <a:t>Ensures high quality STEM education for people pursuing careers in STEM fields or as teachers or technicians</a:t>
            </a:r>
          </a:p>
        </p:txBody>
      </p:sp>
      <p:pic>
        <p:nvPicPr>
          <p:cNvPr id="17412" name="Picture 3"/>
          <p:cNvPicPr>
            <a:picLocks noChangeAspect="1" noChangeArrowheads="1"/>
          </p:cNvPicPr>
          <p:nvPr/>
        </p:nvPicPr>
        <p:blipFill>
          <a:blip r:embed="rId3" cstate="print"/>
          <a:srcRect/>
          <a:stretch>
            <a:fillRect/>
          </a:stretch>
        </p:blipFill>
        <p:spPr bwMode="auto">
          <a:xfrm>
            <a:off x="6629400" y="457200"/>
            <a:ext cx="1676400" cy="111760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228600"/>
            <a:ext cx="6791325" cy="1143000"/>
          </a:xfrm>
        </p:spPr>
        <p:txBody>
          <a:bodyPr lIns="92075" tIns="46038" rIns="92075" bIns="46038" anchor="ctr"/>
          <a:lstStyle/>
          <a:p>
            <a:pPr eaLnBrk="1" hangingPunct="1"/>
            <a:r>
              <a:rPr lang="en-US" sz="4600" b="1" smtClean="0"/>
              <a:t>Utility and Relevance </a:t>
            </a:r>
            <a:endParaRPr lang="en-US" sz="4600" smtClean="0"/>
          </a:p>
        </p:txBody>
      </p:sp>
      <p:sp>
        <p:nvSpPr>
          <p:cNvPr id="3076" name="Rectangle 3"/>
          <p:cNvSpPr>
            <a:spLocks noGrp="1" noChangeArrowheads="1"/>
          </p:cNvSpPr>
          <p:nvPr>
            <p:ph type="body" idx="1"/>
          </p:nvPr>
        </p:nvSpPr>
        <p:spPr>
          <a:xfrm>
            <a:off x="76200" y="2365375"/>
            <a:ext cx="8915400" cy="3883025"/>
          </a:xfrm>
        </p:spPr>
        <p:txBody>
          <a:bodyPr lIns="92075" tIns="46038" rIns="92075" bIns="46038"/>
          <a:lstStyle/>
          <a:p>
            <a:pPr eaLnBrk="1" hangingPunct="1">
              <a:lnSpc>
                <a:spcPct val="90000"/>
              </a:lnSpc>
              <a:spcBef>
                <a:spcPct val="50000"/>
              </a:spcBef>
              <a:buClr>
                <a:schemeClr val="bg1"/>
              </a:buClr>
            </a:pPr>
            <a:r>
              <a:rPr lang="en-US" sz="3200" smtClean="0"/>
              <a:t>Does the project take into account audience background, preparation, and experiences?</a:t>
            </a:r>
          </a:p>
          <a:p>
            <a:pPr eaLnBrk="1" hangingPunct="1">
              <a:lnSpc>
                <a:spcPct val="90000"/>
              </a:lnSpc>
              <a:spcBef>
                <a:spcPct val="50000"/>
              </a:spcBef>
              <a:buClr>
                <a:schemeClr val="bg1"/>
              </a:buClr>
            </a:pPr>
            <a:r>
              <a:rPr lang="en-US" sz="3200" smtClean="0"/>
              <a:t>Is the project integrated into an academic program?</a:t>
            </a:r>
          </a:p>
          <a:p>
            <a:pPr eaLnBrk="1" hangingPunct="1">
              <a:lnSpc>
                <a:spcPct val="90000"/>
              </a:lnSpc>
              <a:spcBef>
                <a:spcPct val="50000"/>
              </a:spcBef>
              <a:buClr>
                <a:schemeClr val="bg1"/>
              </a:buClr>
            </a:pPr>
            <a:r>
              <a:rPr lang="en-US" sz="3200" smtClean="0"/>
              <a:t>Are the “products” to be created transportable? Will project results be adequately disseminated?</a:t>
            </a:r>
          </a:p>
        </p:txBody>
      </p:sp>
      <p:graphicFrame>
        <p:nvGraphicFramePr>
          <p:cNvPr id="3074" name="Object 4"/>
          <p:cNvGraphicFramePr>
            <a:graphicFrameLocks/>
          </p:cNvGraphicFramePr>
          <p:nvPr/>
        </p:nvGraphicFramePr>
        <p:xfrm>
          <a:off x="7696200" y="228600"/>
          <a:ext cx="1143000" cy="1143000"/>
        </p:xfrm>
        <a:graphic>
          <a:graphicData uri="http://schemas.openxmlformats.org/presentationml/2006/ole">
            <mc:AlternateContent xmlns:mc="http://schemas.openxmlformats.org/markup-compatibility/2006">
              <mc:Choice xmlns:v="urn:schemas-microsoft-com:vml" Requires="v">
                <p:oleObj spid="_x0000_s3083" name="Clip" r:id="rId4" imgW="4012920" imgH="3473280" progId="">
                  <p:embed/>
                </p:oleObj>
              </mc:Choice>
              <mc:Fallback>
                <p:oleObj name="Clip" r:id="rId4" imgW="4012920" imgH="3473280" progId="">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286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28600"/>
            <a:ext cx="6159500" cy="1436688"/>
          </a:xfrm>
        </p:spPr>
        <p:txBody>
          <a:bodyPr lIns="92075" tIns="46038" rIns="92075" bIns="46038" anchor="ctr"/>
          <a:lstStyle/>
          <a:p>
            <a:pPr eaLnBrk="1" hangingPunct="1"/>
            <a:r>
              <a:rPr lang="en-US" sz="4200" b="1" smtClean="0"/>
              <a:t>Impact on National </a:t>
            </a:r>
            <a:br>
              <a:rPr lang="en-US" sz="4200" b="1" smtClean="0"/>
            </a:br>
            <a:r>
              <a:rPr lang="en-US" sz="4200" b="1" smtClean="0"/>
              <a:t>Infrastructure</a:t>
            </a:r>
            <a:endParaRPr lang="en-US" sz="4200" smtClean="0"/>
          </a:p>
        </p:txBody>
      </p:sp>
      <p:sp>
        <p:nvSpPr>
          <p:cNvPr id="4100" name="Rectangle 3"/>
          <p:cNvSpPr>
            <a:spLocks noGrp="1" noChangeArrowheads="1"/>
          </p:cNvSpPr>
          <p:nvPr>
            <p:ph type="body" idx="1"/>
          </p:nvPr>
        </p:nvSpPr>
        <p:spPr>
          <a:xfrm>
            <a:off x="152400" y="1981200"/>
            <a:ext cx="8763000" cy="4648200"/>
          </a:xfrm>
        </p:spPr>
        <p:txBody>
          <a:bodyPr lIns="92075" tIns="46038" rIns="92075" bIns="46038"/>
          <a:lstStyle/>
          <a:p>
            <a:pPr eaLnBrk="1" hangingPunct="1">
              <a:lnSpc>
                <a:spcPct val="90000"/>
              </a:lnSpc>
              <a:spcBef>
                <a:spcPct val="50000"/>
              </a:spcBef>
              <a:buClr>
                <a:schemeClr val="bg1"/>
              </a:buClr>
            </a:pPr>
            <a:r>
              <a:rPr lang="en-US" smtClean="0"/>
              <a:t>Is there potential for impact on a broad national audience?</a:t>
            </a:r>
          </a:p>
          <a:p>
            <a:pPr eaLnBrk="1" hangingPunct="1">
              <a:lnSpc>
                <a:spcPct val="90000"/>
              </a:lnSpc>
              <a:spcBef>
                <a:spcPct val="50000"/>
              </a:spcBef>
              <a:buClr>
                <a:schemeClr val="bg1"/>
              </a:buClr>
            </a:pPr>
            <a:r>
              <a:rPr lang="en-US" smtClean="0"/>
              <a:t>Are there good dissemination plans?</a:t>
            </a:r>
          </a:p>
          <a:p>
            <a:pPr eaLnBrk="1" hangingPunct="1">
              <a:lnSpc>
                <a:spcPct val="90000"/>
              </a:lnSpc>
              <a:spcBef>
                <a:spcPct val="50000"/>
              </a:spcBef>
              <a:buClr>
                <a:schemeClr val="bg1"/>
              </a:buClr>
            </a:pPr>
            <a:r>
              <a:rPr lang="en-US" smtClean="0"/>
              <a:t>Does it meet any special national needs (e.g., faculty/teacher preparation, multidisciplinary or interdisciplinary approaches, increase in participation of underrepresented groups, etc.)?</a:t>
            </a:r>
          </a:p>
        </p:txBody>
      </p:sp>
      <p:graphicFrame>
        <p:nvGraphicFramePr>
          <p:cNvPr id="4098" name="Object 4"/>
          <p:cNvGraphicFramePr>
            <a:graphicFrameLocks/>
          </p:cNvGraphicFramePr>
          <p:nvPr/>
        </p:nvGraphicFramePr>
        <p:xfrm>
          <a:off x="7162800" y="263525"/>
          <a:ext cx="1812925" cy="1184275"/>
        </p:xfrm>
        <a:graphic>
          <a:graphicData uri="http://schemas.openxmlformats.org/presentationml/2006/ole">
            <mc:AlternateContent xmlns:mc="http://schemas.openxmlformats.org/markup-compatibility/2006">
              <mc:Choice xmlns:v="urn:schemas-microsoft-com:vml" Requires="v">
                <p:oleObj spid="_x0000_s4107" name="Clip" r:id="rId4" imgW="6132240" imgH="3603600" progId="">
                  <p:embed/>
                </p:oleObj>
              </mc:Choice>
              <mc:Fallback>
                <p:oleObj name="Clip" r:id="rId4" imgW="6132240" imgH="3603600" progId="">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63525"/>
                        <a:ext cx="181292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057400" y="319088"/>
            <a:ext cx="6881813" cy="1436687"/>
          </a:xfrm>
        </p:spPr>
        <p:txBody>
          <a:bodyPr lIns="92075" tIns="46038" rIns="92075" bIns="46038" anchor="ctr"/>
          <a:lstStyle/>
          <a:p>
            <a:pPr eaLnBrk="1" hangingPunct="1"/>
            <a:r>
              <a:rPr lang="en-US" sz="3600" b="1" smtClean="0">
                <a:solidFill>
                  <a:srgbClr val="FC0128"/>
                </a:solidFill>
                <a:latin typeface="Arial" charset="0"/>
              </a:rPr>
              <a:t>NSF Proposal Review </a:t>
            </a:r>
            <a:br>
              <a:rPr lang="en-US" sz="3600" b="1" smtClean="0">
                <a:solidFill>
                  <a:srgbClr val="FC0128"/>
                </a:solidFill>
                <a:latin typeface="Arial" charset="0"/>
              </a:rPr>
            </a:br>
            <a:r>
              <a:rPr lang="en-US" sz="3600" b="1" smtClean="0">
                <a:solidFill>
                  <a:srgbClr val="FC0128"/>
                </a:solidFill>
                <a:latin typeface="Arial" charset="0"/>
              </a:rPr>
              <a:t>and Decision Process</a:t>
            </a:r>
            <a:endParaRPr lang="en-US" sz="3600" smtClean="0">
              <a:latin typeface="Arial" charset="0"/>
            </a:endParaRPr>
          </a:p>
        </p:txBody>
      </p:sp>
      <p:sp>
        <p:nvSpPr>
          <p:cNvPr id="5124" name="Rectangle 3"/>
          <p:cNvSpPr>
            <a:spLocks noGrp="1" noChangeArrowheads="1"/>
          </p:cNvSpPr>
          <p:nvPr>
            <p:ph type="body" idx="1"/>
          </p:nvPr>
        </p:nvSpPr>
        <p:spPr>
          <a:xfrm>
            <a:off x="0" y="2057400"/>
            <a:ext cx="7772400" cy="4114800"/>
          </a:xfrm>
        </p:spPr>
        <p:txBody>
          <a:bodyPr lIns="92075" tIns="46038" rIns="92075" bIns="46038"/>
          <a:lstStyle/>
          <a:p>
            <a:pPr eaLnBrk="1" hangingPunct="1">
              <a:buFontTx/>
              <a:buChar char=" "/>
            </a:pPr>
            <a:r>
              <a:rPr lang="en-US" smtClean="0"/>
              <a:t>  </a:t>
            </a:r>
          </a:p>
        </p:txBody>
      </p:sp>
      <p:sp>
        <p:nvSpPr>
          <p:cNvPr id="5125" name="Rectangle 4"/>
          <p:cNvSpPr>
            <a:spLocks noChangeArrowheads="1"/>
          </p:cNvSpPr>
          <p:nvPr/>
        </p:nvSpPr>
        <p:spPr bwMode="auto">
          <a:xfrm>
            <a:off x="247650" y="3705225"/>
            <a:ext cx="1249363" cy="673100"/>
          </a:xfrm>
          <a:prstGeom prst="rect">
            <a:avLst/>
          </a:prstGeom>
          <a:solidFill>
            <a:srgbClr val="FFFF99"/>
          </a:solidFill>
          <a:ln w="12700">
            <a:solidFill>
              <a:schemeClr val="tx1"/>
            </a:solidFill>
            <a:miter lim="800000"/>
            <a:headEnd/>
            <a:tailEnd/>
          </a:ln>
        </p:spPr>
        <p:txBody>
          <a:bodyPr wrap="none" lIns="92075" tIns="46038" rIns="92075" bIns="46038" anchor="ctr"/>
          <a:lstStyle/>
          <a:p>
            <a:pPr eaLnBrk="0" hangingPunct="0">
              <a:lnSpc>
                <a:spcPct val="100000"/>
              </a:lnSpc>
              <a:buClrTx/>
              <a:buSzTx/>
              <a:buFontTx/>
              <a:buNone/>
            </a:pPr>
            <a:r>
              <a:rPr lang="en-US" sz="1600" i="0">
                <a:solidFill>
                  <a:schemeClr val="tx1"/>
                </a:solidFill>
              </a:rPr>
              <a:t>Investigator/</a:t>
            </a:r>
          </a:p>
          <a:p>
            <a:pPr eaLnBrk="0" hangingPunct="0">
              <a:lnSpc>
                <a:spcPct val="100000"/>
              </a:lnSpc>
              <a:buClrTx/>
              <a:buSzTx/>
              <a:buFontTx/>
              <a:buNone/>
            </a:pPr>
            <a:r>
              <a:rPr lang="en-US" sz="1600" i="0">
                <a:solidFill>
                  <a:schemeClr val="tx1"/>
                </a:solidFill>
              </a:rPr>
              <a:t>Institution</a:t>
            </a:r>
          </a:p>
        </p:txBody>
      </p:sp>
      <p:sp>
        <p:nvSpPr>
          <p:cNvPr id="5126" name="Rectangle 5"/>
          <p:cNvSpPr>
            <a:spLocks noChangeArrowheads="1"/>
          </p:cNvSpPr>
          <p:nvPr/>
        </p:nvSpPr>
        <p:spPr bwMode="auto">
          <a:xfrm>
            <a:off x="2032000" y="3681413"/>
            <a:ext cx="1162050" cy="673100"/>
          </a:xfrm>
          <a:prstGeom prst="rect">
            <a:avLst/>
          </a:prstGeom>
          <a:solidFill>
            <a:srgbClr val="FFFF99"/>
          </a:solidFill>
          <a:ln w="12700">
            <a:solidFill>
              <a:schemeClr val="tx1"/>
            </a:solidFill>
            <a:miter lim="800000"/>
            <a:headEnd/>
            <a:tailEnd/>
          </a:ln>
        </p:spPr>
        <p:txBody>
          <a:bodyPr wrap="none" lIns="92075" tIns="46038" rIns="92075" bIns="46038" anchor="ctr"/>
          <a:lstStyle/>
          <a:p>
            <a:pPr eaLnBrk="0" hangingPunct="0">
              <a:lnSpc>
                <a:spcPct val="100000"/>
              </a:lnSpc>
              <a:buClrTx/>
              <a:buSzTx/>
              <a:buFontTx/>
              <a:buNone/>
            </a:pPr>
            <a:r>
              <a:rPr lang="en-US" sz="1600" i="0">
                <a:solidFill>
                  <a:schemeClr val="tx1"/>
                </a:solidFill>
              </a:rPr>
              <a:t>FastLane: </a:t>
            </a:r>
          </a:p>
          <a:p>
            <a:pPr eaLnBrk="0" hangingPunct="0">
              <a:lnSpc>
                <a:spcPct val="100000"/>
              </a:lnSpc>
              <a:buClrTx/>
              <a:buSzTx/>
              <a:buFontTx/>
              <a:buNone/>
            </a:pPr>
            <a:r>
              <a:rPr lang="en-US" sz="1600" i="0">
                <a:solidFill>
                  <a:schemeClr val="tx1"/>
                </a:solidFill>
              </a:rPr>
              <a:t>Central </a:t>
            </a:r>
          </a:p>
          <a:p>
            <a:pPr eaLnBrk="0" hangingPunct="0">
              <a:lnSpc>
                <a:spcPct val="100000"/>
              </a:lnSpc>
              <a:buClrTx/>
              <a:buSzTx/>
              <a:buFontTx/>
              <a:buNone/>
            </a:pPr>
            <a:r>
              <a:rPr lang="en-US" sz="1600" i="0">
                <a:solidFill>
                  <a:schemeClr val="tx1"/>
                </a:solidFill>
              </a:rPr>
              <a:t>Processing</a:t>
            </a:r>
          </a:p>
        </p:txBody>
      </p:sp>
      <p:sp>
        <p:nvSpPr>
          <p:cNvPr id="5127" name="Rectangle 6"/>
          <p:cNvSpPr>
            <a:spLocks noChangeArrowheads="1"/>
          </p:cNvSpPr>
          <p:nvPr/>
        </p:nvSpPr>
        <p:spPr bwMode="auto">
          <a:xfrm>
            <a:off x="3616325" y="3681413"/>
            <a:ext cx="1054100" cy="673100"/>
          </a:xfrm>
          <a:prstGeom prst="rect">
            <a:avLst/>
          </a:prstGeom>
          <a:solidFill>
            <a:srgbClr val="FFFF99"/>
          </a:solidFill>
          <a:ln w="12700">
            <a:solidFill>
              <a:schemeClr val="tx1"/>
            </a:solidFill>
            <a:miter lim="800000"/>
            <a:headEnd/>
            <a:tailEnd/>
          </a:ln>
        </p:spPr>
        <p:txBody>
          <a:bodyPr wrap="none" lIns="92075" tIns="46038" rIns="92075" bIns="46038" anchor="ctr"/>
          <a:lstStyle/>
          <a:p>
            <a:pPr eaLnBrk="0" hangingPunct="0">
              <a:lnSpc>
                <a:spcPct val="100000"/>
              </a:lnSpc>
              <a:buClrTx/>
              <a:buSzTx/>
              <a:buFontTx/>
              <a:buNone/>
            </a:pPr>
            <a:r>
              <a:rPr lang="en-US" sz="1600" i="0">
                <a:solidFill>
                  <a:schemeClr val="tx1"/>
                </a:solidFill>
              </a:rPr>
              <a:t>Program</a:t>
            </a:r>
          </a:p>
          <a:p>
            <a:pPr eaLnBrk="0" hangingPunct="0">
              <a:lnSpc>
                <a:spcPct val="100000"/>
              </a:lnSpc>
              <a:buClrTx/>
              <a:buSzTx/>
              <a:buFontTx/>
              <a:buNone/>
            </a:pPr>
            <a:r>
              <a:rPr lang="en-US" sz="1600" i="0">
                <a:solidFill>
                  <a:schemeClr val="tx1"/>
                </a:solidFill>
              </a:rPr>
              <a:t>Manager</a:t>
            </a:r>
          </a:p>
        </p:txBody>
      </p:sp>
      <p:sp>
        <p:nvSpPr>
          <p:cNvPr id="5128" name="Rectangle 7"/>
          <p:cNvSpPr>
            <a:spLocks noChangeArrowheads="1"/>
          </p:cNvSpPr>
          <p:nvPr/>
        </p:nvSpPr>
        <p:spPr bwMode="auto">
          <a:xfrm>
            <a:off x="5438775" y="3681413"/>
            <a:ext cx="1054100" cy="673100"/>
          </a:xfrm>
          <a:prstGeom prst="rect">
            <a:avLst/>
          </a:prstGeom>
          <a:solidFill>
            <a:srgbClr val="FFFF99"/>
          </a:solidFill>
          <a:ln w="12700">
            <a:solidFill>
              <a:schemeClr val="tx1"/>
            </a:solidFill>
            <a:miter lim="800000"/>
            <a:headEnd/>
            <a:tailEnd/>
          </a:ln>
        </p:spPr>
        <p:txBody>
          <a:bodyPr wrap="none" lIns="92075" tIns="46038" rIns="92075" bIns="46038" anchor="ctr"/>
          <a:lstStyle/>
          <a:p>
            <a:pPr eaLnBrk="0" hangingPunct="0">
              <a:lnSpc>
                <a:spcPct val="100000"/>
              </a:lnSpc>
              <a:buClrTx/>
              <a:buSzTx/>
              <a:buFontTx/>
              <a:buNone/>
            </a:pPr>
            <a:r>
              <a:rPr lang="en-US" sz="1600" i="0">
                <a:solidFill>
                  <a:schemeClr val="tx1"/>
                </a:solidFill>
              </a:rPr>
              <a:t>Division</a:t>
            </a:r>
            <a:endParaRPr lang="en-US" sz="1600" i="0">
              <a:solidFill>
                <a:schemeClr val="tx1"/>
              </a:solidFill>
              <a:latin typeface="Book Antiqua" pitchFamily="18" charset="0"/>
            </a:endParaRPr>
          </a:p>
          <a:p>
            <a:pPr eaLnBrk="0" hangingPunct="0">
              <a:lnSpc>
                <a:spcPct val="100000"/>
              </a:lnSpc>
              <a:buClrTx/>
              <a:buSzTx/>
              <a:buFontTx/>
              <a:buNone/>
            </a:pPr>
            <a:r>
              <a:rPr lang="en-US" sz="1600" i="0">
                <a:solidFill>
                  <a:schemeClr val="tx1"/>
                </a:solidFill>
              </a:rPr>
              <a:t>Director</a:t>
            </a:r>
          </a:p>
        </p:txBody>
      </p:sp>
      <p:sp>
        <p:nvSpPr>
          <p:cNvPr id="5129" name="Rectangle 8"/>
          <p:cNvSpPr>
            <a:spLocks noChangeArrowheads="1"/>
          </p:cNvSpPr>
          <p:nvPr/>
        </p:nvSpPr>
        <p:spPr bwMode="auto">
          <a:xfrm>
            <a:off x="7121525" y="3571875"/>
            <a:ext cx="984250" cy="596900"/>
          </a:xfrm>
          <a:prstGeom prst="rect">
            <a:avLst/>
          </a:prstGeom>
          <a:solidFill>
            <a:srgbClr val="FFFF99"/>
          </a:solidFill>
          <a:ln w="12700">
            <a:solidFill>
              <a:schemeClr val="tx1"/>
            </a:solidFill>
            <a:miter lim="800000"/>
            <a:headEnd/>
            <a:tailEnd/>
          </a:ln>
        </p:spPr>
        <p:txBody>
          <a:bodyPr wrap="none" lIns="92075" tIns="46038" rIns="92075" bIns="46038" anchor="ctr"/>
          <a:lstStyle/>
          <a:p>
            <a:pPr eaLnBrk="0" hangingPunct="0">
              <a:lnSpc>
                <a:spcPct val="100000"/>
              </a:lnSpc>
              <a:buClrTx/>
              <a:buSzTx/>
              <a:buFontTx/>
              <a:buNone/>
            </a:pPr>
            <a:r>
              <a:rPr lang="en-US" sz="1400">
                <a:solidFill>
                  <a:schemeClr val="tx1"/>
                </a:solidFill>
              </a:rPr>
              <a:t>Declination</a:t>
            </a:r>
          </a:p>
        </p:txBody>
      </p:sp>
      <p:sp>
        <p:nvSpPr>
          <p:cNvPr id="5130" name="Rectangle 9"/>
          <p:cNvSpPr>
            <a:spLocks noChangeArrowheads="1"/>
          </p:cNvSpPr>
          <p:nvPr/>
        </p:nvSpPr>
        <p:spPr bwMode="auto">
          <a:xfrm>
            <a:off x="7107238" y="2597150"/>
            <a:ext cx="998537" cy="596900"/>
          </a:xfrm>
          <a:prstGeom prst="rect">
            <a:avLst/>
          </a:prstGeom>
          <a:solidFill>
            <a:srgbClr val="FFFF99"/>
          </a:solidFill>
          <a:ln w="12700">
            <a:solidFill>
              <a:schemeClr val="tx1"/>
            </a:solidFill>
            <a:miter lim="800000"/>
            <a:headEnd/>
            <a:tailEnd/>
          </a:ln>
        </p:spPr>
        <p:txBody>
          <a:bodyPr wrap="none" lIns="92075" tIns="46038" rIns="92075" bIns="46038" anchor="ctr"/>
          <a:lstStyle/>
          <a:p>
            <a:pPr eaLnBrk="0" hangingPunct="0">
              <a:lnSpc>
                <a:spcPct val="100000"/>
              </a:lnSpc>
              <a:buClrTx/>
              <a:buSzTx/>
              <a:buFontTx/>
              <a:buNone/>
            </a:pPr>
            <a:r>
              <a:rPr lang="en-US" sz="1400">
                <a:solidFill>
                  <a:schemeClr val="tx1"/>
                </a:solidFill>
              </a:rPr>
              <a:t>Award</a:t>
            </a:r>
          </a:p>
          <a:p>
            <a:pPr eaLnBrk="0" hangingPunct="0">
              <a:lnSpc>
                <a:spcPct val="100000"/>
              </a:lnSpc>
              <a:buClrTx/>
              <a:buSzTx/>
              <a:buFontTx/>
              <a:buNone/>
            </a:pPr>
            <a:r>
              <a:rPr lang="en-US" sz="1400">
                <a:solidFill>
                  <a:schemeClr val="tx1"/>
                </a:solidFill>
              </a:rPr>
              <a:t>(Via DGA)</a:t>
            </a:r>
          </a:p>
        </p:txBody>
      </p:sp>
      <p:sp>
        <p:nvSpPr>
          <p:cNvPr id="5131" name="Rectangle 10"/>
          <p:cNvSpPr>
            <a:spLocks noChangeArrowheads="1"/>
          </p:cNvSpPr>
          <p:nvPr/>
        </p:nvSpPr>
        <p:spPr bwMode="auto">
          <a:xfrm>
            <a:off x="7121525" y="4483100"/>
            <a:ext cx="984250" cy="596900"/>
          </a:xfrm>
          <a:prstGeom prst="rect">
            <a:avLst/>
          </a:prstGeom>
          <a:solidFill>
            <a:srgbClr val="FFFF99"/>
          </a:solidFill>
          <a:ln w="12700">
            <a:solidFill>
              <a:schemeClr val="tx1"/>
            </a:solidFill>
            <a:miter lim="800000"/>
            <a:headEnd/>
            <a:tailEnd/>
          </a:ln>
        </p:spPr>
        <p:txBody>
          <a:bodyPr wrap="none" lIns="92075" tIns="46038" rIns="92075" bIns="46038" anchor="ctr"/>
          <a:lstStyle/>
          <a:p>
            <a:pPr eaLnBrk="0" hangingPunct="0">
              <a:lnSpc>
                <a:spcPct val="100000"/>
              </a:lnSpc>
              <a:buClrTx/>
              <a:buSzTx/>
              <a:buFontTx/>
              <a:buNone/>
            </a:pPr>
            <a:r>
              <a:rPr lang="en-US" sz="1400">
                <a:solidFill>
                  <a:schemeClr val="tx1"/>
                </a:solidFill>
              </a:rPr>
              <a:t>Withdrawal</a:t>
            </a:r>
          </a:p>
        </p:txBody>
      </p:sp>
      <p:sp>
        <p:nvSpPr>
          <p:cNvPr id="5132" name="Rectangle 11"/>
          <p:cNvSpPr>
            <a:spLocks noChangeArrowheads="1"/>
          </p:cNvSpPr>
          <p:nvPr/>
        </p:nvSpPr>
        <p:spPr bwMode="auto">
          <a:xfrm>
            <a:off x="3616325" y="1917700"/>
            <a:ext cx="1054100" cy="673100"/>
          </a:xfrm>
          <a:prstGeom prst="rect">
            <a:avLst/>
          </a:prstGeom>
          <a:solidFill>
            <a:srgbClr val="FFFF99"/>
          </a:solidFill>
          <a:ln w="12700">
            <a:solidFill>
              <a:schemeClr val="tx1"/>
            </a:solidFill>
            <a:miter lim="800000"/>
            <a:headEnd/>
            <a:tailEnd/>
          </a:ln>
        </p:spPr>
        <p:txBody>
          <a:bodyPr wrap="none" lIns="92075" tIns="46038" rIns="92075" bIns="46038" anchor="ctr"/>
          <a:lstStyle/>
          <a:p>
            <a:pPr eaLnBrk="0" hangingPunct="0">
              <a:lnSpc>
                <a:spcPct val="100000"/>
              </a:lnSpc>
              <a:buClrTx/>
              <a:buSzTx/>
              <a:buFontTx/>
              <a:buNone/>
            </a:pPr>
            <a:r>
              <a:rPr lang="en-US" sz="1600" i="0">
                <a:solidFill>
                  <a:schemeClr val="tx1"/>
                </a:solidFill>
              </a:rPr>
              <a:t>Mail </a:t>
            </a:r>
          </a:p>
          <a:p>
            <a:pPr eaLnBrk="0" hangingPunct="0">
              <a:lnSpc>
                <a:spcPct val="100000"/>
              </a:lnSpc>
              <a:buClrTx/>
              <a:buSzTx/>
              <a:buFontTx/>
              <a:buNone/>
            </a:pPr>
            <a:r>
              <a:rPr lang="en-US" sz="1600" i="0">
                <a:solidFill>
                  <a:schemeClr val="tx1"/>
                </a:solidFill>
              </a:rPr>
              <a:t>Reviews</a:t>
            </a:r>
          </a:p>
        </p:txBody>
      </p:sp>
      <p:sp>
        <p:nvSpPr>
          <p:cNvPr id="5133" name="Rectangle 12"/>
          <p:cNvSpPr>
            <a:spLocks noChangeArrowheads="1"/>
          </p:cNvSpPr>
          <p:nvPr/>
        </p:nvSpPr>
        <p:spPr bwMode="auto">
          <a:xfrm>
            <a:off x="3616325" y="5499100"/>
            <a:ext cx="1054100" cy="673100"/>
          </a:xfrm>
          <a:prstGeom prst="rect">
            <a:avLst/>
          </a:prstGeom>
          <a:solidFill>
            <a:srgbClr val="FFFF99"/>
          </a:solidFill>
          <a:ln w="12700">
            <a:solidFill>
              <a:schemeClr val="tx1"/>
            </a:solidFill>
            <a:miter lim="800000"/>
            <a:headEnd/>
            <a:tailEnd/>
          </a:ln>
        </p:spPr>
        <p:txBody>
          <a:bodyPr wrap="none" lIns="92075" tIns="46038" rIns="92075" bIns="46038" anchor="ctr"/>
          <a:lstStyle/>
          <a:p>
            <a:pPr eaLnBrk="0" hangingPunct="0">
              <a:lnSpc>
                <a:spcPct val="100000"/>
              </a:lnSpc>
              <a:buClrTx/>
              <a:buSzTx/>
              <a:buFontTx/>
              <a:buNone/>
            </a:pPr>
            <a:r>
              <a:rPr lang="en-US" sz="1600" i="0">
                <a:solidFill>
                  <a:schemeClr val="tx1"/>
                </a:solidFill>
              </a:rPr>
              <a:t>Panel </a:t>
            </a:r>
          </a:p>
          <a:p>
            <a:pPr eaLnBrk="0" hangingPunct="0">
              <a:lnSpc>
                <a:spcPct val="100000"/>
              </a:lnSpc>
              <a:buClrTx/>
              <a:buSzTx/>
              <a:buFontTx/>
              <a:buNone/>
            </a:pPr>
            <a:r>
              <a:rPr lang="en-US" sz="1600" i="0">
                <a:solidFill>
                  <a:schemeClr val="tx1"/>
                </a:solidFill>
              </a:rPr>
              <a:t>Review</a:t>
            </a:r>
          </a:p>
        </p:txBody>
      </p:sp>
      <p:sp>
        <p:nvSpPr>
          <p:cNvPr id="5134" name="Rectangle 13"/>
          <p:cNvSpPr>
            <a:spLocks noChangeArrowheads="1"/>
          </p:cNvSpPr>
          <p:nvPr/>
        </p:nvSpPr>
        <p:spPr bwMode="auto">
          <a:xfrm>
            <a:off x="7135813" y="5478463"/>
            <a:ext cx="969962" cy="596900"/>
          </a:xfrm>
          <a:prstGeom prst="rect">
            <a:avLst/>
          </a:prstGeom>
          <a:solidFill>
            <a:srgbClr val="FFFF99"/>
          </a:solidFill>
          <a:ln w="12700">
            <a:solidFill>
              <a:schemeClr val="tx1"/>
            </a:solidFill>
            <a:miter lim="800000"/>
            <a:headEnd/>
            <a:tailEnd/>
          </a:ln>
        </p:spPr>
        <p:txBody>
          <a:bodyPr wrap="none" lIns="92075" tIns="46038" rIns="92075" bIns="46038" anchor="ctr"/>
          <a:lstStyle/>
          <a:p>
            <a:pPr eaLnBrk="0" hangingPunct="0">
              <a:lnSpc>
                <a:spcPct val="100000"/>
              </a:lnSpc>
              <a:buClrTx/>
              <a:buSzTx/>
              <a:buFontTx/>
              <a:buNone/>
            </a:pPr>
            <a:r>
              <a:rPr lang="en-US" sz="1400">
                <a:solidFill>
                  <a:schemeClr val="tx1"/>
                </a:solidFill>
              </a:rPr>
              <a:t>Inap-</a:t>
            </a:r>
          </a:p>
          <a:p>
            <a:pPr eaLnBrk="0" hangingPunct="0">
              <a:lnSpc>
                <a:spcPct val="100000"/>
              </a:lnSpc>
              <a:buClrTx/>
              <a:buSzTx/>
              <a:buFontTx/>
              <a:buNone/>
            </a:pPr>
            <a:r>
              <a:rPr lang="en-US" sz="1400">
                <a:solidFill>
                  <a:schemeClr val="tx1"/>
                </a:solidFill>
              </a:rPr>
              <a:t>propriate</a:t>
            </a:r>
          </a:p>
        </p:txBody>
      </p:sp>
      <p:sp>
        <p:nvSpPr>
          <p:cNvPr id="5135" name="AutoShape 14"/>
          <p:cNvSpPr>
            <a:spLocks noChangeArrowheads="1"/>
          </p:cNvSpPr>
          <p:nvPr/>
        </p:nvSpPr>
        <p:spPr bwMode="auto">
          <a:xfrm>
            <a:off x="1520825" y="3902075"/>
            <a:ext cx="460375" cy="288925"/>
          </a:xfrm>
          <a:prstGeom prst="rightArrow">
            <a:avLst>
              <a:gd name="adj1" fmla="val 50000"/>
              <a:gd name="adj2" fmla="val 79678"/>
            </a:avLst>
          </a:prstGeom>
          <a:solidFill>
            <a:srgbClr val="FFFF99"/>
          </a:solidFill>
          <a:ln w="12700">
            <a:solidFill>
              <a:schemeClr val="tx1"/>
            </a:solidFill>
            <a:miter lim="800000"/>
            <a:headEnd/>
            <a:tailEnd/>
          </a:ln>
        </p:spPr>
        <p:txBody>
          <a:bodyPr wrap="none" anchor="ctr"/>
          <a:lstStyle/>
          <a:p>
            <a:endParaRPr lang="en-US"/>
          </a:p>
        </p:txBody>
      </p:sp>
      <p:sp>
        <p:nvSpPr>
          <p:cNvPr id="5136" name="AutoShape 15"/>
          <p:cNvSpPr>
            <a:spLocks noChangeArrowheads="1"/>
          </p:cNvSpPr>
          <p:nvPr/>
        </p:nvSpPr>
        <p:spPr bwMode="auto">
          <a:xfrm>
            <a:off x="3276600" y="3900488"/>
            <a:ext cx="304800" cy="314325"/>
          </a:xfrm>
          <a:prstGeom prst="rightArrow">
            <a:avLst>
              <a:gd name="adj1" fmla="val 50000"/>
              <a:gd name="adj2" fmla="val 60718"/>
            </a:avLst>
          </a:prstGeom>
          <a:solidFill>
            <a:srgbClr val="FFFF99"/>
          </a:solidFill>
          <a:ln w="12700">
            <a:solidFill>
              <a:schemeClr val="tx1"/>
            </a:solidFill>
            <a:miter lim="800000"/>
            <a:headEnd/>
            <a:tailEnd/>
          </a:ln>
        </p:spPr>
        <p:txBody>
          <a:bodyPr wrap="none" anchor="ctr"/>
          <a:lstStyle/>
          <a:p>
            <a:endParaRPr lang="en-US"/>
          </a:p>
        </p:txBody>
      </p:sp>
      <p:sp>
        <p:nvSpPr>
          <p:cNvPr id="5137" name="AutoShape 16"/>
          <p:cNvSpPr>
            <a:spLocks noChangeArrowheads="1"/>
          </p:cNvSpPr>
          <p:nvPr/>
        </p:nvSpPr>
        <p:spPr bwMode="auto">
          <a:xfrm>
            <a:off x="4724400" y="3886200"/>
            <a:ext cx="601663" cy="312738"/>
          </a:xfrm>
          <a:prstGeom prst="rightArrow">
            <a:avLst>
              <a:gd name="adj1" fmla="val 50000"/>
              <a:gd name="adj2" fmla="val 96202"/>
            </a:avLst>
          </a:prstGeom>
          <a:solidFill>
            <a:srgbClr val="FFFF99"/>
          </a:solidFill>
          <a:ln w="12700">
            <a:solidFill>
              <a:schemeClr val="tx1"/>
            </a:solidFill>
            <a:miter lim="800000"/>
            <a:headEnd/>
            <a:tailEnd/>
          </a:ln>
        </p:spPr>
        <p:txBody>
          <a:bodyPr wrap="none" anchor="ctr"/>
          <a:lstStyle/>
          <a:p>
            <a:endParaRPr lang="en-US"/>
          </a:p>
        </p:txBody>
      </p:sp>
      <p:sp>
        <p:nvSpPr>
          <p:cNvPr id="5138" name="AutoShape 17"/>
          <p:cNvSpPr>
            <a:spLocks noChangeArrowheads="1"/>
          </p:cNvSpPr>
          <p:nvPr/>
        </p:nvSpPr>
        <p:spPr bwMode="auto">
          <a:xfrm>
            <a:off x="3905250" y="4516438"/>
            <a:ext cx="133350" cy="665162"/>
          </a:xfrm>
          <a:prstGeom prst="downArrow">
            <a:avLst>
              <a:gd name="adj1" fmla="val 50000"/>
              <a:gd name="adj2" fmla="val 249428"/>
            </a:avLst>
          </a:prstGeom>
          <a:solidFill>
            <a:srgbClr val="FFFF99"/>
          </a:solidFill>
          <a:ln w="12700">
            <a:solidFill>
              <a:schemeClr val="tx1"/>
            </a:solidFill>
            <a:miter lim="800000"/>
            <a:headEnd/>
            <a:tailEnd/>
          </a:ln>
        </p:spPr>
        <p:txBody>
          <a:bodyPr wrap="none" anchor="ctr"/>
          <a:lstStyle/>
          <a:p>
            <a:endParaRPr lang="en-US"/>
          </a:p>
        </p:txBody>
      </p:sp>
      <p:sp>
        <p:nvSpPr>
          <p:cNvPr id="5139" name="AutoShape 18"/>
          <p:cNvSpPr>
            <a:spLocks noChangeArrowheads="1"/>
          </p:cNvSpPr>
          <p:nvPr/>
        </p:nvSpPr>
        <p:spPr bwMode="auto">
          <a:xfrm>
            <a:off x="4368800" y="4519613"/>
            <a:ext cx="127000" cy="661987"/>
          </a:xfrm>
          <a:prstGeom prst="upArrow">
            <a:avLst>
              <a:gd name="adj1" fmla="val 50000"/>
              <a:gd name="adj2" fmla="val 260601"/>
            </a:avLst>
          </a:prstGeom>
          <a:solidFill>
            <a:srgbClr val="FFFF99"/>
          </a:solidFill>
          <a:ln w="12700">
            <a:solidFill>
              <a:schemeClr val="tx1"/>
            </a:solidFill>
            <a:miter lim="800000"/>
            <a:headEnd/>
            <a:tailEnd/>
          </a:ln>
        </p:spPr>
        <p:txBody>
          <a:bodyPr wrap="none" anchor="ctr"/>
          <a:lstStyle/>
          <a:p>
            <a:endParaRPr lang="en-US"/>
          </a:p>
        </p:txBody>
      </p:sp>
      <p:sp>
        <p:nvSpPr>
          <p:cNvPr id="5140" name="AutoShape 19"/>
          <p:cNvSpPr>
            <a:spLocks noChangeArrowheads="1"/>
          </p:cNvSpPr>
          <p:nvPr/>
        </p:nvSpPr>
        <p:spPr bwMode="auto">
          <a:xfrm>
            <a:off x="4343400" y="2743200"/>
            <a:ext cx="152400" cy="762000"/>
          </a:xfrm>
          <a:prstGeom prst="upArrow">
            <a:avLst>
              <a:gd name="adj1" fmla="val 50000"/>
              <a:gd name="adj2" fmla="val 249977"/>
            </a:avLst>
          </a:prstGeom>
          <a:solidFill>
            <a:srgbClr val="FFFF99"/>
          </a:solidFill>
          <a:ln w="12700">
            <a:solidFill>
              <a:schemeClr val="tx1"/>
            </a:solidFill>
            <a:miter lim="800000"/>
            <a:headEnd/>
            <a:tailEnd/>
          </a:ln>
        </p:spPr>
        <p:txBody>
          <a:bodyPr wrap="none" anchor="ctr"/>
          <a:lstStyle/>
          <a:p>
            <a:endParaRPr lang="en-US"/>
          </a:p>
        </p:txBody>
      </p:sp>
      <p:sp>
        <p:nvSpPr>
          <p:cNvPr id="5141" name="AutoShape 20"/>
          <p:cNvSpPr>
            <a:spLocks noChangeArrowheads="1"/>
          </p:cNvSpPr>
          <p:nvPr/>
        </p:nvSpPr>
        <p:spPr bwMode="auto">
          <a:xfrm>
            <a:off x="3962400" y="2743200"/>
            <a:ext cx="152400" cy="762000"/>
          </a:xfrm>
          <a:prstGeom prst="downArrow">
            <a:avLst>
              <a:gd name="adj1" fmla="val 50000"/>
              <a:gd name="adj2" fmla="val 250023"/>
            </a:avLst>
          </a:prstGeom>
          <a:solidFill>
            <a:srgbClr val="FFFF99"/>
          </a:solidFill>
          <a:ln w="12700">
            <a:solidFill>
              <a:schemeClr val="tx1"/>
            </a:solidFill>
            <a:miter lim="800000"/>
            <a:headEnd/>
            <a:tailEnd/>
          </a:ln>
        </p:spPr>
        <p:txBody>
          <a:bodyPr wrap="none" anchor="ctr"/>
          <a:lstStyle/>
          <a:p>
            <a:endParaRPr lang="en-US"/>
          </a:p>
        </p:txBody>
      </p:sp>
      <p:sp>
        <p:nvSpPr>
          <p:cNvPr id="5142" name="Line 21"/>
          <p:cNvSpPr>
            <a:spLocks noChangeShapeType="1"/>
          </p:cNvSpPr>
          <p:nvPr/>
        </p:nvSpPr>
        <p:spPr bwMode="auto">
          <a:xfrm flipV="1">
            <a:off x="6553200" y="3048000"/>
            <a:ext cx="533400" cy="7540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43" name="Line 22"/>
          <p:cNvSpPr>
            <a:spLocks noChangeShapeType="1"/>
          </p:cNvSpPr>
          <p:nvPr/>
        </p:nvSpPr>
        <p:spPr bwMode="auto">
          <a:xfrm>
            <a:off x="6553200" y="3886200"/>
            <a:ext cx="533400" cy="762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44" name="Line 23"/>
          <p:cNvSpPr>
            <a:spLocks noChangeShapeType="1"/>
          </p:cNvSpPr>
          <p:nvPr/>
        </p:nvSpPr>
        <p:spPr bwMode="auto">
          <a:xfrm>
            <a:off x="6553200" y="3962400"/>
            <a:ext cx="533400" cy="7620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45" name="Line 24"/>
          <p:cNvSpPr>
            <a:spLocks noChangeShapeType="1"/>
          </p:cNvSpPr>
          <p:nvPr/>
        </p:nvSpPr>
        <p:spPr bwMode="auto">
          <a:xfrm>
            <a:off x="6553200" y="4267200"/>
            <a:ext cx="533400" cy="1447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46" name="Rectangle 25"/>
          <p:cNvSpPr>
            <a:spLocks noChangeArrowheads="1"/>
          </p:cNvSpPr>
          <p:nvPr/>
        </p:nvSpPr>
        <p:spPr bwMode="auto">
          <a:xfrm>
            <a:off x="8643938" y="4016375"/>
            <a:ext cx="266700" cy="149225"/>
          </a:xfrm>
          <a:prstGeom prst="rect">
            <a:avLst/>
          </a:prstGeom>
          <a:solidFill>
            <a:srgbClr val="FFFF99"/>
          </a:solidFill>
          <a:ln w="12700">
            <a:solidFill>
              <a:schemeClr val="tx1"/>
            </a:solidFill>
            <a:miter lim="800000"/>
            <a:headEnd/>
            <a:tailEnd/>
          </a:ln>
        </p:spPr>
        <p:txBody>
          <a:bodyPr wrap="none" anchor="ctr"/>
          <a:lstStyle/>
          <a:p>
            <a:endParaRPr lang="en-US"/>
          </a:p>
        </p:txBody>
      </p:sp>
      <p:sp>
        <p:nvSpPr>
          <p:cNvPr id="5147" name="Line 26"/>
          <p:cNvSpPr>
            <a:spLocks noChangeShapeType="1"/>
          </p:cNvSpPr>
          <p:nvPr/>
        </p:nvSpPr>
        <p:spPr bwMode="auto">
          <a:xfrm>
            <a:off x="8153400" y="2971800"/>
            <a:ext cx="457200" cy="990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48" name="Line 27"/>
          <p:cNvSpPr>
            <a:spLocks noChangeShapeType="1"/>
          </p:cNvSpPr>
          <p:nvPr/>
        </p:nvSpPr>
        <p:spPr bwMode="auto">
          <a:xfrm>
            <a:off x="8150225" y="3916363"/>
            <a:ext cx="460375" cy="12223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49" name="Line 28"/>
          <p:cNvSpPr>
            <a:spLocks noChangeShapeType="1"/>
          </p:cNvSpPr>
          <p:nvPr/>
        </p:nvSpPr>
        <p:spPr bwMode="auto">
          <a:xfrm flipV="1">
            <a:off x="8153400" y="4114800"/>
            <a:ext cx="457200" cy="609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50" name="Line 29"/>
          <p:cNvSpPr>
            <a:spLocks noChangeShapeType="1"/>
          </p:cNvSpPr>
          <p:nvPr/>
        </p:nvSpPr>
        <p:spPr bwMode="auto">
          <a:xfrm flipV="1">
            <a:off x="8153400" y="4191000"/>
            <a:ext cx="457200" cy="1447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51" name="Line 30"/>
          <p:cNvSpPr>
            <a:spLocks noChangeShapeType="1"/>
          </p:cNvSpPr>
          <p:nvPr/>
        </p:nvSpPr>
        <p:spPr bwMode="auto">
          <a:xfrm flipH="1">
            <a:off x="8839200" y="4191000"/>
            <a:ext cx="0" cy="23622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52" name="Line 31"/>
          <p:cNvSpPr>
            <a:spLocks noChangeShapeType="1"/>
          </p:cNvSpPr>
          <p:nvPr/>
        </p:nvSpPr>
        <p:spPr bwMode="auto">
          <a:xfrm flipV="1">
            <a:off x="762000" y="4572000"/>
            <a:ext cx="0" cy="1981200"/>
          </a:xfrm>
          <a:prstGeom prst="line">
            <a:avLst/>
          </a:prstGeom>
          <a:noFill/>
          <a:ln w="12700">
            <a:solidFill>
              <a:schemeClr val="tx1"/>
            </a:solidFill>
            <a:round/>
            <a:headEnd type="none" w="sm" len="sm"/>
            <a:tailEnd type="none" w="sm" len="sm"/>
          </a:ln>
        </p:spPr>
        <p:txBody>
          <a:bodyPr wrap="none" anchor="ctr"/>
          <a:lstStyle/>
          <a:p>
            <a:endParaRPr lang="en-US"/>
          </a:p>
        </p:txBody>
      </p:sp>
      <p:graphicFrame>
        <p:nvGraphicFramePr>
          <p:cNvPr id="5122" name="Object 32"/>
          <p:cNvGraphicFramePr>
            <a:graphicFrameLocks/>
          </p:cNvGraphicFramePr>
          <p:nvPr/>
        </p:nvGraphicFramePr>
        <p:xfrm>
          <a:off x="7543800" y="381000"/>
          <a:ext cx="1106488" cy="1092200"/>
        </p:xfrm>
        <a:graphic>
          <a:graphicData uri="http://schemas.openxmlformats.org/presentationml/2006/ole">
            <mc:AlternateContent xmlns:mc="http://schemas.openxmlformats.org/markup-compatibility/2006">
              <mc:Choice xmlns:v="urn:schemas-microsoft-com:vml" Requires="v">
                <p:oleObj spid="_x0000_s5131" name="ClipArt" r:id="rId4" imgW="2557440" imgH="4297320" progId="">
                  <p:embed/>
                </p:oleObj>
              </mc:Choice>
              <mc:Fallback>
                <p:oleObj name="ClipArt" r:id="rId4" imgW="2557440" imgH="4297320" progId="">
                  <p:embed/>
                  <p:pic>
                    <p:nvPicPr>
                      <p:cNvPr id="0" name="Object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81000"/>
                        <a:ext cx="1106488"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53" name="Line 34"/>
          <p:cNvSpPr>
            <a:spLocks noChangeShapeType="1"/>
          </p:cNvSpPr>
          <p:nvPr/>
        </p:nvSpPr>
        <p:spPr bwMode="auto">
          <a:xfrm>
            <a:off x="762000" y="6553200"/>
            <a:ext cx="8077200" cy="0"/>
          </a:xfrm>
          <a:prstGeom prst="line">
            <a:avLst/>
          </a:prstGeom>
          <a:noFill/>
          <a:ln w="9525">
            <a:solidFill>
              <a:schemeClr val="tx1"/>
            </a:solidFill>
            <a:round/>
            <a:headEnd/>
            <a:tailEnd/>
          </a:ln>
        </p:spPr>
        <p:txBody>
          <a:bodyPr/>
          <a:lstStyle/>
          <a:p>
            <a:endParaRPr lang="en-US"/>
          </a:p>
        </p:txBody>
      </p:sp>
      <p:sp>
        <p:nvSpPr>
          <p:cNvPr id="5154" name="Oval 41"/>
          <p:cNvSpPr>
            <a:spLocks noChangeArrowheads="1"/>
          </p:cNvSpPr>
          <p:nvPr/>
        </p:nvSpPr>
        <p:spPr bwMode="auto">
          <a:xfrm>
            <a:off x="3276600" y="5257800"/>
            <a:ext cx="1676400" cy="1219200"/>
          </a:xfrm>
          <a:prstGeom prst="ellipse">
            <a:avLst/>
          </a:prstGeom>
          <a:noFill/>
          <a:ln w="19050">
            <a:solidFill>
              <a:srgbClr val="FF0000"/>
            </a:solidFill>
            <a:round/>
            <a:headEnd/>
            <a:tailEnd/>
          </a:ln>
        </p:spPr>
        <p:txBody>
          <a:bodyPr wrap="none" lIns="90000" tIns="46800" rIns="90000" bIns="46800"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r" eaLnBrk="1" hangingPunct="1"/>
            <a:r>
              <a:rPr lang="en-US" sz="3600" b="1">
                <a:solidFill>
                  <a:srgbClr val="FF3300"/>
                </a:solidFill>
                <a:latin typeface="Arial" charset="0"/>
              </a:rPr>
              <a:t>Practical Aspects of the </a:t>
            </a:r>
            <a:br>
              <a:rPr lang="en-US" sz="3600" b="1">
                <a:solidFill>
                  <a:srgbClr val="FF3300"/>
                </a:solidFill>
                <a:latin typeface="Arial" charset="0"/>
              </a:rPr>
            </a:br>
            <a:r>
              <a:rPr lang="en-US" sz="3600" b="1">
                <a:solidFill>
                  <a:srgbClr val="FF3300"/>
                </a:solidFill>
                <a:latin typeface="Arial" charset="0"/>
              </a:rPr>
              <a:t>Review Process</a:t>
            </a:r>
          </a:p>
        </p:txBody>
      </p:sp>
      <p:sp>
        <p:nvSpPr>
          <p:cNvPr id="4099" name="Rectangle 3"/>
          <p:cNvSpPr>
            <a:spLocks noGrp="1" noChangeArrowheads="1"/>
          </p:cNvSpPr>
          <p:nvPr>
            <p:ph type="body" idx="1"/>
          </p:nvPr>
        </p:nvSpPr>
        <p:spPr>
          <a:xfrm>
            <a:off x="381000" y="2057400"/>
            <a:ext cx="8534400" cy="4419600"/>
          </a:xfrm>
        </p:spPr>
        <p:txBody>
          <a:bodyPr/>
          <a:lstStyle/>
          <a:p>
            <a:pPr eaLnBrk="1" hangingPunct="1"/>
            <a:r>
              <a:rPr lang="en-US" b="1">
                <a:latin typeface="Arial" charset="0"/>
              </a:rPr>
              <a:t>Reviewers read, review, and rate 10-12 proposals before the review panel</a:t>
            </a:r>
          </a:p>
          <a:p>
            <a:pPr eaLnBrk="1" hangingPunct="1"/>
            <a:r>
              <a:rPr lang="en-US" b="1">
                <a:latin typeface="Arial" charset="0"/>
              </a:rPr>
              <a:t>Reviewers have a finite time during the panel for the discussion of your proposal</a:t>
            </a:r>
          </a:p>
          <a:p>
            <a:pPr eaLnBrk="1" hangingPunct="1"/>
            <a:r>
              <a:rPr lang="en-US" b="1">
                <a:latin typeface="Arial" charset="0"/>
              </a:rPr>
              <a:t>Reviewers bring a mix of reviewing experience to the panel</a:t>
            </a:r>
          </a:p>
          <a:p>
            <a:pPr eaLnBrk="1" hangingPunct="1"/>
            <a:r>
              <a:rPr lang="en-US" b="1">
                <a:latin typeface="Arial" charset="0"/>
              </a:rPr>
              <a:t>Reviewers represent a diverse set of institution types</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675"/>
            <a:ext cx="14478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5656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533400"/>
            <a:ext cx="7239000" cy="990600"/>
          </a:xfrm>
        </p:spPr>
        <p:txBody>
          <a:bodyPr lIns="91440" tIns="91440" rIns="91440" bIns="45720" anchor="t"/>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Lst>
            </a:pPr>
            <a:r>
              <a:rPr lang="en-US" b="1" dirty="0" smtClean="0">
                <a:latin typeface="Arial Rounded MT Bold" pitchFamily="32" charset="0"/>
              </a:rPr>
              <a:t>Mock Panel Review</a:t>
            </a:r>
            <a:r>
              <a:rPr lang="en-US" sz="3600" b="1" dirty="0" smtClean="0">
                <a:latin typeface="Arial Rounded MT Bold" pitchFamily="32" charset="0"/>
              </a:rPr>
              <a:t> </a:t>
            </a:r>
            <a:endParaRPr lang="en-US" sz="3600" b="1" dirty="0" smtClean="0">
              <a:latin typeface="Arial Rounded MT Bold" pitchFamily="32" charset="0"/>
            </a:endParaRPr>
          </a:p>
        </p:txBody>
      </p:sp>
      <p:sp>
        <p:nvSpPr>
          <p:cNvPr id="3" name="TextBox 2"/>
          <p:cNvSpPr txBox="1"/>
          <p:nvPr/>
        </p:nvSpPr>
        <p:spPr>
          <a:xfrm>
            <a:off x="3451742" y="2590800"/>
            <a:ext cx="2361805" cy="1471993"/>
          </a:xfrm>
          <a:prstGeom prst="rect">
            <a:avLst/>
          </a:prstGeom>
          <a:noFill/>
        </p:spPr>
        <p:txBody>
          <a:bodyPr wrap="none" rtlCol="0">
            <a:spAutoFit/>
          </a:bodyPr>
          <a:lstStyle/>
          <a:p>
            <a:r>
              <a:rPr lang="en-US" dirty="0" smtClean="0"/>
              <a:t>san060417</a:t>
            </a:r>
          </a:p>
          <a:p>
            <a:endParaRPr lang="en-US" dirty="0" smtClean="0"/>
          </a:p>
          <a:p>
            <a:r>
              <a:rPr lang="en-US" dirty="0" smtClean="0"/>
              <a:t>25565</a:t>
            </a:r>
            <a:endParaRPr lang="en-US" dirty="0"/>
          </a:p>
        </p:txBody>
      </p:sp>
    </p:spTree>
    <p:extLst>
      <p:ext uri="{BB962C8B-B14F-4D97-AF65-F5344CB8AC3E}">
        <p14:creationId xmlns:p14="http://schemas.microsoft.com/office/powerpoint/2010/main" val="4149611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381000"/>
            <a:ext cx="7620000" cy="990600"/>
          </a:xfrm>
        </p:spPr>
        <p:txBody>
          <a:bodyPr lIns="91440" tIns="91440" rIns="91440" bIns="45720" anchor="t"/>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Lst>
            </a:pPr>
            <a:r>
              <a:rPr lang="en-US" b="1" smtClean="0">
                <a:latin typeface="Arial Rounded MT Bold" pitchFamily="32" charset="0"/>
              </a:rPr>
              <a:t>References, CVs, etc. </a:t>
            </a:r>
          </a:p>
        </p:txBody>
      </p:sp>
      <p:sp>
        <p:nvSpPr>
          <p:cNvPr id="27651" name="Text Box 3"/>
          <p:cNvSpPr txBox="1">
            <a:spLocks noChangeArrowheads="1"/>
          </p:cNvSpPr>
          <p:nvPr/>
        </p:nvSpPr>
        <p:spPr bwMode="auto">
          <a:xfrm>
            <a:off x="381000" y="1752600"/>
            <a:ext cx="8458200" cy="5105400"/>
          </a:xfrm>
          <a:prstGeom prst="rect">
            <a:avLst/>
          </a:prstGeom>
          <a:noFill/>
          <a:ln w="9360">
            <a:noFill/>
            <a:miter lim="800000"/>
            <a:headEnd/>
            <a:tailEnd/>
          </a:ln>
        </p:spPr>
        <p:txBody>
          <a:bodyPr tIns="91440"/>
          <a:lstStyle/>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400" b="0" i="0">
                <a:solidFill>
                  <a:srgbClr val="000000"/>
                </a:solidFill>
                <a:latin typeface="Arial Rounded MT Bold" pitchFamily="32" charset="0"/>
              </a:rPr>
              <a:t>Use appropriate citations to the literature</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400" b="0" i="0">
                <a:solidFill>
                  <a:srgbClr val="000000"/>
                </a:solidFill>
                <a:latin typeface="Arial Rounded MT Bold" pitchFamily="32" charset="0"/>
              </a:rPr>
              <a:t>Include a CV for all senior personnel and your evaluator – highlight why appropriate for project </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400" b="0" i="0">
                <a:solidFill>
                  <a:srgbClr val="000000"/>
                </a:solidFill>
                <a:latin typeface="Arial Rounded MT Bold" pitchFamily="32" charset="0"/>
              </a:rPr>
              <a:t>Include letters of commitment from administrators, evaluator, consultants, faculty at test sites, etc.</a:t>
            </a:r>
          </a:p>
          <a:p>
            <a:pPr marL="742950" lvl="1" indent="-28416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400" b="0" i="0">
                <a:solidFill>
                  <a:srgbClr val="000000"/>
                </a:solidFill>
                <a:latin typeface="Arial Rounded MT Bold" pitchFamily="32" charset="0"/>
              </a:rPr>
              <a:t>Get specific commitments, not just generic good will and approval of the project</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400" b="0" i="0">
                <a:solidFill>
                  <a:srgbClr val="000000"/>
                </a:solidFill>
                <a:latin typeface="Arial Rounded MT Bold" pitchFamily="32" charset="0"/>
              </a:rPr>
              <a:t>NOTE: Reviewers are not required to read supplementary documents</a:t>
            </a:r>
          </a:p>
          <a:p>
            <a:pPr marL="742950" lvl="1" indent="-28416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400" b="0" i="0">
                <a:solidFill>
                  <a:srgbClr val="000000"/>
                </a:solidFill>
                <a:latin typeface="Arial Rounded MT Bold" pitchFamily="32" charset="0"/>
              </a:rPr>
              <a:t>Don’t use to extend page limit</a:t>
            </a:r>
          </a:p>
          <a:p>
            <a:pPr marL="742950" lvl="1" indent="-28416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400" b="0" i="0">
                <a:solidFill>
                  <a:srgbClr val="000000"/>
                </a:solidFill>
                <a:latin typeface="Arial Rounded MT Bold" pitchFamily="32" charset="0"/>
              </a:rPr>
              <a:t>But if you can draw the reviewer in…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65200" y="319088"/>
            <a:ext cx="7188200" cy="823912"/>
          </a:xfrm>
        </p:spPr>
        <p:txBody>
          <a:bodyPr lIns="91440" tIns="91440" rIns="91440" bIns="45720" anchor="t"/>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Lst>
            </a:pPr>
            <a:r>
              <a:rPr lang="en-US" b="1" smtClean="0">
                <a:latin typeface="Arial Rounded MT Bold" pitchFamily="32" charset="0"/>
              </a:rPr>
              <a:t>Budget</a:t>
            </a:r>
          </a:p>
        </p:txBody>
      </p:sp>
      <p:sp>
        <p:nvSpPr>
          <p:cNvPr id="28675" name="Text Box 3"/>
          <p:cNvSpPr txBox="1">
            <a:spLocks noChangeArrowheads="1"/>
          </p:cNvSpPr>
          <p:nvPr/>
        </p:nvSpPr>
        <p:spPr bwMode="auto">
          <a:xfrm>
            <a:off x="457200" y="1905000"/>
            <a:ext cx="8305800" cy="4724400"/>
          </a:xfrm>
          <a:prstGeom prst="rect">
            <a:avLst/>
          </a:prstGeom>
          <a:noFill/>
          <a:ln w="9360">
            <a:noFill/>
            <a:miter lim="800000"/>
            <a:headEnd/>
            <a:tailEnd/>
          </a:ln>
        </p:spPr>
        <p:txBody>
          <a:bodyPr tIns="91440"/>
          <a:lstStyle/>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b="0" i="0">
                <a:solidFill>
                  <a:srgbClr val="000000"/>
                </a:solidFill>
                <a:latin typeface="Arial Rounded MT Bold" pitchFamily="32" charset="0"/>
              </a:rPr>
              <a:t>Realistic and carefully tied to the project description</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b="0" i="0">
                <a:solidFill>
                  <a:srgbClr val="000000"/>
                </a:solidFill>
                <a:latin typeface="Arial Rounded MT Bold" pitchFamily="32" charset="0"/>
              </a:rPr>
              <a:t>Follows program guidelines</a:t>
            </a:r>
          </a:p>
          <a:p>
            <a:pPr marL="742950" lvl="1" indent="-28416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800" b="0" i="0">
                <a:solidFill>
                  <a:srgbClr val="000000"/>
                </a:solidFill>
                <a:latin typeface="Arial Rounded MT Bold" pitchFamily="32" charset="0"/>
              </a:rPr>
              <a:t>Grant Proposal Guide </a:t>
            </a:r>
          </a:p>
          <a:p>
            <a:pPr marL="742950" lvl="1" indent="-28416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800" b="0" i="0">
                <a:solidFill>
                  <a:srgbClr val="000000"/>
                </a:solidFill>
                <a:latin typeface="Arial Rounded MT Bold" pitchFamily="32" charset="0"/>
              </a:rPr>
              <a:t>Program solicitation</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b="0" i="0">
                <a:solidFill>
                  <a:srgbClr val="000000"/>
                </a:solidFill>
                <a:latin typeface="Arial Rounded MT Bold" pitchFamily="32" charset="0"/>
              </a:rPr>
              <a:t>Complete and unambiguous</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b="0" i="0">
                <a:solidFill>
                  <a:srgbClr val="000000"/>
                </a:solidFill>
                <a:latin typeface="Arial Rounded MT Bold" pitchFamily="32" charset="0"/>
              </a:rPr>
              <a:t>Don’t inflate:  budget should reflect cost of completing the project as described in the work plan</a:t>
            </a:r>
          </a:p>
          <a:p>
            <a:pPr marL="342900" indent="-341313" algn="l" defTabSz="457200" hangingPunct="0">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b="0" i="0">
              <a:solidFill>
                <a:srgbClr val="000000"/>
              </a:solidFill>
              <a:latin typeface="Arial Rounded MT Bold" pitchFamily="32"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533400"/>
            <a:ext cx="7239000" cy="990600"/>
          </a:xfrm>
        </p:spPr>
        <p:txBody>
          <a:bodyPr lIns="91440" tIns="91440" rIns="91440" bIns="45720" anchor="t"/>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Lst>
            </a:pPr>
            <a:r>
              <a:rPr lang="en-US" b="1" dirty="0" smtClean="0">
                <a:latin typeface="Arial Rounded MT Bold" pitchFamily="32" charset="0"/>
              </a:rPr>
              <a:t>What do </a:t>
            </a:r>
            <a:r>
              <a:rPr lang="en-US" b="1" dirty="0" smtClean="0">
                <a:solidFill>
                  <a:srgbClr val="FF0000"/>
                </a:solidFill>
                <a:latin typeface="Arial Rounded MT Bold" pitchFamily="32" charset="0"/>
              </a:rPr>
              <a:t>YOU</a:t>
            </a:r>
            <a:r>
              <a:rPr lang="en-US" b="1" dirty="0" smtClean="0">
                <a:latin typeface="Arial Rounded MT Bold" pitchFamily="32" charset="0"/>
              </a:rPr>
              <a:t> think?</a:t>
            </a:r>
            <a:r>
              <a:rPr lang="en-US" sz="3600" b="1" dirty="0" smtClean="0">
                <a:latin typeface="Arial Rounded MT Bold" pitchFamily="32" charset="0"/>
              </a:rPr>
              <a:t> </a:t>
            </a:r>
          </a:p>
        </p:txBody>
      </p:sp>
      <p:sp>
        <p:nvSpPr>
          <p:cNvPr id="29699" name="Text Box 3"/>
          <p:cNvSpPr txBox="1">
            <a:spLocks noChangeArrowheads="1"/>
          </p:cNvSpPr>
          <p:nvPr/>
        </p:nvSpPr>
        <p:spPr bwMode="auto">
          <a:xfrm>
            <a:off x="685800" y="2057400"/>
            <a:ext cx="7620000" cy="4525963"/>
          </a:xfrm>
          <a:prstGeom prst="rect">
            <a:avLst/>
          </a:prstGeom>
          <a:noFill/>
          <a:ln w="9360">
            <a:noFill/>
            <a:miter lim="800000"/>
            <a:headEnd/>
            <a:tailEnd/>
          </a:ln>
        </p:spPr>
        <p:txBody>
          <a:bodyPr tIns="91440"/>
          <a:lstStyle/>
          <a:p>
            <a:pPr marL="342900" indent="-341313" algn="l" defTabSz="457200" hangingPunct="0">
              <a:lnSpc>
                <a:spcPct val="100000"/>
              </a:lnSpc>
              <a:spcBef>
                <a:spcPts val="638"/>
              </a:spcBef>
              <a:buClr>
                <a:srgbClr val="000000"/>
              </a:buClr>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en-US" b="0" i="0">
              <a:solidFill>
                <a:srgbClr val="000000"/>
              </a:solidFill>
              <a:latin typeface="Arial Rounded MT Bold" pitchFamily="32" charset="0"/>
            </a:endParaRP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b="0" i="0">
                <a:solidFill>
                  <a:srgbClr val="000000"/>
                </a:solidFill>
                <a:latin typeface="Arial Rounded MT Bold" pitchFamily="32" charset="0"/>
              </a:rPr>
              <a:t>Write down three strengths commonly cited by reviewers.</a:t>
            </a:r>
          </a:p>
          <a:p>
            <a:pPr marL="342900" indent="-341313" algn="l" defTabSz="457200" hangingPunct="0">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b="0" i="0">
              <a:solidFill>
                <a:srgbClr val="000000"/>
              </a:solidFill>
              <a:latin typeface="Arial Rounded MT Bold" pitchFamily="32" charset="0"/>
            </a:endParaRP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b="0" i="0">
                <a:solidFill>
                  <a:srgbClr val="000000"/>
                </a:solidFill>
                <a:latin typeface="Arial Rounded MT Bold" pitchFamily="32" charset="0"/>
              </a:rPr>
              <a:t>Share with a neighbor or two.</a:t>
            </a:r>
          </a:p>
          <a:p>
            <a:pPr marL="342900" indent="-341313" algn="l" defTabSz="457200" hangingPunct="0">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b="0" i="0">
              <a:solidFill>
                <a:srgbClr val="000000"/>
              </a:solidFill>
              <a:latin typeface="Arial Rounded MT Bold" pitchFamily="32" charset="0"/>
            </a:endParaRPr>
          </a:p>
          <a:p>
            <a:pPr marL="342900" indent="-341313" algn="l" defTabSz="457200" hangingPunct="0">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b="0" i="0">
              <a:solidFill>
                <a:srgbClr val="000000"/>
              </a:solidFill>
              <a:latin typeface="Arial Rounded MT Bold" pitchFamily="32"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143000" y="274638"/>
            <a:ext cx="7620000" cy="1477962"/>
          </a:xfrm>
        </p:spPr>
        <p:txBody>
          <a:bodyPr lIns="91440" tIns="91440" rIns="91440" bIns="45720" anchor="t"/>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Lst>
            </a:pPr>
            <a:r>
              <a:rPr lang="en-US" b="1" smtClean="0">
                <a:latin typeface="Arial Rounded MT Bold" pitchFamily="32" charset="0"/>
              </a:rPr>
              <a:t>Most Common Strengths Cited by Reviewers</a:t>
            </a:r>
          </a:p>
        </p:txBody>
      </p:sp>
      <p:graphicFrame>
        <p:nvGraphicFramePr>
          <p:cNvPr id="6146" name="Object 3"/>
          <p:cNvGraphicFramePr>
            <a:graphicFrameLocks noChangeAspect="1"/>
          </p:cNvGraphicFramePr>
          <p:nvPr/>
        </p:nvGraphicFramePr>
        <p:xfrm>
          <a:off x="1219200" y="2027238"/>
          <a:ext cx="6956425" cy="4525962"/>
        </p:xfrm>
        <a:graphic>
          <a:graphicData uri="http://schemas.openxmlformats.org/presentationml/2006/ole">
            <mc:AlternateContent xmlns:mc="http://schemas.openxmlformats.org/markup-compatibility/2006">
              <mc:Choice xmlns:v="urn:schemas-microsoft-com:vml" Requires="v">
                <p:oleObj spid="_x0000_s6155" r:id="rId4" imgW="10648980" imgH="6934159" progId="">
                  <p:embed/>
                </p:oleObj>
              </mc:Choice>
              <mc:Fallback>
                <p:oleObj r:id="rId4" imgW="10648980" imgH="6934159"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027238"/>
                        <a:ext cx="6956425" cy="45259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6148" name="Rectangle 4"/>
          <p:cNvSpPr>
            <a:spLocks noChangeArrowheads="1"/>
          </p:cNvSpPr>
          <p:nvPr/>
        </p:nvSpPr>
        <p:spPr bwMode="auto">
          <a:xfrm>
            <a:off x="5114925" y="2895600"/>
            <a:ext cx="2941638" cy="1052513"/>
          </a:xfrm>
          <a:prstGeom prst="rect">
            <a:avLst/>
          </a:prstGeom>
          <a:noFill/>
          <a:ln w="9360">
            <a:noFill/>
            <a:miter lim="800000"/>
            <a:headEnd/>
            <a:tailEnd/>
          </a:ln>
        </p:spPr>
        <p:txBody>
          <a:bodyPr wrap="none" tIns="91440">
            <a:spAutoFit/>
          </a:bodyPr>
          <a:lstStyle/>
          <a:p>
            <a:pPr algn="l" defTabSz="457200">
              <a:lnSpc>
                <a:spcPct val="100000"/>
              </a:lnSpc>
              <a:buClr>
                <a:srgbClr val="000000"/>
              </a:buClr>
              <a:buFont typeface="Times New Roman" pitchFamily="18" charset="0"/>
              <a:buNone/>
              <a:tabLst>
                <a:tab pos="723900" algn="l"/>
                <a:tab pos="1447800" algn="l"/>
                <a:tab pos="2171700" algn="l"/>
                <a:tab pos="2895600" algn="l"/>
              </a:tabLst>
            </a:pPr>
            <a:r>
              <a:rPr lang="en-US" sz="2000" i="0">
                <a:solidFill>
                  <a:srgbClr val="FF0000"/>
                </a:solidFill>
                <a:latin typeface="Comic Sans MS" pitchFamily="66" charset="0"/>
              </a:rPr>
              <a:t>Work these into your </a:t>
            </a:r>
          </a:p>
          <a:p>
            <a:pPr algn="l" defTabSz="457200">
              <a:lnSpc>
                <a:spcPct val="100000"/>
              </a:lnSpc>
              <a:buClr>
                <a:srgbClr val="000000"/>
              </a:buClr>
              <a:buFont typeface="Times New Roman" pitchFamily="18" charset="0"/>
              <a:buNone/>
              <a:tabLst>
                <a:tab pos="723900" algn="l"/>
                <a:tab pos="1447800" algn="l"/>
                <a:tab pos="2171700" algn="l"/>
                <a:tab pos="2895600" algn="l"/>
              </a:tabLst>
            </a:pPr>
            <a:r>
              <a:rPr lang="en-US" sz="2000" i="0">
                <a:solidFill>
                  <a:srgbClr val="FF0000"/>
                </a:solidFill>
                <a:latin typeface="Comic Sans MS" pitchFamily="66" charset="0"/>
              </a:rPr>
              <a:t>proposal, but only if </a:t>
            </a:r>
          </a:p>
          <a:p>
            <a:pPr algn="l" defTabSz="457200">
              <a:lnSpc>
                <a:spcPct val="100000"/>
              </a:lnSpc>
              <a:buClr>
                <a:srgbClr val="000000"/>
              </a:buClr>
              <a:buFont typeface="Times New Roman" pitchFamily="18" charset="0"/>
              <a:buNone/>
              <a:tabLst>
                <a:tab pos="723900" algn="l"/>
                <a:tab pos="1447800" algn="l"/>
                <a:tab pos="2171700" algn="l"/>
                <a:tab pos="2895600" algn="l"/>
              </a:tabLst>
            </a:pPr>
            <a:r>
              <a:rPr lang="en-US" sz="2000" i="0">
                <a:solidFill>
                  <a:srgbClr val="FF0000"/>
                </a:solidFill>
                <a:latin typeface="Comic Sans MS" pitchFamily="66" charset="0"/>
              </a:rPr>
              <a:t>meaningful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533400"/>
            <a:ext cx="7239000" cy="990600"/>
          </a:xfrm>
        </p:spPr>
        <p:txBody>
          <a:bodyPr lIns="91440" tIns="91440" rIns="91440" bIns="45720" anchor="t"/>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Lst>
            </a:pPr>
            <a:r>
              <a:rPr lang="en-US" b="1" dirty="0" smtClean="0">
                <a:latin typeface="Arial Rounded MT Bold" pitchFamily="32" charset="0"/>
              </a:rPr>
              <a:t>What do </a:t>
            </a:r>
            <a:r>
              <a:rPr lang="en-US" b="1" dirty="0" smtClean="0">
                <a:solidFill>
                  <a:srgbClr val="FF0000"/>
                </a:solidFill>
                <a:latin typeface="Arial Rounded MT Bold" pitchFamily="32" charset="0"/>
              </a:rPr>
              <a:t>YOU</a:t>
            </a:r>
            <a:r>
              <a:rPr lang="en-US" b="1" dirty="0" smtClean="0">
                <a:latin typeface="Arial Rounded MT Bold" pitchFamily="32" charset="0"/>
              </a:rPr>
              <a:t> think?</a:t>
            </a:r>
            <a:r>
              <a:rPr lang="en-US" sz="3600" b="1" dirty="0" smtClean="0">
                <a:latin typeface="Arial Rounded MT Bold" pitchFamily="32" charset="0"/>
              </a:rPr>
              <a:t> </a:t>
            </a:r>
          </a:p>
        </p:txBody>
      </p:sp>
      <p:sp>
        <p:nvSpPr>
          <p:cNvPr id="30723" name="Text Box 3"/>
          <p:cNvSpPr txBox="1">
            <a:spLocks noChangeArrowheads="1"/>
          </p:cNvSpPr>
          <p:nvPr/>
        </p:nvSpPr>
        <p:spPr bwMode="auto">
          <a:xfrm>
            <a:off x="685800" y="2057400"/>
            <a:ext cx="8077200" cy="4525963"/>
          </a:xfrm>
          <a:prstGeom prst="rect">
            <a:avLst/>
          </a:prstGeom>
          <a:noFill/>
          <a:ln w="9360">
            <a:noFill/>
            <a:miter lim="800000"/>
            <a:headEnd/>
            <a:tailEnd/>
          </a:ln>
        </p:spPr>
        <p:txBody>
          <a:bodyPr tIns="91440"/>
          <a:lstStyle/>
          <a:p>
            <a:pPr marL="342900" indent="-341313" algn="l" defTabSz="457200" hangingPunct="0">
              <a:lnSpc>
                <a:spcPct val="100000"/>
              </a:lnSpc>
              <a:spcBef>
                <a:spcPts val="638"/>
              </a:spcBef>
              <a:buClr>
                <a:srgbClr val="000000"/>
              </a:buClr>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lang="en-US" b="0" i="0">
              <a:solidFill>
                <a:srgbClr val="000000"/>
              </a:solidFill>
              <a:latin typeface="Arial Rounded MT Bold" pitchFamily="32" charset="0"/>
            </a:endParaRP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b="0" i="0">
                <a:solidFill>
                  <a:srgbClr val="000000"/>
                </a:solidFill>
                <a:latin typeface="Arial Rounded MT Bold" pitchFamily="32" charset="0"/>
              </a:rPr>
              <a:t>Write down three weaknesses commonly cited by reviewers.</a:t>
            </a:r>
          </a:p>
          <a:p>
            <a:pPr marL="342900" indent="-341313" algn="l" defTabSz="457200" hangingPunct="0">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b="0" i="0">
              <a:solidFill>
                <a:srgbClr val="000000"/>
              </a:solidFill>
              <a:latin typeface="Arial Rounded MT Bold" pitchFamily="32" charset="0"/>
            </a:endParaRP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b="0" i="0">
                <a:solidFill>
                  <a:srgbClr val="000000"/>
                </a:solidFill>
                <a:latin typeface="Arial Rounded MT Bold" pitchFamily="32" charset="0"/>
              </a:rPr>
              <a:t>Share with a neighbor or two.</a:t>
            </a:r>
          </a:p>
          <a:p>
            <a:pPr marL="342900" indent="-341313" algn="l" defTabSz="457200" hangingPunct="0">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b="0" i="0">
              <a:solidFill>
                <a:srgbClr val="000000"/>
              </a:solidFill>
              <a:latin typeface="Arial Rounded MT Bold" pitchFamily="32" charset="0"/>
            </a:endParaRPr>
          </a:p>
          <a:p>
            <a:pPr marL="342900" indent="-341313" algn="l" defTabSz="457200" hangingPunct="0">
              <a:lnSpc>
                <a:spcPct val="100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b="0" i="0">
              <a:solidFill>
                <a:srgbClr val="000000"/>
              </a:solidFill>
              <a:latin typeface="Arial Rounded MT Bold" pitchFamily="32"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43000" y="274638"/>
            <a:ext cx="7620000" cy="1477962"/>
          </a:xfrm>
        </p:spPr>
        <p:txBody>
          <a:bodyPr lIns="91440" tIns="91440" rIns="91440" bIns="45720" anchor="t"/>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Lst>
            </a:pPr>
            <a:r>
              <a:rPr lang="en-US" b="1" dirty="0" smtClean="0">
                <a:latin typeface="Arial Rounded MT Bold" pitchFamily="32" charset="0"/>
              </a:rPr>
              <a:t>Most Common Weaknesses Cited by Reviewers</a:t>
            </a:r>
          </a:p>
        </p:txBody>
      </p:sp>
      <p:graphicFrame>
        <p:nvGraphicFramePr>
          <p:cNvPr id="7170" name="Object 3"/>
          <p:cNvGraphicFramePr>
            <a:graphicFrameLocks noChangeAspect="1"/>
          </p:cNvGraphicFramePr>
          <p:nvPr/>
        </p:nvGraphicFramePr>
        <p:xfrm>
          <a:off x="1295400" y="2027238"/>
          <a:ext cx="6892925" cy="4525962"/>
        </p:xfrm>
        <a:graphic>
          <a:graphicData uri="http://schemas.openxmlformats.org/presentationml/2006/ole">
            <mc:AlternateContent xmlns:mc="http://schemas.openxmlformats.org/markup-compatibility/2006">
              <mc:Choice xmlns:v="urn:schemas-microsoft-com:vml" Requires="v">
                <p:oleObj spid="_x0000_s7179" r:id="rId4" imgW="10648980" imgH="6991380" progId="">
                  <p:embed/>
                </p:oleObj>
              </mc:Choice>
              <mc:Fallback>
                <p:oleObj r:id="rId4" imgW="10648980" imgH="69913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027238"/>
                        <a:ext cx="6892925" cy="45259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7172" name="Rectangle 4"/>
          <p:cNvSpPr>
            <a:spLocks noChangeArrowheads="1"/>
          </p:cNvSpPr>
          <p:nvPr/>
        </p:nvSpPr>
        <p:spPr bwMode="auto">
          <a:xfrm>
            <a:off x="4800600" y="2362200"/>
            <a:ext cx="3505200" cy="1966913"/>
          </a:xfrm>
          <a:prstGeom prst="rect">
            <a:avLst/>
          </a:prstGeom>
          <a:noFill/>
          <a:ln w="9360">
            <a:noFill/>
            <a:miter lim="800000"/>
            <a:headEnd/>
            <a:tailEnd/>
          </a:ln>
        </p:spPr>
        <p:txBody>
          <a:bodyPr tIns="91440">
            <a:spAutoFit/>
          </a:bodyPr>
          <a:lstStyle/>
          <a:p>
            <a:pPr algn="l" defTabSz="457200">
              <a:lnSpc>
                <a:spcPct val="100000"/>
              </a:lnSpc>
              <a:buClr>
                <a:srgbClr val="000000"/>
              </a:buClr>
              <a:buFont typeface="Times New Roman" pitchFamily="18" charset="0"/>
              <a:buNone/>
              <a:tabLst>
                <a:tab pos="723900" algn="l"/>
                <a:tab pos="1447800" algn="l"/>
                <a:tab pos="2171700" algn="l"/>
                <a:tab pos="2895600" algn="l"/>
              </a:tabLst>
            </a:pPr>
            <a:r>
              <a:rPr lang="en-US" sz="2000" i="0">
                <a:solidFill>
                  <a:srgbClr val="FF0000"/>
                </a:solidFill>
                <a:latin typeface="Comic Sans MS" pitchFamily="66" charset="0"/>
              </a:rPr>
              <a:t>Too many proposals lose</a:t>
            </a:r>
            <a:br>
              <a:rPr lang="en-US" sz="2000" i="0">
                <a:solidFill>
                  <a:srgbClr val="FF0000"/>
                </a:solidFill>
                <a:latin typeface="Comic Sans MS" pitchFamily="66" charset="0"/>
              </a:rPr>
            </a:br>
            <a:r>
              <a:rPr lang="en-US" sz="2000" i="0">
                <a:solidFill>
                  <a:srgbClr val="FF0000"/>
                </a:solidFill>
                <a:latin typeface="Comic Sans MS" pitchFamily="66" charset="0"/>
              </a:rPr>
              <a:t>funding because of inadequate evaluation and dissemination plans.  </a:t>
            </a:r>
          </a:p>
          <a:p>
            <a:pPr algn="l" defTabSz="457200">
              <a:lnSpc>
                <a:spcPct val="100000"/>
              </a:lnSpc>
              <a:buClr>
                <a:srgbClr val="000000"/>
              </a:buClr>
              <a:buFont typeface="Times New Roman" pitchFamily="18" charset="0"/>
              <a:buNone/>
              <a:tabLst>
                <a:tab pos="723900" algn="l"/>
                <a:tab pos="1447800" algn="l"/>
                <a:tab pos="2171700" algn="l"/>
                <a:tab pos="2895600" algn="l"/>
              </a:tabLst>
            </a:pPr>
            <a:r>
              <a:rPr lang="en-US" sz="2000" i="0">
                <a:solidFill>
                  <a:srgbClr val="FF0000"/>
                </a:solidFill>
                <a:latin typeface="Comic Sans MS" pitchFamily="66" charset="0"/>
              </a:rPr>
              <a:t>Don’t let your </a:t>
            </a:r>
            <a:br>
              <a:rPr lang="en-US" sz="2000" i="0">
                <a:solidFill>
                  <a:srgbClr val="FF0000"/>
                </a:solidFill>
                <a:latin typeface="Comic Sans MS" pitchFamily="66" charset="0"/>
              </a:rPr>
            </a:br>
            <a:r>
              <a:rPr lang="en-US" sz="2000" i="0">
                <a:solidFill>
                  <a:srgbClr val="FF0000"/>
                </a:solidFill>
                <a:latin typeface="Comic Sans MS" pitchFamily="66" charset="0"/>
              </a:rPr>
              <a:t>proposal be one of them!</a:t>
            </a:r>
          </a:p>
        </p:txBody>
      </p:sp>
      <p:sp>
        <p:nvSpPr>
          <p:cNvPr id="191493" name="AutoShape 5"/>
          <p:cNvSpPr>
            <a:spLocks noChangeArrowheads="1"/>
          </p:cNvSpPr>
          <p:nvPr/>
        </p:nvSpPr>
        <p:spPr bwMode="auto">
          <a:xfrm>
            <a:off x="4191000" y="4038600"/>
            <a:ext cx="381000" cy="381000"/>
          </a:xfrm>
          <a:prstGeom prst="star5">
            <a:avLst/>
          </a:prstGeom>
          <a:solidFill>
            <a:srgbClr val="FF0000"/>
          </a:solidFill>
          <a:ln w="25560">
            <a:solidFill>
              <a:srgbClr val="3A5F8B"/>
            </a:solidFill>
            <a:round/>
            <a:headEnd/>
            <a:tailEnd/>
          </a:ln>
          <a:effectLst/>
        </p:spPr>
        <p:txBody>
          <a:bodyPr wrap="none" anchor="ctr"/>
          <a:lstStyle/>
          <a:p>
            <a:pPr>
              <a:defRPr/>
            </a:pPr>
            <a:endParaRPr lang="en-US"/>
          </a:p>
        </p:txBody>
      </p:sp>
      <p:sp>
        <p:nvSpPr>
          <p:cNvPr id="191494" name="AutoShape 6"/>
          <p:cNvSpPr>
            <a:spLocks noChangeArrowheads="1"/>
          </p:cNvSpPr>
          <p:nvPr/>
        </p:nvSpPr>
        <p:spPr bwMode="auto">
          <a:xfrm>
            <a:off x="5105400" y="4800600"/>
            <a:ext cx="381000" cy="381000"/>
          </a:xfrm>
          <a:prstGeom prst="star5">
            <a:avLst/>
          </a:prstGeom>
          <a:solidFill>
            <a:srgbClr val="FF0000"/>
          </a:solidFill>
          <a:ln w="25560">
            <a:solidFill>
              <a:srgbClr val="3A5F8B"/>
            </a:solidFill>
            <a:round/>
            <a:headEnd/>
            <a:tailEnd/>
          </a:ln>
          <a:effec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62000" y="152400"/>
            <a:ext cx="7186613" cy="1893888"/>
          </a:xfrm>
        </p:spPr>
        <p:txBody>
          <a:bodyPr/>
          <a:lstStyle/>
          <a:p>
            <a:pPr algn="ctr" eaLnBrk="1" hangingPunct="1"/>
            <a:r>
              <a:rPr lang="en-US" sz="3600" u="sng" smtClean="0"/>
              <a:t>Compliance Check </a:t>
            </a:r>
            <a:r>
              <a:rPr lang="en-US" sz="3600" smtClean="0"/>
              <a:t/>
            </a:r>
            <a:br>
              <a:rPr lang="en-US" sz="3600" smtClean="0"/>
            </a:br>
            <a:r>
              <a:rPr lang="en-US" sz="2800" smtClean="0"/>
              <a:t>To be compliant all DUE proposals must have the following: </a:t>
            </a:r>
            <a:r>
              <a:rPr lang="en-US" sz="3600" smtClean="0"/>
              <a:t/>
            </a:r>
            <a:br>
              <a:rPr lang="en-US" sz="3600" smtClean="0"/>
            </a:br>
            <a:endParaRPr lang="en-US" sz="3600" smtClean="0"/>
          </a:p>
        </p:txBody>
      </p:sp>
      <p:sp>
        <p:nvSpPr>
          <p:cNvPr id="31747" name="Content Placeholder 2"/>
          <p:cNvSpPr>
            <a:spLocks noGrp="1"/>
          </p:cNvSpPr>
          <p:nvPr>
            <p:ph idx="1"/>
          </p:nvPr>
        </p:nvSpPr>
        <p:spPr>
          <a:xfrm>
            <a:off x="0" y="1828800"/>
            <a:ext cx="9139238" cy="5922963"/>
          </a:xfrm>
        </p:spPr>
        <p:txBody>
          <a:bodyPr/>
          <a:lstStyle/>
          <a:p>
            <a:pPr eaLnBrk="1" hangingPunct="1"/>
            <a:r>
              <a:rPr lang="en-US" sz="2800" dirty="0" smtClean="0"/>
              <a:t>Intellectual Merit and Broader Impact must be inputted separately in the project summary</a:t>
            </a:r>
          </a:p>
          <a:p>
            <a:pPr eaLnBrk="1" hangingPunct="1"/>
            <a:r>
              <a:rPr lang="en-US" sz="2800" dirty="0" smtClean="0"/>
              <a:t>The project description cannot be more than 15 pages</a:t>
            </a:r>
          </a:p>
          <a:p>
            <a:pPr eaLnBrk="1" hangingPunct="1"/>
            <a:r>
              <a:rPr lang="en-US" sz="2800" dirty="0" smtClean="0"/>
              <a:t>Proposals that include support for a postdoctoral researcher must include a mentoring plan</a:t>
            </a:r>
          </a:p>
          <a:p>
            <a:pPr eaLnBrk="1" hangingPunct="1"/>
            <a:r>
              <a:rPr lang="en-US" sz="2800" dirty="0" smtClean="0"/>
              <a:t>Correct font size</a:t>
            </a:r>
          </a:p>
          <a:p>
            <a:pPr lvl="1" eaLnBrk="1" hangingPunct="1">
              <a:buFont typeface="Arial" charset="0"/>
              <a:buChar char="•"/>
            </a:pPr>
            <a:r>
              <a:rPr lang="en-US" sz="2000" dirty="0" smtClean="0"/>
              <a:t>Arial, Courier New, or Palatino Linotype at a font size of 10 points or larger</a:t>
            </a:r>
          </a:p>
          <a:p>
            <a:pPr lvl="1" eaLnBrk="1" hangingPunct="1">
              <a:buFont typeface="Arial" charset="0"/>
              <a:buChar char="•"/>
            </a:pPr>
            <a:r>
              <a:rPr lang="en-US" sz="2000" dirty="0" smtClean="0"/>
              <a:t>Times New Roman at a font size of 11 points or larger</a:t>
            </a:r>
          </a:p>
          <a:p>
            <a:pPr lvl="1" eaLnBrk="1" hangingPunct="1">
              <a:buFont typeface="Arial" charset="0"/>
              <a:buChar char="•"/>
            </a:pPr>
            <a:r>
              <a:rPr lang="en-US" sz="2000" dirty="0" smtClean="0"/>
              <a:t>Computer Modern family of fonts at a font size of 11 points or larger</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body" idx="4294967295"/>
          </p:nvPr>
        </p:nvSpPr>
        <p:spPr>
          <a:xfrm>
            <a:off x="762000" y="1752600"/>
            <a:ext cx="7848600" cy="2006600"/>
          </a:xfrm>
        </p:spPr>
        <p:txBody>
          <a:bodyPr/>
          <a:lstStyle/>
          <a:p>
            <a:pPr algn="ctr" eaLnBrk="1" hangingPunct="1">
              <a:lnSpc>
                <a:spcPct val="90000"/>
              </a:lnSpc>
              <a:spcBef>
                <a:spcPts val="16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6000" b="1" smtClean="0">
                <a:solidFill>
                  <a:srgbClr val="FF0000"/>
                </a:solidFill>
              </a:rPr>
              <a:t>Helpful Hints/</a:t>
            </a:r>
          </a:p>
          <a:p>
            <a:pPr algn="ctr" eaLnBrk="1" hangingPunct="1">
              <a:lnSpc>
                <a:spcPct val="90000"/>
              </a:lnSpc>
              <a:spcBef>
                <a:spcPts val="16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6000" b="1" smtClean="0">
                <a:solidFill>
                  <a:srgbClr val="FF0000"/>
                </a:solidFill>
              </a:rPr>
              <a:t>Fatal Flaws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
          <p:cNvGrpSpPr>
            <a:grpSpLocks/>
          </p:cNvGrpSpPr>
          <p:nvPr/>
        </p:nvGrpSpPr>
        <p:grpSpPr bwMode="auto">
          <a:xfrm>
            <a:off x="1520825" y="685800"/>
            <a:ext cx="7162800" cy="2740025"/>
            <a:chOff x="958" y="432"/>
            <a:chExt cx="4512" cy="1726"/>
          </a:xfrm>
        </p:grpSpPr>
        <p:sp>
          <p:nvSpPr>
            <p:cNvPr id="33796" name="AutoShape 2"/>
            <p:cNvSpPr>
              <a:spLocks noChangeArrowheads="1"/>
            </p:cNvSpPr>
            <p:nvPr/>
          </p:nvSpPr>
          <p:spPr bwMode="auto">
            <a:xfrm>
              <a:off x="958" y="432"/>
              <a:ext cx="4512" cy="1726"/>
            </a:xfrm>
            <a:prstGeom prst="roundRect">
              <a:avLst>
                <a:gd name="adj" fmla="val 56"/>
              </a:avLst>
            </a:prstGeom>
            <a:noFill/>
            <a:ln w="9525">
              <a:noFill/>
              <a:round/>
              <a:headEnd/>
              <a:tailEnd/>
            </a:ln>
          </p:spPr>
          <p:txBody>
            <a:bodyPr wrap="none" anchor="ctr"/>
            <a:lstStyle/>
            <a:p>
              <a:endParaRPr lang="en-US"/>
            </a:p>
          </p:txBody>
        </p:sp>
        <p:sp>
          <p:nvSpPr>
            <p:cNvPr id="43011" name="Text Box 3"/>
            <p:cNvSpPr txBox="1">
              <a:spLocks noChangeArrowheads="1"/>
            </p:cNvSpPr>
            <p:nvPr/>
          </p:nvSpPr>
          <p:spPr bwMode="auto">
            <a:xfrm>
              <a:off x="958" y="432"/>
              <a:ext cx="4512" cy="1342"/>
            </a:xfrm>
            <a:prstGeom prst="rect">
              <a:avLst/>
            </a:prstGeom>
            <a:noFill/>
            <a:ln w="9525">
              <a:noFill/>
              <a:miter lim="800000"/>
              <a:headEnd/>
              <a:tailEnd/>
            </a:ln>
          </p:spPr>
          <p:txBody>
            <a:bodyPr lIns="92160" tIns="46080" rIns="92160" bIns="46080">
              <a:spAutoFit/>
            </a:bodyPr>
            <a:lstStyle/>
            <a:p>
              <a:pPr algn="l" eaLnBrk="0" hangingPunct="0">
                <a:lnSpc>
                  <a:spcPts val="4013"/>
                </a:lnSpc>
                <a:buClr>
                  <a:srgbClr val="FC0128"/>
                </a:buClr>
                <a:buFont typeface="Book Antiqu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000">
                  <a:solidFill>
                    <a:srgbClr val="FC0128"/>
                  </a:solidFill>
                  <a:effectLst>
                    <a:outerShdw blurRad="38100" dist="38100" dir="2700000" algn="tl">
                      <a:srgbClr val="C0C0C0"/>
                    </a:outerShdw>
                  </a:effectLst>
                </a:rPr>
                <a:t>Bye for Now. Hope to Hear From You Soon. NSF needs all of you. You may need NSF!!</a:t>
              </a:r>
            </a:p>
          </p:txBody>
        </p:sp>
      </p:grpSp>
      <p:pic>
        <p:nvPicPr>
          <p:cNvPr id="33795" name="Picture 4"/>
          <p:cNvPicPr>
            <a:picLocks noChangeAspect="1" noChangeArrowheads="1"/>
          </p:cNvPicPr>
          <p:nvPr/>
        </p:nvPicPr>
        <p:blipFill>
          <a:blip r:embed="rId3" cstate="print"/>
          <a:srcRect/>
          <a:stretch>
            <a:fillRect/>
          </a:stretch>
        </p:blipFill>
        <p:spPr bwMode="auto">
          <a:xfrm>
            <a:off x="2089150" y="3352800"/>
            <a:ext cx="4964113" cy="31242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86613" cy="1436687"/>
          </a:xfrm>
        </p:spPr>
        <p:txBody>
          <a:bodyPr/>
          <a:lstStyle/>
          <a:p>
            <a:pPr algn="ctr"/>
            <a:r>
              <a:rPr lang="en-US" sz="4800" dirty="0" smtClean="0"/>
              <a:t>Questions? Contact Us!</a:t>
            </a:r>
            <a:endParaRPr lang="en-US" sz="4800" dirty="0"/>
          </a:p>
        </p:txBody>
      </p:sp>
      <p:sp>
        <p:nvSpPr>
          <p:cNvPr id="3" name="Content Placeholder 2"/>
          <p:cNvSpPr>
            <a:spLocks noGrp="1"/>
          </p:cNvSpPr>
          <p:nvPr>
            <p:ph idx="1"/>
          </p:nvPr>
        </p:nvSpPr>
        <p:spPr/>
        <p:txBody>
          <a:bodyPr/>
          <a:lstStyle/>
          <a:p>
            <a:endParaRPr lang="en-US" dirty="0" smtClean="0"/>
          </a:p>
          <a:p>
            <a:r>
              <a:rPr lang="en-US" b="1" dirty="0" smtClean="0"/>
              <a:t>Ron Buckmire</a:t>
            </a:r>
            <a:r>
              <a:rPr lang="en-US" dirty="0" smtClean="0"/>
              <a:t>, rbuckmir@nsf.gov</a:t>
            </a:r>
          </a:p>
          <a:p>
            <a:r>
              <a:rPr lang="en-US" b="1" dirty="0" smtClean="0"/>
              <a:t>Mike Jacobson</a:t>
            </a:r>
            <a:r>
              <a:rPr lang="en-US" dirty="0" smtClean="0"/>
              <a:t>, mjacobso@nsf.gov</a:t>
            </a:r>
          </a:p>
          <a:p>
            <a:r>
              <a:rPr lang="en-US" b="1" dirty="0" smtClean="0"/>
              <a:t>Lee Zia</a:t>
            </a:r>
            <a:r>
              <a:rPr lang="en-US" dirty="0" smtClean="0"/>
              <a:t>, lzia@nsf.gov</a:t>
            </a:r>
          </a:p>
          <a:p>
            <a:endParaRPr lang="en-US" dirty="0" smtClean="0"/>
          </a:p>
          <a:p>
            <a:pPr>
              <a:buNone/>
            </a:pPr>
            <a:r>
              <a:rPr lang="en-US" dirty="0" smtClean="0"/>
              <a:t>Phone: 703-292-8670</a:t>
            </a:r>
            <a:br>
              <a:rPr lang="en-US" dirty="0" smtClean="0"/>
            </a:br>
            <a:r>
              <a:rPr lang="en-US" dirty="0" smtClean="0"/>
              <a:t/>
            </a:r>
            <a:br>
              <a:rPr lang="en-U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95388" y="304800"/>
            <a:ext cx="7186612" cy="976313"/>
          </a:xfrm>
        </p:spPr>
        <p:txBody>
          <a:bodyPr/>
          <a:lstStyle/>
          <a:p>
            <a:pPr algn="r" eaLnBrk="1" hangingPunct="1"/>
            <a:r>
              <a:rPr lang="en-US" sz="4800" b="1" smtClean="0"/>
              <a:t>Outline</a:t>
            </a:r>
          </a:p>
        </p:txBody>
      </p:sp>
      <p:sp>
        <p:nvSpPr>
          <p:cNvPr id="12291" name="Rectangle 3"/>
          <p:cNvSpPr>
            <a:spLocks noGrp="1" noChangeArrowheads="1"/>
          </p:cNvSpPr>
          <p:nvPr>
            <p:ph type="body" idx="1"/>
          </p:nvPr>
        </p:nvSpPr>
        <p:spPr>
          <a:xfrm>
            <a:off x="685800" y="1981200"/>
            <a:ext cx="7620000" cy="4419600"/>
          </a:xfrm>
        </p:spPr>
        <p:txBody>
          <a:bodyPr/>
          <a:lstStyle/>
          <a:p>
            <a:pPr eaLnBrk="1" hangingPunct="1">
              <a:lnSpc>
                <a:spcPct val="120000"/>
              </a:lnSpc>
            </a:pPr>
            <a:r>
              <a:rPr lang="en-US" sz="4000" smtClean="0"/>
              <a:t>General advice</a:t>
            </a:r>
          </a:p>
          <a:p>
            <a:pPr eaLnBrk="1" hangingPunct="1">
              <a:lnSpc>
                <a:spcPct val="120000"/>
              </a:lnSpc>
            </a:pPr>
            <a:r>
              <a:rPr lang="en-US" sz="4000" smtClean="0"/>
              <a:t>NSF context and criteria</a:t>
            </a:r>
          </a:p>
          <a:p>
            <a:pPr eaLnBrk="1" hangingPunct="1">
              <a:lnSpc>
                <a:spcPct val="120000"/>
              </a:lnSpc>
            </a:pPr>
            <a:r>
              <a:rPr lang="en-US" sz="4000" smtClean="0"/>
              <a:t>Mock Panel Review</a:t>
            </a:r>
          </a:p>
          <a:p>
            <a:pPr eaLnBrk="1" hangingPunct="1">
              <a:lnSpc>
                <a:spcPct val="120000"/>
              </a:lnSpc>
            </a:pPr>
            <a:r>
              <a:rPr lang="en-US" sz="4000" smtClean="0"/>
              <a:t>Helpful Hints/Fatal Flaws</a:t>
            </a:r>
          </a:p>
          <a:p>
            <a:pPr eaLnBrk="1" hangingPunct="1">
              <a:lnSpc>
                <a:spcPct val="120000"/>
              </a:lnSpc>
            </a:pPr>
            <a:r>
              <a:rPr lang="en-US" sz="4000" smtClean="0"/>
              <a:t>Conclusion</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04800" y="395288"/>
            <a:ext cx="8534400" cy="976312"/>
          </a:xfrm>
        </p:spPr>
        <p:txBody>
          <a:bodyPr lIns="91440" tIns="91440" rIns="91440" bIns="45720" anchor="t"/>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Lst>
            </a:pPr>
            <a:r>
              <a:rPr lang="en-US" b="1" smtClean="0">
                <a:latin typeface="Arial Rounded MT Bold" pitchFamily="32" charset="0"/>
              </a:rPr>
              <a:t>Great Idea to Great Proposal</a:t>
            </a:r>
          </a:p>
        </p:txBody>
      </p:sp>
      <p:sp>
        <p:nvSpPr>
          <p:cNvPr id="1028" name="Text Box 3"/>
          <p:cNvSpPr txBox="1">
            <a:spLocks noChangeArrowheads="1"/>
          </p:cNvSpPr>
          <p:nvPr/>
        </p:nvSpPr>
        <p:spPr bwMode="auto">
          <a:xfrm>
            <a:off x="228600" y="1828800"/>
            <a:ext cx="8077200" cy="5029200"/>
          </a:xfrm>
          <a:prstGeom prst="rect">
            <a:avLst/>
          </a:prstGeom>
          <a:noFill/>
          <a:ln w="9360">
            <a:noFill/>
            <a:miter lim="800000"/>
            <a:headEnd/>
            <a:tailEnd/>
          </a:ln>
        </p:spPr>
        <p:txBody>
          <a:bodyPr tIns="91440"/>
          <a:lstStyle/>
          <a:p>
            <a:pPr marL="342900" indent="-34131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800" b="0" i="0">
                <a:solidFill>
                  <a:srgbClr val="000000"/>
                </a:solidFill>
                <a:latin typeface="Arial Rounded MT Bold" pitchFamily="32" charset="0"/>
              </a:rPr>
              <a:t>Addresses a recognized problem, need or opportunity: innovative within its context</a:t>
            </a:r>
          </a:p>
          <a:p>
            <a:pPr marL="342900" indent="-34131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800" b="0" i="0">
                <a:solidFill>
                  <a:srgbClr val="000000"/>
                </a:solidFill>
                <a:latin typeface="Arial Rounded MT Bold" pitchFamily="32" charset="0"/>
              </a:rPr>
              <a:t>Proposed “intervention” has the potential for important and widespread impacts</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800" b="0" i="0">
                <a:solidFill>
                  <a:srgbClr val="000000"/>
                </a:solidFill>
                <a:latin typeface="Arial Rounded MT Bold" pitchFamily="32" charset="0"/>
              </a:rPr>
              <a:t>Problem, need or opportunity and possible solutions are well researched and referenced</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800" b="0" i="0">
                <a:solidFill>
                  <a:srgbClr val="000000"/>
                </a:solidFill>
                <a:latin typeface="Arial Rounded MT Bold" pitchFamily="32" charset="0"/>
              </a:rPr>
              <a:t>Clearly articulated goals and objectives</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800" b="0" i="0">
                <a:solidFill>
                  <a:srgbClr val="000000"/>
                </a:solidFill>
                <a:latin typeface="Arial Rounded MT Bold" pitchFamily="32" charset="0"/>
              </a:rPr>
              <a:t>Proposal answers:  Who, What, Where, When, Why, and How?</a:t>
            </a:r>
          </a:p>
        </p:txBody>
      </p:sp>
      <p:graphicFrame>
        <p:nvGraphicFramePr>
          <p:cNvPr id="1026" name="Object 4"/>
          <p:cNvGraphicFramePr>
            <a:graphicFrameLocks noChangeAspect="1"/>
          </p:cNvGraphicFramePr>
          <p:nvPr/>
        </p:nvGraphicFramePr>
        <p:xfrm>
          <a:off x="8077200" y="1066800"/>
          <a:ext cx="944563" cy="2867025"/>
        </p:xfrm>
        <a:graphic>
          <a:graphicData uri="http://schemas.openxmlformats.org/presentationml/2006/ole">
            <mc:AlternateContent xmlns:mc="http://schemas.openxmlformats.org/markup-compatibility/2006">
              <mc:Choice xmlns:v="urn:schemas-microsoft-com:vml" Requires="v">
                <p:oleObj spid="_x0000_s1035" r:id="rId4" imgW="1800000" imgH="1800000" progId="">
                  <p:embed/>
                </p:oleObj>
              </mc:Choice>
              <mc:Fallback>
                <p:oleObj r:id="rId4" imgW="1800000" imgH="18000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1066800"/>
                        <a:ext cx="944563" cy="28670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319088"/>
            <a:ext cx="8178800" cy="1438275"/>
          </a:xfrm>
        </p:spPr>
        <p:txBody>
          <a:bodyPr lIns="91440" tIns="91440" rIns="91440" bIns="45720" anchor="t"/>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Lst>
            </a:pPr>
            <a:r>
              <a:rPr lang="en-US" b="1" smtClean="0">
                <a:latin typeface="Arial Rounded MT Bold" pitchFamily="32" charset="0"/>
              </a:rPr>
              <a:t>Basic Proposal Parts</a:t>
            </a:r>
            <a:r>
              <a:rPr lang="en-US" smtClean="0">
                <a:latin typeface="Arial Rounded MT Bold" pitchFamily="32" charset="0"/>
              </a:rPr>
              <a:t/>
            </a:r>
            <a:br>
              <a:rPr lang="en-US" smtClean="0">
                <a:latin typeface="Arial Rounded MT Bold" pitchFamily="32" charset="0"/>
              </a:rPr>
            </a:br>
            <a:r>
              <a:rPr lang="en-US" sz="2000" smtClean="0">
                <a:latin typeface="Arial Rounded MT Bold" pitchFamily="32" charset="0"/>
              </a:rPr>
              <a:t>(but be sure to read the solicitation!)</a:t>
            </a:r>
          </a:p>
        </p:txBody>
      </p:sp>
      <p:sp>
        <p:nvSpPr>
          <p:cNvPr id="13315" name="Text Box 3"/>
          <p:cNvSpPr txBox="1">
            <a:spLocks noChangeArrowheads="1"/>
          </p:cNvSpPr>
          <p:nvPr/>
        </p:nvSpPr>
        <p:spPr bwMode="auto">
          <a:xfrm>
            <a:off x="304800" y="1828800"/>
            <a:ext cx="8534400" cy="4953000"/>
          </a:xfrm>
          <a:prstGeom prst="rect">
            <a:avLst/>
          </a:prstGeom>
          <a:noFill/>
          <a:ln w="9360">
            <a:noFill/>
            <a:miter lim="800000"/>
            <a:headEnd/>
            <a:tailEnd/>
          </a:ln>
        </p:spPr>
        <p:txBody>
          <a:bodyPr tIns="91440"/>
          <a:lstStyle/>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200" b="0" i="0">
                <a:solidFill>
                  <a:srgbClr val="000000"/>
                </a:solidFill>
                <a:latin typeface="Arial Rounded MT Bold" pitchFamily="32" charset="0"/>
              </a:rPr>
              <a:t>Project Summary (Intellectual Merit and Broader Impacts) </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200" b="0" i="0">
                <a:solidFill>
                  <a:srgbClr val="000000"/>
                </a:solidFill>
                <a:latin typeface="Arial Rounded MT Bold" pitchFamily="32" charset="0"/>
              </a:rPr>
              <a:t>Project Description</a:t>
            </a:r>
          </a:p>
          <a:p>
            <a:pPr marL="742950" lvl="1" indent="-28416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200" b="0" i="0">
                <a:solidFill>
                  <a:srgbClr val="000000"/>
                </a:solidFill>
                <a:latin typeface="Arial Rounded MT Bold" pitchFamily="32" charset="0"/>
              </a:rPr>
              <a:t>Goals and outcomes</a:t>
            </a:r>
          </a:p>
          <a:p>
            <a:pPr marL="742950" lvl="1" indent="-28416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200" b="0" i="0">
                <a:solidFill>
                  <a:srgbClr val="000000"/>
                </a:solidFill>
                <a:latin typeface="Arial Rounded MT Bold" pitchFamily="32" charset="0"/>
              </a:rPr>
              <a:t>Background and rationale</a:t>
            </a:r>
          </a:p>
          <a:p>
            <a:pPr marL="742950" lvl="1" indent="-28416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200" b="0" i="0">
                <a:solidFill>
                  <a:srgbClr val="000000"/>
                </a:solidFill>
                <a:latin typeface="Arial Rounded MT Bold" pitchFamily="32" charset="0"/>
              </a:rPr>
              <a:t>Implementation and management plan</a:t>
            </a:r>
          </a:p>
          <a:p>
            <a:pPr marL="742950" lvl="1" indent="-28416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200" b="0" i="0">
                <a:solidFill>
                  <a:srgbClr val="000000"/>
                </a:solidFill>
                <a:latin typeface="Arial Rounded MT Bold" pitchFamily="32" charset="0"/>
              </a:rPr>
              <a:t>Qualifications of personnel, availability of resources</a:t>
            </a:r>
          </a:p>
          <a:p>
            <a:pPr marL="742950" lvl="1" indent="-28416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200" b="0" i="0">
                <a:solidFill>
                  <a:srgbClr val="000000"/>
                </a:solidFill>
                <a:latin typeface="Arial Rounded MT Bold" pitchFamily="32" charset="0"/>
              </a:rPr>
              <a:t>Evaluation Plan</a:t>
            </a:r>
          </a:p>
          <a:p>
            <a:pPr marL="742950" lvl="1" indent="-284163" algn="l" defTabSz="457200" hangingPunct="0">
              <a:lnSpc>
                <a:spcPct val="100000"/>
              </a:lnSpc>
              <a:spcBef>
                <a:spcPts val="563"/>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200" b="0" i="0">
                <a:solidFill>
                  <a:srgbClr val="000000"/>
                </a:solidFill>
                <a:latin typeface="Arial Rounded MT Bold" pitchFamily="32" charset="0"/>
              </a:rPr>
              <a:t>Dissemination Plan</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200" b="0" i="0">
                <a:solidFill>
                  <a:srgbClr val="000000"/>
                </a:solidFill>
                <a:latin typeface="Arial Rounded MT Bold" pitchFamily="32" charset="0"/>
              </a:rPr>
              <a:t>References, Biosketches of the PI team, other information</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200" b="0" i="0">
                <a:solidFill>
                  <a:srgbClr val="000000"/>
                </a:solidFill>
                <a:latin typeface="Arial Rounded MT Bold" pitchFamily="32" charset="0"/>
              </a:rPr>
              <a:t>Budget and Budget Justification</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Lst>
            </a:pPr>
            <a:r>
              <a:rPr lang="en-US" sz="2200" b="0" i="0">
                <a:solidFill>
                  <a:srgbClr val="000000"/>
                </a:solidFill>
                <a:latin typeface="Arial Rounded MT Bold" pitchFamily="32" charset="0"/>
              </a:rPr>
              <a:t>Current and Pending Support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36600" y="319088"/>
            <a:ext cx="7188200" cy="1438275"/>
          </a:xfrm>
        </p:spPr>
        <p:txBody>
          <a:bodyPr lIns="91440" tIns="91440" rIns="91440" bIns="45720" anchor="t"/>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Lst>
            </a:pPr>
            <a:r>
              <a:rPr lang="en-US" b="1" smtClean="0">
                <a:latin typeface="Arial Rounded MT Bold" pitchFamily="32" charset="0"/>
              </a:rPr>
              <a:t>Proposal review criteria and review process</a:t>
            </a:r>
          </a:p>
        </p:txBody>
      </p:sp>
      <p:sp>
        <p:nvSpPr>
          <p:cNvPr id="14339" name="Text Box 3"/>
          <p:cNvSpPr txBox="1">
            <a:spLocks noChangeArrowheads="1"/>
          </p:cNvSpPr>
          <p:nvPr/>
        </p:nvSpPr>
        <p:spPr bwMode="auto">
          <a:xfrm>
            <a:off x="914400" y="2422525"/>
            <a:ext cx="7696200" cy="3902075"/>
          </a:xfrm>
          <a:prstGeom prst="rect">
            <a:avLst/>
          </a:prstGeom>
          <a:noFill/>
          <a:ln w="9360">
            <a:noFill/>
            <a:miter lim="800000"/>
            <a:headEnd/>
            <a:tailEnd/>
          </a:ln>
        </p:spPr>
        <p:txBody>
          <a:bodyPr tIns="91440"/>
          <a:lstStyle/>
          <a:p>
            <a:pPr marL="342900" indent="-341313" algn="l" defTabSz="457200" hangingPunct="0">
              <a:lnSpc>
                <a:spcPct val="100000"/>
              </a:lnSpc>
              <a:spcBef>
                <a:spcPts val="638"/>
              </a:spcBef>
              <a:buClr>
                <a:srgbClr val="000000"/>
              </a:buClr>
              <a:buFont typeface="Times New Roman" pitchFamily="18" charset="0"/>
              <a:buNone/>
              <a:tabLst>
                <a:tab pos="723900" algn="l"/>
                <a:tab pos="1447800" algn="l"/>
                <a:tab pos="2171700" algn="l"/>
                <a:tab pos="2895600" algn="l"/>
                <a:tab pos="3619500" algn="l"/>
                <a:tab pos="4343400" algn="l"/>
                <a:tab pos="5067300" algn="l"/>
                <a:tab pos="5791200" algn="l"/>
              </a:tabLst>
            </a:pPr>
            <a:r>
              <a:rPr lang="en-US" sz="4000" b="0" i="0">
                <a:solidFill>
                  <a:srgbClr val="000000"/>
                </a:solidFill>
                <a:latin typeface="Arial Rounded MT Bold" pitchFamily="32" charset="0"/>
              </a:rPr>
              <a:t>Two criteria for peer review</a:t>
            </a:r>
          </a:p>
          <a:p>
            <a:pPr marL="342900" indent="-341313" algn="l" defTabSz="457200" hangingPunct="0">
              <a:lnSpc>
                <a:spcPct val="100000"/>
              </a:lnSpc>
              <a:spcBef>
                <a:spcPts val="638"/>
              </a:spcBef>
              <a:buClr>
                <a:srgbClr val="000000"/>
              </a:buClr>
              <a:buFont typeface="Times New Roman" pitchFamily="18" charset="0"/>
              <a:buNone/>
              <a:tabLst>
                <a:tab pos="723900" algn="l"/>
                <a:tab pos="1447800" algn="l"/>
                <a:tab pos="2171700" algn="l"/>
                <a:tab pos="2895600" algn="l"/>
                <a:tab pos="3619500" algn="l"/>
                <a:tab pos="4343400" algn="l"/>
                <a:tab pos="5067300" algn="l"/>
                <a:tab pos="5791200" algn="l"/>
              </a:tabLst>
            </a:pPr>
            <a:endParaRPr lang="en-US" sz="4000" b="0" i="0">
              <a:solidFill>
                <a:srgbClr val="000000"/>
              </a:solidFill>
              <a:latin typeface="Arial Rounded MT Bold" pitchFamily="32" charset="0"/>
            </a:endParaRP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Lst>
            </a:pPr>
            <a:r>
              <a:rPr lang="en-US" sz="4000" b="0" i="0">
                <a:solidFill>
                  <a:srgbClr val="000000"/>
                </a:solidFill>
                <a:latin typeface="Arial Rounded MT Bold" pitchFamily="32" charset="0"/>
              </a:rPr>
              <a:t>Intellectual Merit (IM)</a:t>
            </a: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Lst>
            </a:pPr>
            <a:endParaRPr lang="en-US" sz="4000" b="0" i="0">
              <a:solidFill>
                <a:srgbClr val="000000"/>
              </a:solidFill>
              <a:latin typeface="Arial Rounded MT Bold" pitchFamily="32" charset="0"/>
            </a:endParaRPr>
          </a:p>
          <a:p>
            <a:pPr marL="342900" indent="-341313" algn="l" defTabSz="457200" hangingPunct="0">
              <a:lnSpc>
                <a:spcPct val="100000"/>
              </a:lnSpc>
              <a:spcBef>
                <a:spcPts val="638"/>
              </a:spcBef>
              <a:buClr>
                <a:srgbClr val="000000"/>
              </a:buClr>
              <a:buSzPct val="45000"/>
              <a:buFont typeface="Arial" charset="0"/>
              <a:buChar char="•"/>
              <a:tabLst>
                <a:tab pos="723900" algn="l"/>
                <a:tab pos="1447800" algn="l"/>
                <a:tab pos="2171700" algn="l"/>
                <a:tab pos="2895600" algn="l"/>
                <a:tab pos="3619500" algn="l"/>
                <a:tab pos="4343400" algn="l"/>
                <a:tab pos="5067300" algn="l"/>
                <a:tab pos="5791200" algn="l"/>
              </a:tabLst>
            </a:pPr>
            <a:r>
              <a:rPr lang="en-US" sz="4000" b="0" i="0">
                <a:solidFill>
                  <a:srgbClr val="000000"/>
                </a:solidFill>
                <a:latin typeface="Arial Rounded MT Bold" pitchFamily="32" charset="0"/>
              </a:rPr>
              <a:t>Broader Impacts (BI)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9088"/>
            <a:ext cx="8634413" cy="1436687"/>
          </a:xfrm>
        </p:spPr>
        <p:txBody>
          <a:bodyPr/>
          <a:lstStyle/>
          <a:p>
            <a:r>
              <a:rPr lang="en-US" dirty="0" smtClean="0"/>
              <a:t/>
            </a:r>
            <a:br>
              <a:rPr lang="en-US" dirty="0" smtClean="0"/>
            </a:br>
            <a:r>
              <a:rPr lang="en-US" b="1" dirty="0" smtClean="0">
                <a:solidFill>
                  <a:srgbClr val="FF0000"/>
                </a:solidFill>
              </a:rPr>
              <a:t>NEW!</a:t>
            </a:r>
            <a:r>
              <a:rPr lang="en-US" dirty="0" smtClean="0"/>
              <a:t> Merit Review Criteria </a:t>
            </a:r>
            <a:br>
              <a:rPr lang="en-US" dirty="0" smtClean="0"/>
            </a:br>
            <a:r>
              <a:rPr lang="en-US" dirty="0" smtClean="0"/>
              <a:t>Guiding Principles</a:t>
            </a:r>
            <a:endParaRPr lang="en-US" dirty="0"/>
          </a:p>
        </p:txBody>
      </p:sp>
      <p:sp>
        <p:nvSpPr>
          <p:cNvPr id="3" name="Content Placeholder 2"/>
          <p:cNvSpPr>
            <a:spLocks noGrp="1"/>
          </p:cNvSpPr>
          <p:nvPr>
            <p:ph idx="1"/>
          </p:nvPr>
        </p:nvSpPr>
        <p:spPr>
          <a:xfrm>
            <a:off x="0" y="1524000"/>
            <a:ext cx="9139238" cy="5334000"/>
          </a:xfrm>
        </p:spPr>
        <p:txBody>
          <a:bodyPr/>
          <a:lstStyle/>
          <a:p>
            <a:endParaRPr lang="en-US" dirty="0" smtClean="0"/>
          </a:p>
          <a:p>
            <a:r>
              <a:rPr lang="en-US" sz="2800" dirty="0" smtClean="0"/>
              <a:t>All NSF projects should be of the highest quality and have the potential to advance, if not transform, the frontiers of knowledge.</a:t>
            </a:r>
          </a:p>
          <a:p>
            <a:r>
              <a:rPr lang="en-US" sz="2800" dirty="0" smtClean="0"/>
              <a:t>NSF projects, in the aggregate, should contribute more broadly to achieving societal goals.</a:t>
            </a:r>
          </a:p>
          <a:p>
            <a:r>
              <a:rPr lang="en-US" sz="2800" dirty="0" smtClean="0"/>
              <a:t>Meaningful assessment and evaluation of NSF funded projects should be based on appropriate metrics, keeping in mind the likely correlation between the effect of broader impacts and the resources provided to implement projects.</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9088"/>
            <a:ext cx="8634413" cy="1436687"/>
          </a:xfrm>
        </p:spPr>
        <p:txBody>
          <a:bodyPr/>
          <a:lstStyle/>
          <a:p>
            <a:r>
              <a:rPr lang="en-US" dirty="0" smtClean="0"/>
              <a:t/>
            </a:r>
            <a:br>
              <a:rPr lang="en-US" dirty="0" smtClean="0"/>
            </a:br>
            <a:r>
              <a:rPr lang="en-US" b="1" dirty="0" smtClean="0">
                <a:solidFill>
                  <a:srgbClr val="FF0000"/>
                </a:solidFill>
              </a:rPr>
              <a:t>(NEW!)</a:t>
            </a:r>
            <a:r>
              <a:rPr lang="en-US" dirty="0" smtClean="0"/>
              <a:t> Merit Review Criteria </a:t>
            </a:r>
            <a:br>
              <a:rPr lang="en-US" dirty="0" smtClean="0"/>
            </a:br>
            <a:endParaRPr lang="en-US" dirty="0"/>
          </a:p>
        </p:txBody>
      </p:sp>
      <p:sp>
        <p:nvSpPr>
          <p:cNvPr id="3" name="Content Placeholder 2"/>
          <p:cNvSpPr>
            <a:spLocks noGrp="1"/>
          </p:cNvSpPr>
          <p:nvPr>
            <p:ph idx="1"/>
          </p:nvPr>
        </p:nvSpPr>
        <p:spPr>
          <a:xfrm>
            <a:off x="0" y="1524000"/>
            <a:ext cx="9139238" cy="5334000"/>
          </a:xfrm>
        </p:spPr>
        <p:txBody>
          <a:bodyPr/>
          <a:lstStyle/>
          <a:p>
            <a:pPr>
              <a:buNone/>
            </a:pPr>
            <a:endParaRPr lang="en-US" sz="2800" dirty="0" smtClean="0"/>
          </a:p>
          <a:p>
            <a:r>
              <a:rPr lang="en-US" b="1" dirty="0" smtClean="0"/>
              <a:t>Intellectual Merit</a:t>
            </a:r>
            <a:r>
              <a:rPr lang="en-US" dirty="0" smtClean="0"/>
              <a:t>: The intellectual Merit criterion encompasses the potential to advance knowledge; and</a:t>
            </a:r>
          </a:p>
          <a:p>
            <a:r>
              <a:rPr lang="en-US" b="1" dirty="0" smtClean="0"/>
              <a:t>Broader Impacts</a:t>
            </a:r>
            <a:r>
              <a:rPr lang="en-US" dirty="0" smtClean="0"/>
              <a:t>: The Broader Impacts criterion encompasses the potential to benefit society and contribute to the achievement of specific, desired societal outcomes.</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34413" cy="1436687"/>
          </a:xfrm>
        </p:spPr>
        <p:txBody>
          <a:bodyPr/>
          <a:lstStyle/>
          <a:p>
            <a:r>
              <a:rPr lang="en-US" b="1" dirty="0" smtClean="0">
                <a:solidFill>
                  <a:srgbClr val="FF0000"/>
                </a:solidFill>
              </a:rPr>
              <a:t>NEW!</a:t>
            </a:r>
            <a:r>
              <a:rPr lang="en-US" dirty="0" smtClean="0"/>
              <a:t> Merit Review </a:t>
            </a:r>
            <a:r>
              <a:rPr lang="en-US" i="1" dirty="0" smtClean="0"/>
              <a:t>Elements</a:t>
            </a:r>
            <a:br>
              <a:rPr lang="en-US" i="1" dirty="0" smtClean="0"/>
            </a:br>
            <a:r>
              <a:rPr lang="en-US" sz="1800" b="1" dirty="0" smtClean="0"/>
              <a:t/>
            </a:r>
            <a:br>
              <a:rPr lang="en-US" sz="1800" b="1" dirty="0" smtClean="0"/>
            </a:br>
            <a:r>
              <a:rPr lang="en-US" sz="1800" dirty="0" smtClean="0"/>
              <a:t>The following elements should be considered in the review for </a:t>
            </a:r>
            <a:r>
              <a:rPr lang="en-US" sz="1800" b="1" dirty="0" smtClean="0"/>
              <a:t>both criteria: </a:t>
            </a:r>
            <a:endParaRPr lang="en-US" sz="1800" dirty="0"/>
          </a:p>
        </p:txBody>
      </p:sp>
      <p:sp>
        <p:nvSpPr>
          <p:cNvPr id="3" name="Content Placeholder 2"/>
          <p:cNvSpPr>
            <a:spLocks noGrp="1"/>
          </p:cNvSpPr>
          <p:nvPr>
            <p:ph idx="1"/>
          </p:nvPr>
        </p:nvSpPr>
        <p:spPr>
          <a:xfrm>
            <a:off x="4762" y="1371600"/>
            <a:ext cx="9139238" cy="4419600"/>
          </a:xfrm>
        </p:spPr>
        <p:txBody>
          <a:bodyPr/>
          <a:lstStyle/>
          <a:p>
            <a:pPr>
              <a:buNone/>
            </a:pPr>
            <a:endParaRPr lang="en-US" sz="2800" dirty="0" smtClean="0"/>
          </a:p>
          <a:p>
            <a:pPr marL="457200" indent="-457200">
              <a:buFont typeface="+mj-lt"/>
              <a:buAutoNum type="arabicPeriod"/>
            </a:pPr>
            <a:r>
              <a:rPr lang="en-US" sz="1900" dirty="0" smtClean="0"/>
              <a:t>What is the potential for the proposed activity to:</a:t>
            </a:r>
          </a:p>
          <a:p>
            <a:pPr marL="857250" lvl="1" indent="-457200">
              <a:buFont typeface="+mj-lt"/>
              <a:buAutoNum type="alphaLcParenR"/>
            </a:pPr>
            <a:r>
              <a:rPr lang="en-US" sz="1900" dirty="0" smtClean="0"/>
              <a:t>advance knowledge and understanding within its own field or across different fields (Intellectual Merit); and</a:t>
            </a:r>
          </a:p>
          <a:p>
            <a:pPr marL="857250" lvl="1" indent="-457200">
              <a:buFont typeface="+mj-lt"/>
              <a:buAutoNum type="alphaLcParenR"/>
            </a:pPr>
            <a:r>
              <a:rPr lang="en-US" sz="1900" dirty="0" smtClean="0"/>
              <a:t>benefit society or advance desired societal outcomes (Broader Impacts)?</a:t>
            </a:r>
          </a:p>
          <a:p>
            <a:pPr marL="457200" indent="-457200">
              <a:buFont typeface="+mj-lt"/>
              <a:buAutoNum type="arabicPeriod"/>
            </a:pPr>
            <a:r>
              <a:rPr lang="en-US" sz="1900" dirty="0" smtClean="0"/>
              <a:t>To what extent do the proposed activities suggest and explore creative, original, or potentially transformative concepts?</a:t>
            </a:r>
          </a:p>
          <a:p>
            <a:pPr marL="457200" indent="-457200">
              <a:buFont typeface="+mj-lt"/>
              <a:buAutoNum type="arabicPeriod"/>
            </a:pPr>
            <a:r>
              <a:rPr lang="en-US" sz="1900" dirty="0" smtClean="0"/>
              <a:t>Is the plan for carrying out the proposed activities well-reasoned, well-organized, and based on a sound rationale? Does the plan incorporate a mechanism to assess success?</a:t>
            </a:r>
          </a:p>
          <a:p>
            <a:pPr marL="457200" indent="-457200">
              <a:buFont typeface="+mj-lt"/>
              <a:buAutoNum type="arabicPeriod"/>
            </a:pPr>
            <a:r>
              <a:rPr lang="en-US" sz="1900" dirty="0" smtClean="0"/>
              <a:t>How well qualified is the individual, team, or institution to conduct the proposed activities?</a:t>
            </a:r>
          </a:p>
          <a:p>
            <a:pPr marL="457200" indent="-457200">
              <a:buFont typeface="+mj-lt"/>
              <a:buAutoNum type="arabicPeriod"/>
            </a:pPr>
            <a:r>
              <a:rPr lang="en-US" sz="1900" dirty="0" smtClean="0"/>
              <a:t>Are there adequate resources available to the PI (either at the home institution or through collaborations) to carry out the </a:t>
            </a:r>
            <a:r>
              <a:rPr lang="en-US" sz="1900" smtClean="0"/>
              <a:t>proposed activities?</a:t>
            </a:r>
            <a:endParaRPr lang="en-US" sz="1900" dirty="0" smtClean="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2.6|3.5"/>
</p:tagLst>
</file>

<file path=ppt/tags/tag2.xml><?xml version="1.0" encoding="utf-8"?>
<p:tagLst xmlns:a="http://schemas.openxmlformats.org/drawingml/2006/main" xmlns:r="http://schemas.openxmlformats.org/officeDocument/2006/relationships" xmlns:p="http://schemas.openxmlformats.org/presentationml/2006/main">
  <p:tag name="TIMING" val="|2.|4.4|5.8|3.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Lucida Sans Unicode"/>
      </a:majorFont>
      <a:minorFont>
        <a:latin typeface="Tahoma"/>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457200" rtl="0" eaLnBrk="1" fontAlgn="base" latinLnBrk="0" hangingPunct="1">
          <a:lnSpc>
            <a:spcPct val="93000"/>
          </a:lnSpc>
          <a:spcBef>
            <a:spcPct val="0"/>
          </a:spcBef>
          <a:spcAft>
            <a:spcPct val="0"/>
          </a:spcAft>
          <a:buClr>
            <a:srgbClr val="FF33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0" lang="en-GB" sz="3200" b="1" i="1" u="none" strike="noStrike" cap="none" normalizeH="0" baseline="0" smtClean="0">
            <a:ln>
              <a:noFill/>
            </a:ln>
            <a:solidFill>
              <a:srgbClr val="FF3300"/>
            </a:solidFill>
            <a:effectLst/>
            <a:latin typeface="Arial" charset="0"/>
            <a:cs typeface="Lucida Sans Unicode" pitchFamily="34" charset="0"/>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457200" rtl="0" eaLnBrk="1" fontAlgn="base" latinLnBrk="0" hangingPunct="1">
          <a:lnSpc>
            <a:spcPct val="93000"/>
          </a:lnSpc>
          <a:spcBef>
            <a:spcPct val="0"/>
          </a:spcBef>
          <a:spcAft>
            <a:spcPct val="0"/>
          </a:spcAft>
          <a:buClr>
            <a:srgbClr val="FF33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0" lang="en-GB" sz="3200" b="1" i="1" u="none" strike="noStrike" cap="none" normalizeH="0" baseline="0" smtClean="0">
            <a:ln>
              <a:noFill/>
            </a:ln>
            <a:solidFill>
              <a:srgbClr val="FF3300"/>
            </a:solidFill>
            <a:effectLst/>
            <a:latin typeface="Arial" charset="0"/>
            <a:cs typeface="Lucida Sans Unicode"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Lucida Sans Unicode"/>
      </a:majorFont>
      <a:minorFont>
        <a:latin typeface="Tahoma"/>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457200" rtl="0" eaLnBrk="1" fontAlgn="base" latinLnBrk="0" hangingPunct="1">
          <a:lnSpc>
            <a:spcPct val="93000"/>
          </a:lnSpc>
          <a:spcBef>
            <a:spcPct val="0"/>
          </a:spcBef>
          <a:spcAft>
            <a:spcPct val="0"/>
          </a:spcAft>
          <a:buClr>
            <a:srgbClr val="FF33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0" lang="en-GB" sz="3200" b="1" i="1" u="none" strike="noStrike" cap="none" normalizeH="0" baseline="0" smtClean="0">
            <a:ln>
              <a:noFill/>
            </a:ln>
            <a:solidFill>
              <a:srgbClr val="FF3300"/>
            </a:solidFill>
            <a:effectLst/>
            <a:latin typeface="Arial" charset="0"/>
            <a:cs typeface="Lucida Sans Unicode" pitchFamily="34" charset="0"/>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457200" rtl="0" eaLnBrk="1" fontAlgn="base" latinLnBrk="0" hangingPunct="1">
          <a:lnSpc>
            <a:spcPct val="93000"/>
          </a:lnSpc>
          <a:spcBef>
            <a:spcPct val="0"/>
          </a:spcBef>
          <a:spcAft>
            <a:spcPct val="0"/>
          </a:spcAft>
          <a:buClr>
            <a:srgbClr val="FF33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0" lang="en-GB" sz="3200" b="1" i="1" u="none" strike="noStrike" cap="none" normalizeH="0" baseline="0" smtClean="0">
            <a:ln>
              <a:noFill/>
            </a:ln>
            <a:solidFill>
              <a:srgbClr val="FF3300"/>
            </a:solidFill>
            <a:effectLst/>
            <a:latin typeface="Arial" charset="0"/>
            <a:cs typeface="Lucida Sans Unicode"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2820</TotalTime>
  <Words>1114</Words>
  <Application>Microsoft Macintosh PowerPoint</Application>
  <PresentationFormat>On-screen Show (4:3)</PresentationFormat>
  <Paragraphs>172</Paragraphs>
  <Slides>28</Slides>
  <Notes>23</Notes>
  <HiddenSlides>6</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28</vt:i4>
      </vt:variant>
    </vt:vector>
  </HeadingPairs>
  <TitlesOfParts>
    <vt:vector size="32" baseType="lpstr">
      <vt:lpstr>Default Design</vt:lpstr>
      <vt:lpstr>1_Default Design</vt:lpstr>
      <vt:lpstr>Clip</vt:lpstr>
      <vt:lpstr>ClipArt</vt:lpstr>
      <vt:lpstr>PowerPoint Presentation</vt:lpstr>
      <vt:lpstr>PowerPoint Presentation</vt:lpstr>
      <vt:lpstr>Outline</vt:lpstr>
      <vt:lpstr>Great Idea to Great Proposal</vt:lpstr>
      <vt:lpstr>Basic Proposal Parts (but be sure to read the solicitation!)</vt:lpstr>
      <vt:lpstr>Proposal review criteria and review process</vt:lpstr>
      <vt:lpstr> NEW! Merit Review Criteria  Guiding Principles</vt:lpstr>
      <vt:lpstr> (NEW!) Merit Review Criteria  </vt:lpstr>
      <vt:lpstr>NEW! Merit Review Elements  The following elements should be considered in the review for both criteria: </vt:lpstr>
      <vt:lpstr>Intellectual Merit</vt:lpstr>
      <vt:lpstr>Quality of the Ideas</vt:lpstr>
      <vt:lpstr>Capability of People  and Institution(s)</vt:lpstr>
      <vt:lpstr>Broader Impacts  </vt:lpstr>
      <vt:lpstr>Utility and Relevance </vt:lpstr>
      <vt:lpstr>Impact on National  Infrastructure</vt:lpstr>
      <vt:lpstr>NSF Proposal Review  and Decision Process</vt:lpstr>
      <vt:lpstr>Practical Aspects of the  Review Process</vt:lpstr>
      <vt:lpstr>Mock Panel Review </vt:lpstr>
      <vt:lpstr>References, CVs, etc. </vt:lpstr>
      <vt:lpstr>Budget</vt:lpstr>
      <vt:lpstr>What do YOU think? </vt:lpstr>
      <vt:lpstr>Most Common Strengths Cited by Reviewers</vt:lpstr>
      <vt:lpstr>What do YOU think? </vt:lpstr>
      <vt:lpstr>Most Common Weaknesses Cited by Reviewers</vt:lpstr>
      <vt:lpstr>Compliance Check  To be compliant all DUE proposals must have the following:  </vt:lpstr>
      <vt:lpstr>PowerPoint Presentation</vt:lpstr>
      <vt:lpstr>PowerPoint Presentation</vt:lpstr>
      <vt:lpstr>Questions? 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Lee Zia</cp:lastModifiedBy>
  <cp:revision>111</cp:revision>
  <dcterms:modified xsi:type="dcterms:W3CDTF">2013-05-19T18:29:01Z</dcterms:modified>
</cp:coreProperties>
</file>