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8" r:id="rId9"/>
    <p:sldId id="269" r:id="rId10"/>
    <p:sldId id="270" r:id="rId11"/>
    <p:sldId id="271" r:id="rId12"/>
    <p:sldId id="263" r:id="rId13"/>
    <p:sldId id="267" r:id="rId14"/>
    <p:sldId id="266" r:id="rId15"/>
    <p:sldId id="272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1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817F78-30F0-4B39-80DC-2DA55AB8C0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3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512F3B-FAEB-40CD-BC72-A6A6927073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Texas A&amp;M Webinar                      Daren Starnes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Texas A&amp;M Webinar                      Daren Starnes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45DE9-37DC-4912-A0CB-E0E12DAB8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Texas A&amp;M Webinar                      Daren Starnes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E8269-845D-480A-9DD7-59D88A40E1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Texas A&amp;M Webinar                      Daren Starnes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0DFEEE-F79A-4D6C-99B7-2EE024D031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Texas A&amp;M Webinar                      Daren Starnes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78C07-8FC0-453E-8794-6941C9AB2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2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Texas A&amp;M Webinar                      Daren Starnes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A1D16-86E9-44C8-9CC6-AD587221C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Texas A&amp;M Webinar                      Daren Starnes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83357-291E-4B93-B23C-B2F940B1F0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9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Texas A&amp;M Webinar                      Daren Starnes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59653-818B-405C-BDEC-43DB31139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9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Texas A&amp;M Webinar                      Daren Starnes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27155-0115-4DBD-A5F1-585A260A41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Texas A&amp;M Webinar                      Daren Starnes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B1479-CE65-4386-AABD-059FEED5D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7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Texas A&amp;M Webinar                      Daren Starnes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CA305-C5AD-4A62-9F37-94CC0F6EC0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Texas A&amp;M Webinar                      Daren Starnes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3FB89-683C-4B35-92CD-7C5E6AECB4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8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Texas A&amp;M Webinar                      Daren Starnes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9EDAD38-6D60-49D7-A2D8-D2C5F3A35FF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1BB1B74-1CC4-41F8-BEC9-AD86F1053429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8229600" cy="1736725"/>
          </a:xfrm>
        </p:spPr>
        <p:txBody>
          <a:bodyPr/>
          <a:lstStyle/>
          <a:p>
            <a:r>
              <a:rPr lang="en-US" sz="4800" dirty="0" smtClean="0"/>
              <a:t>Making a </a:t>
            </a:r>
            <a:r>
              <a:rPr lang="en-US" sz="5800" dirty="0" smtClean="0"/>
              <a:t>Big</a:t>
            </a:r>
            <a:r>
              <a:rPr lang="en-US" sz="4800" dirty="0" smtClean="0"/>
              <a:t> Change:</a:t>
            </a:r>
            <a:br>
              <a:rPr lang="en-US" sz="4800" dirty="0" smtClean="0"/>
            </a:br>
            <a:r>
              <a:rPr lang="en-US" sz="4800" dirty="0" smtClean="0"/>
              <a:t> </a:t>
            </a:r>
            <a:r>
              <a:rPr lang="en-US" sz="3600" dirty="0" smtClean="0"/>
              <a:t>Teaching Math </a:t>
            </a:r>
            <a:r>
              <a:rPr lang="en-US" sz="3600" dirty="0" smtClean="0">
                <a:sym typeface="Wingdings" pitchFamily="2" charset="2"/>
              </a:rPr>
              <a:t> Teaching Statistics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770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Daren </a:t>
            </a:r>
            <a:r>
              <a:rPr lang="en-US" dirty="0" smtClean="0"/>
              <a:t>Starnes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Mathematics Department Chair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Lawrenceville School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What math teachers like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686800" cy="4876800"/>
              </a:xfrm>
            </p:spPr>
            <p:txBody>
              <a:bodyPr/>
              <a:lstStyle/>
              <a:p>
                <a:r>
                  <a:rPr lang="en-US" dirty="0" smtClean="0"/>
                  <a:t>Classical counting and probability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ea typeface="+mn-ea"/>
                    <a:cs typeface="+mn-cs"/>
                  </a:rPr>
                  <a:t>There are 15 male and 10 female pilots in a lottery.  If 8 pilots are chosen at random for a captain’s position, find the probability that  5 or more females are selected.</a:t>
                </a:r>
              </a:p>
              <a:p>
                <a:pPr marL="457200" lvl="1" indent="0">
                  <a:buNone/>
                </a:pPr>
                <a:endParaRPr lang="en-US" dirty="0" smtClean="0">
                  <a:ea typeface="+mn-ea"/>
                  <a:cs typeface="+mn-cs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≥5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7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686800" cy="4876800"/>
              </a:xfrm>
              <a:blipFill rotWithShape="1">
                <a:blip r:embed="rId2"/>
                <a:stretch>
                  <a:fillRect l="-1544" t="-1625" r="-3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4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What statistics teachers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 smtClean="0"/>
              <a:t>Using simulations to estimate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199"/>
            <a:ext cx="4038600" cy="340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42" y="3215505"/>
            <a:ext cx="46767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Finding common ground?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4876800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 smtClean="0"/>
              <a:t>Suppose that one percent of the women in a certain region have breast cancer. </a:t>
            </a:r>
          </a:p>
          <a:p>
            <a:pPr marL="114300" indent="0">
              <a:buNone/>
            </a:pPr>
            <a:r>
              <a:rPr lang="en-US" sz="2800" dirty="0" smtClean="0"/>
              <a:t>• For women who have breast cancer, the probability of a positive mammogram is 0.90.</a:t>
            </a:r>
          </a:p>
          <a:p>
            <a:pPr marL="114300" indent="0">
              <a:buNone/>
            </a:pPr>
            <a:r>
              <a:rPr lang="en-US" sz="2800" dirty="0" smtClean="0"/>
              <a:t>• For women who don’t have breast cancer, the probability of a positive mammogram is 0.09. </a:t>
            </a:r>
          </a:p>
          <a:p>
            <a:pPr marL="11430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1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P(breast cancer given test +)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8763000" cy="5105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∩+)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(+)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(+|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(+|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b="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(0.01)(0.9</m:t>
                        </m:r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0.01</m:t>
                            </m:r>
                          </m:e>
                        </m:d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0.9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+(0.99)(0.0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9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0.00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0.0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98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=0.</m:t>
                    </m:r>
                    <m:r>
                      <a:rPr lang="en-US" sz="2800" b="0" i="1" smtClean="0">
                        <a:latin typeface="Cambria Math"/>
                      </a:rPr>
                      <m:t>092</m:t>
                    </m:r>
                  </m:oMath>
                </a14:m>
                <a:endParaRPr lang="en-US" sz="280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8763000" cy="5105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86200"/>
            <a:ext cx="57054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25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P(breast cancer given test +)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14478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400" dirty="0"/>
              <a:t>Think of 1,000 women who participate in screening.  </a:t>
            </a:r>
            <a:r>
              <a:rPr lang="en-US" sz="2400" dirty="0" smtClean="0"/>
              <a:t>We </a:t>
            </a:r>
            <a:r>
              <a:rPr lang="en-US" sz="2400" dirty="0"/>
              <a:t>expect that </a:t>
            </a:r>
            <a:r>
              <a:rPr lang="en-US" sz="2400" dirty="0" smtClean="0"/>
              <a:t>1000(.01) = 10 </a:t>
            </a:r>
            <a:r>
              <a:rPr lang="en-US" sz="2400" dirty="0"/>
              <a:t>have breast cancer.  </a:t>
            </a:r>
            <a:r>
              <a:rPr lang="en-US" sz="2400" dirty="0" smtClean="0"/>
              <a:t>Of these, 10(0.90) = 9 will </a:t>
            </a:r>
            <a:r>
              <a:rPr lang="en-US" sz="2400" dirty="0"/>
              <a:t>test positive. </a:t>
            </a:r>
            <a:r>
              <a:rPr lang="en-US" sz="2400" dirty="0" smtClean="0"/>
              <a:t> Of </a:t>
            </a:r>
            <a:r>
              <a:rPr lang="en-US" sz="2400" dirty="0"/>
              <a:t>the 990 who do not have cancer, about </a:t>
            </a:r>
            <a:r>
              <a:rPr lang="en-US" sz="2400" dirty="0" smtClean="0"/>
              <a:t>990(0.09) = 89 will </a:t>
            </a:r>
            <a:r>
              <a:rPr lang="en-US" sz="2400" dirty="0"/>
              <a:t>test positive.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03473"/>
              </p:ext>
            </p:extLst>
          </p:nvPr>
        </p:nvGraphicFramePr>
        <p:xfrm>
          <a:off x="1828800" y="2757254"/>
          <a:ext cx="4419599" cy="3598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1813"/>
                <a:gridCol w="879804"/>
                <a:gridCol w="926108"/>
                <a:gridCol w="1041874"/>
              </a:tblGrid>
              <a:tr h="116059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Have cancer?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62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Test result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62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Positive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62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Negative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62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1000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591552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10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91552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990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4437" y="470019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  9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470019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bg2"/>
                </a:solidFill>
              </a:rPr>
              <a:t>89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70019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bg2"/>
                </a:solidFill>
              </a:rPr>
              <a:t>98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4515525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9/98 = 0.092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it for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APES/Stats</a:t>
            </a:r>
          </a:p>
          <a:p>
            <a:pPr lvl="1"/>
            <a:r>
              <a:rPr lang="en-US" dirty="0" smtClean="0"/>
              <a:t>Field study work in forests and streams</a:t>
            </a:r>
          </a:p>
          <a:p>
            <a:pPr lvl="1"/>
            <a:r>
              <a:rPr lang="en-US" dirty="0" smtClean="0"/>
              <a:t>Playing the role of data consultant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4034" name="Picture 2" descr="https://encrypted-tbn1.gstatic.com/images?q=tbn:ANd9GcSPEVKKZngq75Iv4W-GxbQwZTsVcYpYB0ZxYSSvMmjhzq1a94x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7" y="3689838"/>
            <a:ext cx="285946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://2.bp.blogspot.com/_RepFnjPkZhc/TA5HAnNPa4I/AAAAAAAACjU/_Qxqh0RYP20/s1600/forest+l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62" y="3423136"/>
            <a:ext cx="200025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9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are trying to </a:t>
            </a:r>
            <a:br>
              <a:rPr lang="en-US" dirty="0" smtClean="0"/>
            </a:br>
            <a:r>
              <a:rPr lang="en-US" dirty="0" smtClean="0"/>
              <a:t>tell us a 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 #1: The firefighter</a:t>
            </a:r>
          </a:p>
          <a:p>
            <a:pPr lvl="1"/>
            <a:r>
              <a:rPr lang="en-US" dirty="0" smtClean="0"/>
              <a:t>Call response times</a:t>
            </a:r>
          </a:p>
          <a:p>
            <a:r>
              <a:rPr lang="en-US" dirty="0" smtClean="0"/>
              <a:t>Son #2: The athletic trainer</a:t>
            </a:r>
          </a:p>
          <a:p>
            <a:pPr lvl="1"/>
            <a:r>
              <a:rPr lang="en-US" dirty="0" smtClean="0"/>
              <a:t>Flexibility in knees after exercise</a:t>
            </a:r>
          </a:p>
          <a:p>
            <a:r>
              <a:rPr lang="en-US" dirty="0" smtClean="0"/>
              <a:t>Son #3: The pilot</a:t>
            </a:r>
          </a:p>
          <a:p>
            <a:pPr lvl="1"/>
            <a:r>
              <a:rPr lang="en-US" dirty="0" smtClean="0"/>
              <a:t>Hiring discrimination?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48041"/>
            <a:ext cx="1412875" cy="247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5" y="990600"/>
            <a:ext cx="1733550" cy="231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3505200"/>
            <a:ext cx="2336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teaching statistics so difficult for math teachers?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19600"/>
          </a:xfrm>
        </p:spPr>
        <p:txBody>
          <a:bodyPr/>
          <a:lstStyle/>
          <a:p>
            <a:r>
              <a:rPr lang="en-US" dirty="0" smtClean="0"/>
              <a:t>Lack of content knowledge</a:t>
            </a:r>
          </a:p>
          <a:p>
            <a:pPr lvl="1"/>
            <a:r>
              <a:rPr lang="en-US" dirty="0" smtClean="0"/>
              <a:t>Haven’t </a:t>
            </a:r>
            <a:r>
              <a:rPr lang="en-US" dirty="0" smtClean="0"/>
              <a:t>studied some topics recently/at </a:t>
            </a:r>
            <a:r>
              <a:rPr lang="en-US" dirty="0" smtClean="0"/>
              <a:t>all</a:t>
            </a:r>
          </a:p>
          <a:p>
            <a:pPr lvl="1"/>
            <a:r>
              <a:rPr lang="en-US" dirty="0"/>
              <a:t>Don’t know underlying </a:t>
            </a:r>
            <a:r>
              <a:rPr lang="en-US" dirty="0" smtClean="0"/>
              <a:t>theory</a:t>
            </a:r>
            <a:endParaRPr lang="en-US" dirty="0" smtClean="0"/>
          </a:p>
          <a:p>
            <a:pPr lvl="1"/>
            <a:r>
              <a:rPr lang="en-US" dirty="0" smtClean="0"/>
              <a:t>Aren’t familiar with statistical vocabulary</a:t>
            </a:r>
          </a:p>
          <a:p>
            <a:r>
              <a:rPr lang="en-US" dirty="0" smtClean="0"/>
              <a:t>Emphasis on interpretation, not computation</a:t>
            </a:r>
            <a:endParaRPr lang="en-US" dirty="0"/>
          </a:p>
          <a:p>
            <a:r>
              <a:rPr lang="en-US" dirty="0" smtClean="0"/>
              <a:t>How to assess student understanding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Common Core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Substantial statistics content added in Grades 7-12 standards</a:t>
            </a:r>
          </a:p>
          <a:p>
            <a:r>
              <a:rPr lang="en-US" dirty="0" smtClean="0"/>
              <a:t>Rich assessment tasks being developed</a:t>
            </a:r>
          </a:p>
          <a:p>
            <a:r>
              <a:rPr lang="en-US" dirty="0" smtClean="0"/>
              <a:t>Will curriculum materials be sufficient?</a:t>
            </a:r>
          </a:p>
          <a:p>
            <a:r>
              <a:rPr lang="en-US" dirty="0" smtClean="0"/>
              <a:t>What about teacher training?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3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sz="3700" dirty="0" smtClean="0"/>
              <a:t>Helping math teachers make the change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495800"/>
          </a:xfrm>
        </p:spPr>
        <p:txBody>
          <a:bodyPr/>
          <a:lstStyle/>
          <a:p>
            <a:r>
              <a:rPr lang="en-US" dirty="0" smtClean="0"/>
              <a:t>Don’t suffocate them with study design!</a:t>
            </a:r>
          </a:p>
          <a:p>
            <a:r>
              <a:rPr lang="en-US" dirty="0" smtClean="0"/>
              <a:t>Stress the statistical problem solving process</a:t>
            </a:r>
          </a:p>
          <a:p>
            <a:pPr lvl="1"/>
            <a:r>
              <a:rPr lang="en-US" dirty="0" smtClean="0"/>
              <a:t>Ask questions</a:t>
            </a:r>
          </a:p>
          <a:p>
            <a:pPr lvl="1"/>
            <a:r>
              <a:rPr lang="en-US" dirty="0" smtClean="0"/>
              <a:t>Collect data</a:t>
            </a:r>
          </a:p>
          <a:p>
            <a:pPr lvl="1"/>
            <a:r>
              <a:rPr lang="en-US" dirty="0" smtClean="0"/>
              <a:t>Analyze data</a:t>
            </a:r>
          </a:p>
          <a:p>
            <a:pPr lvl="1"/>
            <a:r>
              <a:rPr lang="en-US" dirty="0" smtClean="0"/>
              <a:t>Interpret results </a:t>
            </a:r>
          </a:p>
          <a:p>
            <a:r>
              <a:rPr lang="en-US" dirty="0" smtClean="0"/>
              <a:t>Provide resources and support for teachers who want to learn more </a:t>
            </a:r>
            <a:r>
              <a:rPr lang="en-US" dirty="0" smtClean="0"/>
              <a:t>about statistics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6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066800"/>
          </a:xfrm>
        </p:spPr>
        <p:txBody>
          <a:bodyPr/>
          <a:lstStyle/>
          <a:p>
            <a:r>
              <a:rPr lang="en-US" dirty="0" smtClean="0"/>
              <a:t>How do you change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13243"/>
            <a:ext cx="6208763" cy="2824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504425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MATH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5105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STATISTICS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35842" name="Picture 2" descr="C:\Users\dstarnes\Documents\summer institutes\starnes 2012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13243"/>
            <a:ext cx="140208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t3.gstatic.com/images?q=tbn:ANd9GcT4P-QhbIldldT5N-8yvx1Mu8pCq-LxGIMZ3d-9OKMRxlraF5T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51" y="2226138"/>
            <a:ext cx="1447441" cy="17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1219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Math Teachers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219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Into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1233267"/>
            <a:ext cx="32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Statistics Teachers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57400" y="4655345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655345"/>
                <a:ext cx="685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09668" y="4655345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68" y="4655345"/>
                <a:ext cx="685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33800" y="4654397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−1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654397"/>
                <a:ext cx="685800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0" y="4666007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66007"/>
                <a:ext cx="68580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95900" y="4654396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0" y="4654396"/>
                <a:ext cx="68580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14751" y="4666007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751" y="4666007"/>
                <a:ext cx="68580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6822" y="4666342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822" y="4666342"/>
                <a:ext cx="685800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89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066800"/>
          </a:xfrm>
        </p:spPr>
        <p:txBody>
          <a:bodyPr/>
          <a:lstStyle/>
          <a:p>
            <a:r>
              <a:rPr lang="en-US" dirty="0" smtClean="0"/>
              <a:t>How do you change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13243"/>
            <a:ext cx="6208763" cy="2824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504425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MATH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5105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STATISTICS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35842" name="Picture 2" descr="C:\Users\dstarnes\Documents\summer institutes\starnes 2012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13243"/>
            <a:ext cx="140208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1219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Math Teachers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219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Into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1233267"/>
            <a:ext cx="32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Statistics Teachers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57400" y="4655345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655345"/>
                <a:ext cx="685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09668" y="4655345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68" y="4655345"/>
                <a:ext cx="685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33800" y="4654397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−1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654397"/>
                <a:ext cx="685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0" y="4666007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66007"/>
                <a:ext cx="68580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95900" y="4654396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0" y="4654396"/>
                <a:ext cx="68580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14751" y="4666007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751" y="4666007"/>
                <a:ext cx="68580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6822" y="4666342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822" y="4666342"/>
                <a:ext cx="68580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C:\Users\dstarnes\Documents\summer institutes\starnes 2012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2213243"/>
            <a:ext cx="140208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3100" y="5567474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data are trying to tell us a story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50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1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 begins with...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6866" name="Picture 2" descr="http://24.media.tumblr.com/tumblr_ljk6a7lYvE1qhxnal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152900" cy="328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1336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Repeat Algebra 1?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2266560"/>
            <a:ext cx="216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AP Statistics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63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What math teachers like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382000" cy="4953000"/>
              </a:xfrm>
            </p:spPr>
            <p:txBody>
              <a:bodyPr/>
              <a:lstStyle/>
              <a:p>
                <a:r>
                  <a:rPr lang="en-US" dirty="0" smtClean="0"/>
                  <a:t>Computation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For the data set {1, 3, 4, 4, 4, 5, 7, 8, 9}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1+3+4+4+4+5+7+8+9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=5</m:t>
                    </m:r>
                  </m:oMath>
                </a14:m>
                <a:endParaRPr lang="en-US" dirty="0" smtClean="0"/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0" dirty="0" smtClean="0"/>
                  <a:t>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9−1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16+4+1+1+1+0+4+9+16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0" dirty="0" smtClean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=6.5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∴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6.5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≈2.55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382000" cy="4953000"/>
              </a:xfrm>
              <a:blipFill rotWithShape="1">
                <a:blip r:embed="rId2"/>
                <a:stretch>
                  <a:fillRect l="-1600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What statistics teachers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00600"/>
          </a:xfrm>
        </p:spPr>
        <p:txBody>
          <a:bodyPr/>
          <a:lstStyle/>
          <a:p>
            <a:r>
              <a:rPr lang="en-US" sz="3100" dirty="0"/>
              <a:t>R</a:t>
            </a:r>
            <a:r>
              <a:rPr lang="en-US" sz="3100" dirty="0" smtClean="0"/>
              <a:t>eal data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group of elementary school children was asked how many pets they have.  Here are their responses, arranged from lowest to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highest:</a:t>
            </a: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	3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4	4	4	5	7	8	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many pets does the typical student in this class have?  Justify your answer.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1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What math teachers like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839200" cy="4876800"/>
              </a:xfrm>
            </p:spPr>
            <p:txBody>
              <a:bodyPr/>
              <a:lstStyle/>
              <a:p>
                <a:r>
                  <a:rPr lang="en-US" dirty="0" smtClean="0"/>
                  <a:t>Derivations/proofs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latin typeface="Cambria Math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en-US" sz="2800" b="0" i="0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nary>
                          <m:r>
                            <m:rPr>
                              <m:nor/>
                            </m:rPr>
                            <a:rPr lang="en-US" sz="2800" dirty="0" smtClean="0"/>
                            <m:t> +</m:t>
                          </m:r>
                          <m:r>
                            <m:rPr>
                              <m:nor/>
                            </m:rPr>
                            <a:rPr lang="en-US" sz="2800" b="0" dirty="0" smtClean="0"/>
                            <m:t>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en-US" sz="28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m:rPr>
                              <m:nor/>
                            </m:rPr>
                            <a:rPr lang="en-US" sz="2800" dirty="0" smtClean="0"/>
                            <m:t> +</m:t>
                          </m:r>
                          <m:r>
                            <m:rPr>
                              <m:nor/>
                            </m:rPr>
                            <a:rPr lang="en-US" sz="2800" b="0" dirty="0" smtClean="0"/>
                            <m:t> 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en-US" sz="28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 smtClean="0"/>
                            <m:t> +</m:t>
                          </m:r>
                          <m:r>
                            <m:rPr>
                              <m:nor/>
                            </m:rPr>
                            <a:rPr lang="en-US" sz="2800" b="0" dirty="0" smtClean="0"/>
                            <m:t> 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839200" cy="4876800"/>
              </a:xfrm>
              <a:blipFill rotWithShape="1">
                <a:blip r:embed="rId2"/>
                <a:stretch>
                  <a:fillRect l="-1517" t="-1625" b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What statistics teachers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53000"/>
          </a:xfrm>
        </p:spPr>
        <p:txBody>
          <a:bodyPr/>
          <a:lstStyle/>
          <a:p>
            <a:r>
              <a:rPr lang="en-US" dirty="0" smtClean="0"/>
              <a:t>Concepts</a:t>
            </a:r>
          </a:p>
          <a:p>
            <a:pPr lvl="1"/>
            <a:r>
              <a:rPr lang="en-US" dirty="0" smtClean="0"/>
              <a:t>Mean = balance point of distribution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Standard deviation = typical distance from mean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286000"/>
            <a:ext cx="5324475" cy="156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03069"/>
              </p:ext>
            </p:extLst>
          </p:nvPr>
        </p:nvGraphicFramePr>
        <p:xfrm>
          <a:off x="1254442" y="4800600"/>
          <a:ext cx="6441755" cy="1371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71229"/>
                <a:gridCol w="585614"/>
                <a:gridCol w="585614"/>
                <a:gridCol w="585614"/>
                <a:gridCol w="585614"/>
                <a:gridCol w="585614"/>
                <a:gridCol w="585614"/>
                <a:gridCol w="585614"/>
                <a:gridCol w="585614"/>
                <a:gridCol w="585614"/>
              </a:tblGrid>
              <a:tr h="324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Value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5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Deviation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-4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-2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-1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-1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-1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7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Squared deviation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math teachers </a:t>
            </a:r>
            <a:r>
              <a:rPr lang="en-US" b="1" dirty="0" smtClean="0"/>
              <a:t>don’t </a:t>
            </a:r>
            <a:r>
              <a:rPr lang="en-US" dirty="0" smtClean="0"/>
              <a:t>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1143000"/>
          </a:xfrm>
        </p:spPr>
        <p:txBody>
          <a:bodyPr/>
          <a:lstStyle/>
          <a:p>
            <a:r>
              <a:rPr lang="en-US" dirty="0" smtClean="0"/>
              <a:t>Too many words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 descr="http://image.spreadshirt.com/image-server/v1/compositions/16332205/views/1,width=280,height=280,appearanceId=404.png/ap-statistics-wordle_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statistics teachers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importance of data production</a:t>
            </a:r>
          </a:p>
          <a:p>
            <a:pPr lvl="1"/>
            <a:r>
              <a:rPr lang="en-US" dirty="0" smtClean="0"/>
              <a:t>Sampling versus experimentation</a:t>
            </a:r>
          </a:p>
          <a:p>
            <a:pPr lvl="2"/>
            <a:r>
              <a:rPr lang="en-US" dirty="0" smtClean="0"/>
              <a:t>Methods</a:t>
            </a:r>
          </a:p>
          <a:p>
            <a:pPr lvl="2"/>
            <a:r>
              <a:rPr lang="en-US" dirty="0" smtClean="0"/>
              <a:t>Principles</a:t>
            </a:r>
          </a:p>
          <a:p>
            <a:pPr lvl="2"/>
            <a:r>
              <a:rPr lang="en-US" dirty="0" smtClean="0"/>
              <a:t>Possible sources of bias</a:t>
            </a:r>
          </a:p>
          <a:p>
            <a:pPr lvl="1"/>
            <a:r>
              <a:rPr lang="en-US" dirty="0" smtClean="0"/>
              <a:t>Scope of inference: random sampling vs. random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7-8FC0-453E-8794-6941C9AB21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656</TotalTime>
  <Words>935</Words>
  <Application>Microsoft Office PowerPoint</Application>
  <PresentationFormat>On-screen Show (4:3)</PresentationFormat>
  <Paragraphs>192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Mountain Top</vt:lpstr>
      <vt:lpstr>Making a Big Change:  Teaching Math  Teaching Statistics </vt:lpstr>
      <vt:lpstr>How do you change</vt:lpstr>
      <vt:lpstr>The journey begins with...</vt:lpstr>
      <vt:lpstr>What math teachers like</vt:lpstr>
      <vt:lpstr>What statistics teachers like</vt:lpstr>
      <vt:lpstr>What math teachers like</vt:lpstr>
      <vt:lpstr>What statistics teachers like</vt:lpstr>
      <vt:lpstr>What math teachers don’t like</vt:lpstr>
      <vt:lpstr>What statistics teachers like</vt:lpstr>
      <vt:lpstr>What math teachers like</vt:lpstr>
      <vt:lpstr>What statistics teachers like</vt:lpstr>
      <vt:lpstr>Finding common ground?</vt:lpstr>
      <vt:lpstr>P(breast cancer given test +)</vt:lpstr>
      <vt:lpstr>P(breast cancer given test +)</vt:lpstr>
      <vt:lpstr>What did it for me?</vt:lpstr>
      <vt:lpstr>The data are trying to  tell us a story…</vt:lpstr>
      <vt:lpstr>What makes teaching statistics so difficult for math teachers?</vt:lpstr>
      <vt:lpstr>Will Common Core Help?</vt:lpstr>
      <vt:lpstr>Helping math teachers make the change</vt:lpstr>
      <vt:lpstr>How do you change</vt:lpstr>
    </vt:vector>
  </TitlesOfParts>
  <Company>The Lawrenceville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ITS</dc:creator>
  <cp:lastModifiedBy>Daren Starnes</cp:lastModifiedBy>
  <cp:revision>109</cp:revision>
  <dcterms:created xsi:type="dcterms:W3CDTF">2008-09-16T21:02:54Z</dcterms:created>
  <dcterms:modified xsi:type="dcterms:W3CDTF">2013-05-11T16:40:34Z</dcterms:modified>
</cp:coreProperties>
</file>