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  <p:sldMasterId id="2147483752" r:id="rId3"/>
  </p:sldMasterIdLst>
  <p:notesMasterIdLst>
    <p:notesMasterId r:id="rId17"/>
  </p:notesMasterIdLst>
  <p:sldIdLst>
    <p:sldId id="331" r:id="rId4"/>
    <p:sldId id="343" r:id="rId5"/>
    <p:sldId id="342" r:id="rId6"/>
    <p:sldId id="335" r:id="rId7"/>
    <p:sldId id="333" r:id="rId8"/>
    <p:sldId id="332" r:id="rId9"/>
    <p:sldId id="334" r:id="rId10"/>
    <p:sldId id="336" r:id="rId11"/>
    <p:sldId id="338" r:id="rId12"/>
    <p:sldId id="339" r:id="rId13"/>
    <p:sldId id="340" r:id="rId14"/>
    <p:sldId id="341" r:id="rId15"/>
    <p:sldId id="34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2005B4-F329-5B46-B724-59346B891B38}">
          <p14:sldIdLst>
            <p14:sldId id="331"/>
            <p14:sldId id="343"/>
            <p14:sldId id="342"/>
            <p14:sldId id="335"/>
            <p14:sldId id="333"/>
            <p14:sldId id="332"/>
            <p14:sldId id="334"/>
            <p14:sldId id="336"/>
            <p14:sldId id="338"/>
            <p14:sldId id="339"/>
            <p14:sldId id="340"/>
            <p14:sldId id="341"/>
            <p14:sldId id="3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428"/>
    <a:srgbClr val="9A071F"/>
    <a:srgbClr val="A50021"/>
    <a:srgbClr val="CC0000"/>
    <a:srgbClr val="990033"/>
    <a:srgbClr val="3E0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9292" autoAdjust="0"/>
  </p:normalViewPr>
  <p:slideViewPr>
    <p:cSldViewPr>
      <p:cViewPr>
        <p:scale>
          <a:sx n="62" d="100"/>
          <a:sy n="62" d="100"/>
        </p:scale>
        <p:origin x="-437" y="-58"/>
      </p:cViewPr>
      <p:guideLst>
        <p:guide orient="horz" pos="3264"/>
        <p:guide pos="2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7423-3891-423A-8DE9-A056EEDC6728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F819E-96F8-4A57-9769-92663D68F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Way in which students</a:t>
            </a:r>
            <a:r>
              <a:rPr lang="en-US" baseline="0" dirty="0" smtClean="0"/>
              <a:t> get information has changed dramatically….World Book </a:t>
            </a:r>
            <a:r>
              <a:rPr lang="en-US" baseline="0" dirty="0" err="1" smtClean="0"/>
              <a:t>Encylopedia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Encylopedia</a:t>
            </a:r>
            <a:r>
              <a:rPr lang="en-US" baseline="0" dirty="0" smtClean="0"/>
              <a:t> Britannica known as ”Book to Ask Questions of” ….now…World Wide Web…“Ask Jeeves”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819E-96F8-4A57-9769-92663D68F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Classroom</a:t>
            </a:r>
            <a:r>
              <a:rPr lang="en-US" baseline="0" dirty="0" smtClean="0"/>
              <a:t> and our teaching has changed….Blackboard only, students taking note;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presentation with students taking notes;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presentation available online—follow on the lap top—why come to class?; The Flipped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819E-96F8-4A57-9769-92663D68F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5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  <a:r>
              <a:rPr lang="en-US" baseline="0" dirty="0" smtClean="0"/>
              <a:t> Skills---sometimes easy to fall into promoting those that already have strong skills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bringing up those that don’t</a:t>
            </a:r>
          </a:p>
          <a:p>
            <a:r>
              <a:rPr lang="en-US" baseline="0" dirty="0" smtClean="0"/>
              <a:t>	to teach a skill need to understand the different parts and create a rubric that assesses each---important helping students improve in specific areas</a:t>
            </a:r>
          </a:p>
          <a:p>
            <a:r>
              <a:rPr lang="en-US" baseline="0" dirty="0" smtClean="0"/>
              <a:t>	importance of looking at whether they have improved by pre-course and post-course assessment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Fact-Based Knowledge:  	What’s the value if you can look it up on the internet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If you don’t have foundation how do you build on this</a:t>
            </a:r>
          </a:p>
          <a:p>
            <a:r>
              <a:rPr lang="en-US" baseline="0" dirty="0" smtClean="0"/>
              <a:t>		How do you effectively measure this---classroom cold call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traditional exam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other methods(</a:t>
            </a:r>
            <a:r>
              <a:rPr lang="en-US" baseline="0" dirty="0" err="1" smtClean="0"/>
              <a:t>Viktoriia’s</a:t>
            </a:r>
            <a:r>
              <a:rPr lang="en-US" baseline="0" dirty="0" smtClean="0"/>
              <a:t> video example comes to mind but is discussed in the next slide)</a:t>
            </a:r>
          </a:p>
          <a:p>
            <a:r>
              <a:rPr lang="en-US" baseline="0" dirty="0" smtClean="0"/>
              <a:t>		For the flipped classroom, much of this will be on the student---how do you encourage student ownership of their learning/ instill this culture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819E-96F8-4A57-9769-92663D68F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3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of class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following students long term---following the class subsequently---courses they choose to take, what do they say about the course a year later, what is their </a:t>
            </a:r>
            <a:r>
              <a:rPr lang="en-US" baseline="0" dirty="0" err="1" smtClean="0"/>
              <a:t>majori</a:t>
            </a:r>
            <a:endParaRPr lang="en-US" baseline="0" dirty="0" smtClean="0"/>
          </a:p>
          <a:p>
            <a:r>
              <a:rPr lang="en-US" baseline="0" dirty="0" smtClean="0"/>
              <a:t>New types of Assessment—</a:t>
            </a:r>
            <a:r>
              <a:rPr lang="en-US" baseline="0" dirty="0" err="1" smtClean="0"/>
              <a:t>Viktoriia’s</a:t>
            </a:r>
            <a:r>
              <a:rPr lang="en-US" baseline="0" dirty="0" smtClean="0"/>
              <a:t> video model---challenges—what are the rubrics?  Following the students in the long run to see if it is a more effective assessment</a:t>
            </a:r>
          </a:p>
          <a:p>
            <a:r>
              <a:rPr lang="en-US" baseline="0" dirty="0" smtClean="0"/>
              <a:t>Making the traditional type of assessment more effective---multiple choice test—teaching the misconception as well as the correct answer—value of students understanding their own misconception to help them learn-</a:t>
            </a:r>
          </a:p>
          <a:p>
            <a:r>
              <a:rPr lang="en-US" baseline="0" dirty="0" smtClean="0"/>
              <a:t>	importance of testing for “dispelling of the misconception” on the exam---if they don’t choose the misconception better assessment of if your teaching has been effective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819E-96F8-4A57-9769-92663D68F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in purpose of Q-guide---from student feedback to faculty to students letting other students know whether or not to take a course</a:t>
            </a:r>
          </a:p>
          <a:p>
            <a:r>
              <a:rPr lang="en-US" baseline="0" dirty="0" smtClean="0"/>
              <a:t>Change from paper to electronic has made it easier from a “collection” side but fewer students take it, </a:t>
            </a:r>
            <a:r>
              <a:rPr lang="en-US" baseline="0" dirty="0" err="1" smtClean="0"/>
              <a:t>amt</a:t>
            </a:r>
            <a:r>
              <a:rPr lang="en-US" baseline="0" dirty="0" smtClean="0"/>
              <a:t> of time spent dramatically decreased; quality of comments decreased</a:t>
            </a:r>
          </a:p>
          <a:p>
            <a:r>
              <a:rPr lang="en-US" baseline="0" dirty="0" smtClean="0"/>
              <a:t>Need to find ways to improve response rate for this to be useful---provide incentives; return to the “fill it out in class”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819E-96F8-4A57-9769-92663D68FF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Wide</a:t>
            </a:r>
            <a:r>
              <a:rPr lang="en-US" baseline="0" dirty="0" smtClean="0"/>
              <a:t> range of student goals—want to serve different groups;  </a:t>
            </a:r>
          </a:p>
          <a:p>
            <a:r>
              <a:rPr lang="en-US" baseline="0" dirty="0" smtClean="0"/>
              <a:t>Forums to promote discussion; peer instruction</a:t>
            </a:r>
          </a:p>
          <a:p>
            <a:r>
              <a:rPr lang="en-US" baseline="0" dirty="0" smtClean="0"/>
              <a:t>MOOC can’t be replication of traditional classroom; can MOOC help improve the classroom</a:t>
            </a:r>
          </a:p>
          <a:p>
            <a:r>
              <a:rPr lang="en-US" baseline="0" dirty="0" smtClean="0"/>
              <a:t>MOOC opens possibility of teaching to many types of learners—how do you help student understand how they learn best?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819E-96F8-4A57-9769-92663D68F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F73C-51D4-C549-A47E-96F9521DD605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BC63-646C-584E-A2B4-6B4291EF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50000">
              <a:schemeClr val="bg1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4EF1-E958-443A-97EB-073931DFB7EF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28F5-8B2A-48B4-86FD-3FE0F88D1E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arvardUniversity_Horizontal_Large_CMYK_High_Re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8831" y="76200"/>
            <a:ext cx="4246338" cy="10668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342900" y="1219200"/>
            <a:ext cx="8458200" cy="0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813B7D34-091B-40E2-960A-E4027F1C4C0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defTabSz="457200">
                <a:defRPr/>
              </a:pPr>
              <a:t>5/18/2013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F06DE419-6E1F-4B7A-BBAE-64ED3167CB9F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1" name="Picture 6" descr="HGSE_ppt_impactheader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HGSE_logo_rev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46666" r="9740" b="46667"/>
          <a:stretch>
            <a:fillRect/>
          </a:stretch>
        </p:blipFill>
        <p:spPr bwMode="auto">
          <a:xfrm>
            <a:off x="5562600" y="76200"/>
            <a:ext cx="3352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62211"/>
      </p:ext>
    </p:extLst>
  </p:cSld>
  <p:clrMap bg1="lt1" tx1="dk1" bg2="lt2" tx2="dk2" accent1="accent1" accent2="accent2" accent3="accent3" accent4="accent4" accent5="accent5" accent6="accent6" hlink="hlink" folHlink="folHlink"/>
  <p:transition spd="slow">
    <p:fade thruBlk="1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b="1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813B7D34-091B-40E2-960A-E4027F1C4C0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defTabSz="457200">
                <a:defRPr/>
              </a:pPr>
              <a:t>5/18/2013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F06DE419-6E1F-4B7A-BBAE-64ED3167CB9F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1" name="Picture 6" descr="HGSE_ppt_impactheader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HGSE_logo_rev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46666" r="9740" b="46667"/>
          <a:stretch>
            <a:fillRect/>
          </a:stretch>
        </p:blipFill>
        <p:spPr bwMode="auto">
          <a:xfrm>
            <a:off x="5562600" y="76200"/>
            <a:ext cx="3352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62211"/>
      </p:ext>
    </p:extLst>
  </p:cSld>
  <p:clrMap bg1="lt1" tx1="dk1" bg2="lt2" tx2="dk2" accent1="accent1" accent2="accent2" accent3="accent3" accent4="accent4" accent5="accent5" accent6="accent6" hlink="hlink" folHlink="folHlink"/>
  <p:transition spd="slow">
    <p:fade thruBlk="1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b="1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371600" y="0"/>
            <a:ext cx="6629400" cy="76930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4800" y="2819400"/>
            <a:ext cx="8582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60428"/>
                </a:solidFill>
                <a:latin typeface="Cambria"/>
                <a:cs typeface="Cambria"/>
              </a:rPr>
              <a:t> Preparing Future Faculty to Teach and </a:t>
            </a:r>
          </a:p>
          <a:p>
            <a:r>
              <a:rPr lang="en-US" sz="3600" b="1" dirty="0" smtClean="0">
                <a:solidFill>
                  <a:srgbClr val="860428"/>
                </a:solidFill>
                <a:latin typeface="Cambria"/>
                <a:cs typeface="Cambria"/>
              </a:rPr>
              <a:t>Assess Today and Tomorrow’s Students</a:t>
            </a:r>
            <a:endParaRPr lang="en-US" sz="36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231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35" y="1066800"/>
            <a:ext cx="89386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Cambria"/>
                <a:cs typeface="Cambria"/>
              </a:rPr>
              <a:t>What Can We Learn from Student Evaluations?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1371600" y="68898"/>
            <a:ext cx="6629400" cy="769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842" y="2057398"/>
            <a:ext cx="743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Using Them Effectively and Appropriately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796" y="3650437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Changing the Q-guide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674" y="5100935"/>
            <a:ext cx="509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Improving Response Rates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5415" y="2590800"/>
            <a:ext cx="6227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Students Communicating to Faculty?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Students Communicating to Future Students?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Do Students Know </a:t>
            </a:r>
            <a:r>
              <a:rPr lang="en-US" b="1" dirty="0">
                <a:solidFill>
                  <a:srgbClr val="860428"/>
                </a:solidFill>
                <a:latin typeface="Cambria"/>
                <a:cs typeface="Cambria"/>
              </a:rPr>
              <a:t>H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ow It is Used?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8345" y="4191000"/>
            <a:ext cx="535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860428"/>
                </a:solidFill>
                <a:latin typeface="Cambria"/>
                <a:cs typeface="Cambria"/>
              </a:rPr>
              <a:t>Paper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860428"/>
                </a:solidFill>
                <a:latin typeface="Cambria"/>
                <a:cs typeface="Cambria"/>
              </a:rPr>
              <a:t>vs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 </a:t>
            </a:r>
            <a:r>
              <a:rPr lang="en-US" b="1" dirty="0">
                <a:solidFill>
                  <a:srgbClr val="860428"/>
                </a:solidFill>
                <a:latin typeface="Cambria"/>
                <a:cs typeface="Cambria"/>
              </a:rPr>
              <a:t>Electronic—Gains 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and Losses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3688" y="4559288"/>
            <a:ext cx="890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Alternatives—Qualitative Evaluations and Focus Groups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5638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Incentives (e.g.,  See Grades </a:t>
            </a:r>
            <a:r>
              <a:rPr lang="en-US" b="1" dirty="0">
                <a:solidFill>
                  <a:srgbClr val="860428"/>
                </a:solidFill>
                <a:latin typeface="Cambria"/>
                <a:cs typeface="Cambria"/>
              </a:rPr>
              <a:t>E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arlier)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8692" y="6043200"/>
            <a:ext cx="722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When They Fill it Out (Return to In Class?)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475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7" grpId="0"/>
      <p:bldP spid="9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401" y="1219200"/>
            <a:ext cx="78351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Cambria"/>
                <a:cs typeface="Cambria"/>
              </a:rPr>
              <a:t>How Can We Evaluate 40,000</a:t>
            </a:r>
            <a:r>
              <a:rPr lang="en-US" sz="3200" b="1" baseline="30000" dirty="0" smtClean="0">
                <a:latin typeface="Cambria"/>
                <a:cs typeface="Cambria"/>
              </a:rPr>
              <a:t>+</a:t>
            </a:r>
            <a:r>
              <a:rPr lang="en-US" sz="3200" b="1" dirty="0" smtClean="0">
                <a:latin typeface="Cambria"/>
                <a:cs typeface="Cambria"/>
              </a:rPr>
              <a:t> Students?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1371600" y="68898"/>
            <a:ext cx="6629400" cy="769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7393" y="3351312"/>
            <a:ext cx="516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Maximizing Student Engagement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393" y="4416624"/>
            <a:ext cx="662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Avoiding Replication of Physical Classroom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7393" y="5481935"/>
            <a:ext cx="719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Different Learning Modalities to Fit the Student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2434" y="2286000"/>
            <a:ext cx="619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Certificate Student  </a:t>
            </a:r>
            <a:r>
              <a:rPr lang="en-US" sz="2400" b="1" dirty="0" err="1" smtClean="0">
                <a:solidFill>
                  <a:srgbClr val="860428"/>
                </a:solidFill>
                <a:latin typeface="Cambria"/>
                <a:cs typeface="Cambria"/>
              </a:rPr>
              <a:t>vs</a:t>
            </a: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 Transient Learner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82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143000"/>
            <a:ext cx="65752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Cambria"/>
                <a:cs typeface="Cambria"/>
              </a:rPr>
              <a:t>How Can I Know that My Teaching </a:t>
            </a:r>
          </a:p>
          <a:p>
            <a:pPr lvl="0"/>
            <a:r>
              <a:rPr lang="en-US" sz="3200" b="1" dirty="0">
                <a:latin typeface="Cambria"/>
                <a:cs typeface="Cambria"/>
              </a:rPr>
              <a:t> </a:t>
            </a:r>
            <a:r>
              <a:rPr lang="en-US" sz="3200" b="1" dirty="0" smtClean="0">
                <a:latin typeface="Cambria"/>
                <a:cs typeface="Cambria"/>
              </a:rPr>
              <a:t>              Has Lasting Impacts?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257300" y="68898"/>
            <a:ext cx="6629400" cy="769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667000"/>
            <a:ext cx="7276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Need Learning Goals That Are Measurable Later 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48100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Need Control Groups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029200"/>
            <a:ext cx="764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Study Not Only Intended Effects But Overall Effects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96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Something we all can do, and with minimal cost: 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Engage alumni, who are eager to tell us what did work and what did not 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371600" y="0"/>
            <a:ext cx="6629400" cy="769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2819400"/>
            <a:ext cx="4180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60428"/>
                </a:solidFill>
                <a:latin typeface="Cambria"/>
                <a:cs typeface="Cambria"/>
              </a:rPr>
              <a:t>The Challenge…..</a:t>
            </a:r>
            <a:endParaRPr lang="en-US" sz="40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87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47381"/>
            <a:ext cx="3867260" cy="22912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054600" y="3962400"/>
            <a:ext cx="3251200" cy="2438400"/>
            <a:chOff x="5588000" y="4114800"/>
            <a:chExt cx="3251200" cy="2438400"/>
          </a:xfrm>
        </p:grpSpPr>
        <p:sp>
          <p:nvSpPr>
            <p:cNvPr id="13" name="Can 12"/>
            <p:cNvSpPr/>
            <p:nvPr/>
          </p:nvSpPr>
          <p:spPr>
            <a:xfrm rot="18514145" flipV="1">
              <a:off x="7933188" y="5442608"/>
              <a:ext cx="273748" cy="1371600"/>
            </a:xfrm>
            <a:prstGeom prst="can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88000" y="4114800"/>
              <a:ext cx="3251200" cy="243840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6019800" y="4343400"/>
              <a:ext cx="1752600" cy="1752600"/>
            </a:xfrm>
            <a:prstGeom prst="ellipse">
              <a:avLst/>
            </a:prstGeom>
            <a:noFill/>
            <a:ln w="28575" cmpd="sng">
              <a:gradFill flip="none" rotWithShape="1">
                <a:gsLst>
                  <a:gs pos="57000">
                    <a:schemeClr val="tx1"/>
                  </a:gs>
                  <a:gs pos="85000">
                    <a:prstClr val="white"/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 rot="7714145" flipV="1">
              <a:off x="7565642" y="5701667"/>
              <a:ext cx="301637" cy="292406"/>
            </a:xfrm>
            <a:prstGeom prst="can">
              <a:avLst>
                <a:gd name="adj" fmla="val 8027"/>
              </a:avLst>
            </a:prstGeom>
            <a:solidFill>
              <a:schemeClr val="tx2">
                <a:lumMod val="25000"/>
                <a:lumOff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76400" y="4278868"/>
            <a:ext cx="2186702" cy="2502932"/>
            <a:chOff x="762000" y="3810000"/>
            <a:chExt cx="2491502" cy="280773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0" y="3810000"/>
              <a:ext cx="2293582" cy="20955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14400" y="5791200"/>
              <a:ext cx="224533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Hoefler Text"/>
                  <a:cs typeface="Hoefler Text"/>
                </a:rPr>
                <a:t>W</a:t>
              </a:r>
              <a:r>
                <a:rPr lang="en-US" sz="2400" dirty="0" smtClean="0">
                  <a:latin typeface="Hoefler Text"/>
                  <a:cs typeface="Hoefler Text"/>
                </a:rPr>
                <a:t>IKIPEDI</a:t>
              </a:r>
              <a:r>
                <a:rPr lang="en-US" sz="3200" dirty="0" smtClean="0">
                  <a:latin typeface="Hoefler Text"/>
                  <a:cs typeface="Hoefler Text"/>
                </a:rPr>
                <a:t>A</a:t>
              </a:r>
              <a:endParaRPr lang="en-US" sz="3200" dirty="0">
                <a:latin typeface="Hoefler Text"/>
                <a:cs typeface="Hoefler Tex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4400" y="62484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oefler Text"/>
                  <a:cs typeface="Hoefler Text"/>
                </a:rPr>
                <a:t>The Free </a:t>
              </a:r>
              <a:r>
                <a:rPr lang="en-US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oefler Text"/>
                  <a:cs typeface="Hoefler Text"/>
                </a:rPr>
                <a:t>Encylopedia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oefler Text"/>
                <a:cs typeface="Hoefler Text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>
            <a:off x="1371600" y="0"/>
            <a:ext cx="6629400" cy="7693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15005" y="786824"/>
            <a:ext cx="5804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How students get information</a:t>
            </a:r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63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06" y="1676400"/>
            <a:ext cx="3643194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34" y="1662708"/>
            <a:ext cx="3648456" cy="2375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259867"/>
            <a:ext cx="3648456" cy="2369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259867"/>
            <a:ext cx="3648456" cy="2369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>
            <a:off x="1371600" y="0"/>
            <a:ext cx="6629400" cy="769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762000"/>
            <a:ext cx="4821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The Changing Classroom</a:t>
            </a:r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832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472" y="1366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66159" y="1066800"/>
            <a:ext cx="661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"/>
                <a:cs typeface="Cambria"/>
              </a:rPr>
              <a:t>Teaching the Student of 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614" y="2514600"/>
            <a:ext cx="5942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What do we want them to learn?</a:t>
            </a:r>
            <a:endParaRPr lang="en-US" sz="28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614" y="4744759"/>
            <a:ext cx="360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How do we know?</a:t>
            </a:r>
            <a:endParaRPr lang="en-US" sz="28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7614" y="3581400"/>
            <a:ext cx="464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How do we achieve this?</a:t>
            </a:r>
            <a:endParaRPr lang="en-US" sz="28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52600" y="4495800"/>
            <a:ext cx="4191000" cy="990600"/>
          </a:xfrm>
          <a:custGeom>
            <a:avLst/>
            <a:gdLst>
              <a:gd name="connsiteX0" fmla="*/ 4383794 w 4732040"/>
              <a:gd name="connsiteY0" fmla="*/ 327730 h 1587441"/>
              <a:gd name="connsiteX1" fmla="*/ 4383794 w 4732040"/>
              <a:gd name="connsiteY1" fmla="*/ 327730 h 1587441"/>
              <a:gd name="connsiteX2" fmla="*/ 4281369 w 4732040"/>
              <a:gd name="connsiteY2" fmla="*/ 245797 h 1587441"/>
              <a:gd name="connsiteX3" fmla="*/ 4107246 w 4732040"/>
              <a:gd name="connsiteY3" fmla="*/ 194589 h 1587441"/>
              <a:gd name="connsiteX4" fmla="*/ 3881911 w 4732040"/>
              <a:gd name="connsiteY4" fmla="*/ 163865 h 1587441"/>
              <a:gd name="connsiteX5" fmla="*/ 3226391 w 4732040"/>
              <a:gd name="connsiteY5" fmla="*/ 133140 h 1587441"/>
              <a:gd name="connsiteX6" fmla="*/ 3052268 w 4732040"/>
              <a:gd name="connsiteY6" fmla="*/ 122898 h 1587441"/>
              <a:gd name="connsiteX7" fmla="*/ 2611840 w 4732040"/>
              <a:gd name="connsiteY7" fmla="*/ 92174 h 1587441"/>
              <a:gd name="connsiteX8" fmla="*/ 2130442 w 4732040"/>
              <a:gd name="connsiteY8" fmla="*/ 71691 h 1587441"/>
              <a:gd name="connsiteX9" fmla="*/ 1771954 w 4732040"/>
              <a:gd name="connsiteY9" fmla="*/ 51208 h 1587441"/>
              <a:gd name="connsiteX10" fmla="*/ 1669529 w 4732040"/>
              <a:gd name="connsiteY10" fmla="*/ 30725 h 1587441"/>
              <a:gd name="connsiteX11" fmla="*/ 1464679 w 4732040"/>
              <a:gd name="connsiteY11" fmla="*/ 0 h 1587441"/>
              <a:gd name="connsiteX12" fmla="*/ 778431 w 4732040"/>
              <a:gd name="connsiteY12" fmla="*/ 20483 h 1587441"/>
              <a:gd name="connsiteX13" fmla="*/ 624793 w 4732040"/>
              <a:gd name="connsiteY13" fmla="*/ 40966 h 1587441"/>
              <a:gd name="connsiteX14" fmla="*/ 491641 w 4732040"/>
              <a:gd name="connsiteY14" fmla="*/ 51208 h 1587441"/>
              <a:gd name="connsiteX15" fmla="*/ 409701 w 4732040"/>
              <a:gd name="connsiteY15" fmla="*/ 81932 h 1587441"/>
              <a:gd name="connsiteX16" fmla="*/ 256063 w 4732040"/>
              <a:gd name="connsiteY16" fmla="*/ 174106 h 1587441"/>
              <a:gd name="connsiteX17" fmla="*/ 122910 w 4732040"/>
              <a:gd name="connsiteY17" fmla="*/ 378937 h 1587441"/>
              <a:gd name="connsiteX18" fmla="*/ 40970 w 4732040"/>
              <a:gd name="connsiteY18" fmla="*/ 594010 h 1587441"/>
              <a:gd name="connsiteX19" fmla="*/ 30728 w 4732040"/>
              <a:gd name="connsiteY19" fmla="*/ 686184 h 1587441"/>
              <a:gd name="connsiteX20" fmla="*/ 20485 w 4732040"/>
              <a:gd name="connsiteY20" fmla="*/ 788599 h 1587441"/>
              <a:gd name="connsiteX21" fmla="*/ 10243 w 4732040"/>
              <a:gd name="connsiteY21" fmla="*/ 839807 h 1587441"/>
              <a:gd name="connsiteX22" fmla="*/ 0 w 4732040"/>
              <a:gd name="connsiteY22" fmla="*/ 942223 h 1587441"/>
              <a:gd name="connsiteX23" fmla="*/ 10243 w 4732040"/>
              <a:gd name="connsiteY23" fmla="*/ 1208503 h 1587441"/>
              <a:gd name="connsiteX24" fmla="*/ 30728 w 4732040"/>
              <a:gd name="connsiteY24" fmla="*/ 1249469 h 1587441"/>
              <a:gd name="connsiteX25" fmla="*/ 71698 w 4732040"/>
              <a:gd name="connsiteY25" fmla="*/ 1280194 h 1587441"/>
              <a:gd name="connsiteX26" fmla="*/ 102425 w 4732040"/>
              <a:gd name="connsiteY26" fmla="*/ 1310919 h 1587441"/>
              <a:gd name="connsiteX27" fmla="*/ 143395 w 4732040"/>
              <a:gd name="connsiteY27" fmla="*/ 1331402 h 1587441"/>
              <a:gd name="connsiteX28" fmla="*/ 235578 w 4732040"/>
              <a:gd name="connsiteY28" fmla="*/ 1372368 h 1587441"/>
              <a:gd name="connsiteX29" fmla="*/ 409701 w 4732040"/>
              <a:gd name="connsiteY29" fmla="*/ 1433817 h 1587441"/>
              <a:gd name="connsiteX30" fmla="*/ 727218 w 4732040"/>
              <a:gd name="connsiteY30" fmla="*/ 1464542 h 1587441"/>
              <a:gd name="connsiteX31" fmla="*/ 942311 w 4732040"/>
              <a:gd name="connsiteY31" fmla="*/ 1495267 h 1587441"/>
              <a:gd name="connsiteX32" fmla="*/ 1095949 w 4732040"/>
              <a:gd name="connsiteY32" fmla="*/ 1536233 h 1587441"/>
              <a:gd name="connsiteX33" fmla="*/ 1239344 w 4732040"/>
              <a:gd name="connsiteY33" fmla="*/ 1556716 h 1587441"/>
              <a:gd name="connsiteX34" fmla="*/ 1362254 w 4732040"/>
              <a:gd name="connsiteY34" fmla="*/ 1577199 h 1587441"/>
              <a:gd name="connsiteX35" fmla="*/ 1700257 w 4732040"/>
              <a:gd name="connsiteY35" fmla="*/ 1587441 h 1587441"/>
              <a:gd name="connsiteX36" fmla="*/ 2837175 w 4732040"/>
              <a:gd name="connsiteY36" fmla="*/ 1577199 h 1587441"/>
              <a:gd name="connsiteX37" fmla="*/ 3257118 w 4732040"/>
              <a:gd name="connsiteY37" fmla="*/ 1546474 h 1587441"/>
              <a:gd name="connsiteX38" fmla="*/ 3451726 w 4732040"/>
              <a:gd name="connsiteY38" fmla="*/ 1525991 h 1587441"/>
              <a:gd name="connsiteX39" fmla="*/ 3636091 w 4732040"/>
              <a:gd name="connsiteY39" fmla="*/ 1515750 h 1587441"/>
              <a:gd name="connsiteX40" fmla="*/ 3830699 w 4732040"/>
              <a:gd name="connsiteY40" fmla="*/ 1485025 h 1587441"/>
              <a:gd name="connsiteX41" fmla="*/ 4015064 w 4732040"/>
              <a:gd name="connsiteY41" fmla="*/ 1454300 h 1587441"/>
              <a:gd name="connsiteX42" fmla="*/ 4199429 w 4732040"/>
              <a:gd name="connsiteY42" fmla="*/ 1403093 h 1587441"/>
              <a:gd name="connsiteX43" fmla="*/ 4353067 w 4732040"/>
              <a:gd name="connsiteY43" fmla="*/ 1351885 h 1587441"/>
              <a:gd name="connsiteX44" fmla="*/ 4414522 w 4732040"/>
              <a:gd name="connsiteY44" fmla="*/ 1310919 h 1587441"/>
              <a:gd name="connsiteX45" fmla="*/ 4527189 w 4732040"/>
              <a:gd name="connsiteY45" fmla="*/ 1249469 h 1587441"/>
              <a:gd name="connsiteX46" fmla="*/ 4609129 w 4732040"/>
              <a:gd name="connsiteY46" fmla="*/ 1188020 h 1587441"/>
              <a:gd name="connsiteX47" fmla="*/ 4639857 w 4732040"/>
              <a:gd name="connsiteY47" fmla="*/ 1147054 h 1587441"/>
              <a:gd name="connsiteX48" fmla="*/ 4670584 w 4732040"/>
              <a:gd name="connsiteY48" fmla="*/ 1075363 h 1587441"/>
              <a:gd name="connsiteX49" fmla="*/ 4711555 w 4732040"/>
              <a:gd name="connsiteY49" fmla="*/ 1013914 h 1587441"/>
              <a:gd name="connsiteX50" fmla="*/ 4732040 w 4732040"/>
              <a:gd name="connsiteY50" fmla="*/ 921740 h 1587441"/>
              <a:gd name="connsiteX51" fmla="*/ 4721797 w 4732040"/>
              <a:gd name="connsiteY51" fmla="*/ 819324 h 1587441"/>
              <a:gd name="connsiteX52" fmla="*/ 4711555 w 4732040"/>
              <a:gd name="connsiteY52" fmla="*/ 788599 h 1587441"/>
              <a:gd name="connsiteX53" fmla="*/ 4691069 w 4732040"/>
              <a:gd name="connsiteY53" fmla="*/ 757875 h 1587441"/>
              <a:gd name="connsiteX54" fmla="*/ 4670584 w 4732040"/>
              <a:gd name="connsiteY54" fmla="*/ 716909 h 1587441"/>
              <a:gd name="connsiteX55" fmla="*/ 4650099 w 4732040"/>
              <a:gd name="connsiteY55" fmla="*/ 696425 h 1587441"/>
              <a:gd name="connsiteX56" fmla="*/ 4609129 w 4732040"/>
              <a:gd name="connsiteY56" fmla="*/ 614493 h 1587441"/>
              <a:gd name="connsiteX57" fmla="*/ 4578402 w 4732040"/>
              <a:gd name="connsiteY57" fmla="*/ 491594 h 1587441"/>
              <a:gd name="connsiteX58" fmla="*/ 4547674 w 4732040"/>
              <a:gd name="connsiteY58" fmla="*/ 471111 h 1587441"/>
              <a:gd name="connsiteX59" fmla="*/ 4537432 w 4732040"/>
              <a:gd name="connsiteY59" fmla="*/ 440387 h 1587441"/>
              <a:gd name="connsiteX60" fmla="*/ 4445249 w 4732040"/>
              <a:gd name="connsiteY60" fmla="*/ 358454 h 1587441"/>
              <a:gd name="connsiteX61" fmla="*/ 4383794 w 4732040"/>
              <a:gd name="connsiteY61" fmla="*/ 337971 h 1587441"/>
              <a:gd name="connsiteX62" fmla="*/ 4383794 w 4732040"/>
              <a:gd name="connsiteY62" fmla="*/ 327730 h 15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732040" h="1587441">
                <a:moveTo>
                  <a:pt x="4383794" y="327730"/>
                </a:moveTo>
                <a:lnTo>
                  <a:pt x="4383794" y="327730"/>
                </a:lnTo>
                <a:cubicBezTo>
                  <a:pt x="4349652" y="300419"/>
                  <a:pt x="4318676" y="268594"/>
                  <a:pt x="4281369" y="245797"/>
                </a:cubicBezTo>
                <a:cubicBezTo>
                  <a:pt x="4239986" y="220510"/>
                  <a:pt x="4152337" y="203606"/>
                  <a:pt x="4107246" y="194589"/>
                </a:cubicBezTo>
                <a:cubicBezTo>
                  <a:pt x="3945534" y="162250"/>
                  <a:pt x="4044392" y="182611"/>
                  <a:pt x="3881911" y="163865"/>
                </a:cubicBezTo>
                <a:cubicBezTo>
                  <a:pt x="3502024" y="120037"/>
                  <a:pt x="3975510" y="148427"/>
                  <a:pt x="3226391" y="133140"/>
                </a:cubicBezTo>
                <a:lnTo>
                  <a:pt x="3052268" y="122898"/>
                </a:lnTo>
                <a:cubicBezTo>
                  <a:pt x="2905428" y="113110"/>
                  <a:pt x="2758897" y="97830"/>
                  <a:pt x="2611840" y="92174"/>
                </a:cubicBezTo>
                <a:lnTo>
                  <a:pt x="2130442" y="71691"/>
                </a:lnTo>
                <a:lnTo>
                  <a:pt x="1771954" y="51208"/>
                </a:lnTo>
                <a:cubicBezTo>
                  <a:pt x="1737812" y="44380"/>
                  <a:pt x="1703962" y="35889"/>
                  <a:pt x="1669529" y="30725"/>
                </a:cubicBezTo>
                <a:cubicBezTo>
                  <a:pt x="1395389" y="-10393"/>
                  <a:pt x="1739840" y="55027"/>
                  <a:pt x="1464679" y="0"/>
                </a:cubicBezTo>
                <a:cubicBezTo>
                  <a:pt x="1380329" y="1721"/>
                  <a:pt x="953648" y="4555"/>
                  <a:pt x="778431" y="20483"/>
                </a:cubicBezTo>
                <a:cubicBezTo>
                  <a:pt x="726977" y="25160"/>
                  <a:pt x="676165" y="35462"/>
                  <a:pt x="624793" y="40966"/>
                </a:cubicBezTo>
                <a:cubicBezTo>
                  <a:pt x="580531" y="45708"/>
                  <a:pt x="536025" y="47794"/>
                  <a:pt x="491641" y="51208"/>
                </a:cubicBezTo>
                <a:cubicBezTo>
                  <a:pt x="464328" y="61449"/>
                  <a:pt x="436426" y="70241"/>
                  <a:pt x="409701" y="81932"/>
                </a:cubicBezTo>
                <a:cubicBezTo>
                  <a:pt x="357301" y="104855"/>
                  <a:pt x="298936" y="135135"/>
                  <a:pt x="256063" y="174106"/>
                </a:cubicBezTo>
                <a:cubicBezTo>
                  <a:pt x="214482" y="211903"/>
                  <a:pt x="126087" y="370598"/>
                  <a:pt x="122910" y="378937"/>
                </a:cubicBezTo>
                <a:lnTo>
                  <a:pt x="40970" y="594010"/>
                </a:lnTo>
                <a:cubicBezTo>
                  <a:pt x="37556" y="624735"/>
                  <a:pt x="33965" y="655440"/>
                  <a:pt x="30728" y="686184"/>
                </a:cubicBezTo>
                <a:cubicBezTo>
                  <a:pt x="27136" y="720304"/>
                  <a:pt x="25020" y="754591"/>
                  <a:pt x="20485" y="788599"/>
                </a:cubicBezTo>
                <a:cubicBezTo>
                  <a:pt x="18184" y="805854"/>
                  <a:pt x="12544" y="822552"/>
                  <a:pt x="10243" y="839807"/>
                </a:cubicBezTo>
                <a:cubicBezTo>
                  <a:pt x="5708" y="873815"/>
                  <a:pt x="3414" y="908084"/>
                  <a:pt x="0" y="942223"/>
                </a:cubicBezTo>
                <a:cubicBezTo>
                  <a:pt x="3414" y="1030983"/>
                  <a:pt x="1404" y="1120118"/>
                  <a:pt x="10243" y="1208503"/>
                </a:cubicBezTo>
                <a:cubicBezTo>
                  <a:pt x="11762" y="1223695"/>
                  <a:pt x="20792" y="1237878"/>
                  <a:pt x="30728" y="1249469"/>
                </a:cubicBezTo>
                <a:cubicBezTo>
                  <a:pt x="41838" y="1262429"/>
                  <a:pt x="58737" y="1269085"/>
                  <a:pt x="71698" y="1280194"/>
                </a:cubicBezTo>
                <a:cubicBezTo>
                  <a:pt x="82696" y="1289620"/>
                  <a:pt x="90638" y="1302501"/>
                  <a:pt x="102425" y="1310919"/>
                </a:cubicBezTo>
                <a:cubicBezTo>
                  <a:pt x="114850" y="1319793"/>
                  <a:pt x="129532" y="1325004"/>
                  <a:pt x="143395" y="1331402"/>
                </a:cubicBezTo>
                <a:cubicBezTo>
                  <a:pt x="173926" y="1345492"/>
                  <a:pt x="204194" y="1360298"/>
                  <a:pt x="235578" y="1372368"/>
                </a:cubicBezTo>
                <a:cubicBezTo>
                  <a:pt x="293025" y="1394461"/>
                  <a:pt x="348490" y="1427374"/>
                  <a:pt x="409701" y="1433817"/>
                </a:cubicBezTo>
                <a:cubicBezTo>
                  <a:pt x="802585" y="1475169"/>
                  <a:pt x="440105" y="1438442"/>
                  <a:pt x="727218" y="1464542"/>
                </a:cubicBezTo>
                <a:cubicBezTo>
                  <a:pt x="812431" y="1472288"/>
                  <a:pt x="857288" y="1475648"/>
                  <a:pt x="942311" y="1495267"/>
                </a:cubicBezTo>
                <a:cubicBezTo>
                  <a:pt x="993956" y="1507184"/>
                  <a:pt x="1044046" y="1525496"/>
                  <a:pt x="1095949" y="1536233"/>
                </a:cubicBezTo>
                <a:cubicBezTo>
                  <a:pt x="1143231" y="1546015"/>
                  <a:pt x="1191622" y="1549375"/>
                  <a:pt x="1239344" y="1556716"/>
                </a:cubicBezTo>
                <a:cubicBezTo>
                  <a:pt x="1280396" y="1563031"/>
                  <a:pt x="1320811" y="1574436"/>
                  <a:pt x="1362254" y="1577199"/>
                </a:cubicBezTo>
                <a:cubicBezTo>
                  <a:pt x="1474724" y="1584696"/>
                  <a:pt x="1587589" y="1584027"/>
                  <a:pt x="1700257" y="1587441"/>
                </a:cubicBezTo>
                <a:lnTo>
                  <a:pt x="2837175" y="1577199"/>
                </a:lnTo>
                <a:cubicBezTo>
                  <a:pt x="2866446" y="1576572"/>
                  <a:pt x="3163213" y="1555561"/>
                  <a:pt x="3257118" y="1546474"/>
                </a:cubicBezTo>
                <a:cubicBezTo>
                  <a:pt x="3322042" y="1540192"/>
                  <a:pt x="3386599" y="1529609"/>
                  <a:pt x="3451726" y="1525991"/>
                </a:cubicBezTo>
                <a:lnTo>
                  <a:pt x="3636091" y="1515750"/>
                </a:lnTo>
                <a:cubicBezTo>
                  <a:pt x="3833616" y="1493804"/>
                  <a:pt x="3618295" y="1520422"/>
                  <a:pt x="3830699" y="1485025"/>
                </a:cubicBezTo>
                <a:cubicBezTo>
                  <a:pt x="3993638" y="1457872"/>
                  <a:pt x="3826893" y="1496113"/>
                  <a:pt x="4015064" y="1454300"/>
                </a:cubicBezTo>
                <a:cubicBezTo>
                  <a:pt x="4114209" y="1432269"/>
                  <a:pt x="4092036" y="1432921"/>
                  <a:pt x="4199429" y="1403093"/>
                </a:cubicBezTo>
                <a:cubicBezTo>
                  <a:pt x="4273476" y="1382527"/>
                  <a:pt x="4286077" y="1387953"/>
                  <a:pt x="4353067" y="1351885"/>
                </a:cubicBezTo>
                <a:cubicBezTo>
                  <a:pt x="4374744" y="1340214"/>
                  <a:pt x="4393256" y="1323323"/>
                  <a:pt x="4414522" y="1310919"/>
                </a:cubicBezTo>
                <a:cubicBezTo>
                  <a:pt x="4485353" y="1269605"/>
                  <a:pt x="4463665" y="1293443"/>
                  <a:pt x="4527189" y="1249469"/>
                </a:cubicBezTo>
                <a:cubicBezTo>
                  <a:pt x="4555260" y="1230037"/>
                  <a:pt x="4588643" y="1215331"/>
                  <a:pt x="4609129" y="1188020"/>
                </a:cubicBezTo>
                <a:lnTo>
                  <a:pt x="4639857" y="1147054"/>
                </a:lnTo>
                <a:cubicBezTo>
                  <a:pt x="4650453" y="1115268"/>
                  <a:pt x="4651598" y="1107002"/>
                  <a:pt x="4670584" y="1075363"/>
                </a:cubicBezTo>
                <a:cubicBezTo>
                  <a:pt x="4683251" y="1054254"/>
                  <a:pt x="4711555" y="1013914"/>
                  <a:pt x="4711555" y="1013914"/>
                </a:cubicBezTo>
                <a:cubicBezTo>
                  <a:pt x="4722116" y="982232"/>
                  <a:pt x="4732040" y="957785"/>
                  <a:pt x="4732040" y="921740"/>
                </a:cubicBezTo>
                <a:cubicBezTo>
                  <a:pt x="4732040" y="887431"/>
                  <a:pt x="4727014" y="853234"/>
                  <a:pt x="4721797" y="819324"/>
                </a:cubicBezTo>
                <a:cubicBezTo>
                  <a:pt x="4720155" y="808654"/>
                  <a:pt x="4716383" y="798255"/>
                  <a:pt x="4711555" y="788599"/>
                </a:cubicBezTo>
                <a:cubicBezTo>
                  <a:pt x="4706050" y="777590"/>
                  <a:pt x="4697177" y="768562"/>
                  <a:pt x="4691069" y="757875"/>
                </a:cubicBezTo>
                <a:cubicBezTo>
                  <a:pt x="4683493" y="744620"/>
                  <a:pt x="4679053" y="729612"/>
                  <a:pt x="4670584" y="716909"/>
                </a:cubicBezTo>
                <a:cubicBezTo>
                  <a:pt x="4665227" y="708875"/>
                  <a:pt x="4655068" y="704705"/>
                  <a:pt x="4650099" y="696425"/>
                </a:cubicBezTo>
                <a:cubicBezTo>
                  <a:pt x="4634388" y="670242"/>
                  <a:pt x="4609129" y="614493"/>
                  <a:pt x="4609129" y="614493"/>
                </a:cubicBezTo>
                <a:cubicBezTo>
                  <a:pt x="4606719" y="600036"/>
                  <a:pt x="4593619" y="501738"/>
                  <a:pt x="4578402" y="491594"/>
                </a:cubicBezTo>
                <a:lnTo>
                  <a:pt x="4547674" y="471111"/>
                </a:lnTo>
                <a:cubicBezTo>
                  <a:pt x="4544260" y="460870"/>
                  <a:pt x="4542788" y="449760"/>
                  <a:pt x="4537432" y="440387"/>
                </a:cubicBezTo>
                <a:cubicBezTo>
                  <a:pt x="4517657" y="405784"/>
                  <a:pt x="4483805" y="371305"/>
                  <a:pt x="4445249" y="358454"/>
                </a:cubicBezTo>
                <a:cubicBezTo>
                  <a:pt x="4424764" y="351626"/>
                  <a:pt x="4401761" y="349948"/>
                  <a:pt x="4383794" y="337971"/>
                </a:cubicBezTo>
                <a:lnTo>
                  <a:pt x="4383794" y="327730"/>
                </a:lnTo>
                <a:close/>
              </a:path>
            </a:pathLst>
          </a:custGeom>
          <a:noFill/>
          <a:ln w="28575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371600" y="68898"/>
            <a:ext cx="6629400" cy="7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80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60428"/>
                </a:solidFill>
                <a:latin typeface="Cambria"/>
                <a:cs typeface="Cambria"/>
              </a:rPr>
              <a:t>ARE </a:t>
            </a:r>
            <a:r>
              <a:rPr lang="en-US" sz="3200" b="1" dirty="0">
                <a:solidFill>
                  <a:srgbClr val="860428"/>
                </a:solidFill>
                <a:latin typeface="Cambria"/>
                <a:cs typeface="Cambria"/>
              </a:rPr>
              <a:t>MY STUDENTS </a:t>
            </a:r>
            <a:r>
              <a:rPr lang="en-US" sz="3200" b="1" dirty="0" smtClean="0">
                <a:solidFill>
                  <a:srgbClr val="860428"/>
                </a:solidFill>
                <a:latin typeface="Cambria"/>
                <a:cs typeface="Cambria"/>
              </a:rPr>
              <a:t>ACTUALLY </a:t>
            </a:r>
            <a:r>
              <a:rPr lang="en-US" sz="3200" b="1" dirty="0">
                <a:solidFill>
                  <a:srgbClr val="860428"/>
                </a:solidFill>
                <a:latin typeface="Cambria"/>
                <a:cs typeface="Cambria"/>
              </a:rPr>
              <a:t>LEARNING?</a:t>
            </a:r>
          </a:p>
          <a:p>
            <a:pPr algn="ctr"/>
            <a:r>
              <a:rPr lang="en-US" sz="4000" b="1" dirty="0" smtClean="0">
                <a:solidFill>
                  <a:srgbClr val="860428"/>
                </a:solidFill>
                <a:latin typeface="Cambria"/>
                <a:cs typeface="Cambria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May 6, 2013 </a:t>
            </a:r>
            <a:endParaRPr lang="en-US" sz="40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371600" y="68898"/>
            <a:ext cx="6629400" cy="769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248400"/>
            <a:ext cx="613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Funded By Council of Graduate Schools Sloan Foundation Grant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2038529"/>
            <a:ext cx="937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860428"/>
                </a:solidFill>
              </a:rPr>
              <a:t>What Do I Want My Students to Learn?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860428"/>
                </a:solidFill>
              </a:rPr>
              <a:t>What’s the Evidence that My Teaching is Effective?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860428"/>
                </a:solidFill>
              </a:rPr>
              <a:t>What Can We Learn from Student Evaluations?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860428"/>
                </a:solidFill>
              </a:rPr>
              <a:t>How Can We Evaluate 40,000</a:t>
            </a:r>
            <a:r>
              <a:rPr lang="en-US" sz="3200" b="1" baseline="30000" dirty="0">
                <a:solidFill>
                  <a:srgbClr val="860428"/>
                </a:solidFill>
              </a:rPr>
              <a:t>+</a:t>
            </a:r>
            <a:r>
              <a:rPr lang="en-US" sz="3200" b="1" dirty="0">
                <a:solidFill>
                  <a:srgbClr val="860428"/>
                </a:solidFill>
              </a:rPr>
              <a:t> </a:t>
            </a:r>
            <a:r>
              <a:rPr lang="en-US" sz="3200" b="1" dirty="0" smtClean="0">
                <a:solidFill>
                  <a:srgbClr val="860428"/>
                </a:solidFill>
              </a:rPr>
              <a:t> Students</a:t>
            </a:r>
            <a:r>
              <a:rPr lang="en-US" sz="3200" b="1" dirty="0">
                <a:solidFill>
                  <a:srgbClr val="860428"/>
                </a:solidFill>
              </a:rPr>
              <a:t>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860428"/>
                </a:solidFill>
              </a:rPr>
              <a:t>How Can I Know that my Teaching Has Lasting Impacts</a:t>
            </a:r>
            <a:r>
              <a:rPr lang="en-US" sz="3200" b="1" dirty="0" smtClean="0">
                <a:solidFill>
                  <a:srgbClr val="860428"/>
                </a:solidFill>
              </a:rPr>
              <a:t>?</a:t>
            </a:r>
            <a:endParaRPr lang="en-US" sz="3200" b="1" dirty="0">
              <a:solidFill>
                <a:srgbClr val="8604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8311" y="877669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"/>
                <a:cs typeface="Cambria"/>
              </a:rPr>
              <a:t>Goal of the Retreat</a:t>
            </a:r>
            <a:endParaRPr lang="en-US" sz="3600" b="1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947" y="1905000"/>
            <a:ext cx="74174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To learn about assessment and evaluation </a:t>
            </a:r>
          </a:p>
          <a:p>
            <a:r>
              <a:rPr lang="en-US" sz="2800" b="1" dirty="0">
                <a:solidFill>
                  <a:srgbClr val="860428"/>
                </a:solidFill>
                <a:latin typeface="Cambria"/>
                <a:cs typeface="Cambria"/>
              </a:rPr>
              <a:t> </a:t>
            </a: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   tools and methods being used across the </a:t>
            </a:r>
          </a:p>
          <a:p>
            <a:r>
              <a:rPr lang="en-US" sz="2800" b="1" dirty="0">
                <a:solidFill>
                  <a:srgbClr val="860428"/>
                </a:solidFill>
                <a:latin typeface="Cambria"/>
                <a:cs typeface="Cambria"/>
              </a:rPr>
              <a:t> </a:t>
            </a: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   university and to share best practices </a:t>
            </a:r>
            <a:endParaRPr lang="en-US" sz="28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947" y="3581400"/>
            <a:ext cx="68916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To begin to identify areas of training in </a:t>
            </a:r>
          </a:p>
          <a:p>
            <a:r>
              <a:rPr lang="en-US" sz="2800" b="1" dirty="0">
                <a:solidFill>
                  <a:srgbClr val="860428"/>
                </a:solidFill>
                <a:latin typeface="Cambria"/>
                <a:cs typeface="Cambria"/>
              </a:rPr>
              <a:t>  </a:t>
            </a: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  assessment and evaluation for current </a:t>
            </a:r>
          </a:p>
          <a:p>
            <a:r>
              <a:rPr lang="en-US" sz="2800" b="1" dirty="0">
                <a:solidFill>
                  <a:srgbClr val="860428"/>
                </a:solidFill>
                <a:latin typeface="Cambria"/>
                <a:cs typeface="Cambria"/>
              </a:rPr>
              <a:t> </a:t>
            </a: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   and future faculty</a:t>
            </a:r>
            <a:endParaRPr lang="en-US" sz="28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947" y="5355835"/>
            <a:ext cx="7301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To foster collaborations</a:t>
            </a:r>
            <a:r>
              <a:rPr lang="en-US" sz="2800" b="1" dirty="0">
                <a:solidFill>
                  <a:srgbClr val="860428"/>
                </a:solidFill>
                <a:latin typeface="Cambria"/>
                <a:cs typeface="Cambria"/>
              </a:rPr>
              <a:t> </a:t>
            </a: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between schools, </a:t>
            </a:r>
          </a:p>
          <a:p>
            <a:r>
              <a:rPr lang="en-US" sz="2800" b="1" dirty="0">
                <a:solidFill>
                  <a:srgbClr val="860428"/>
                </a:solidFill>
                <a:latin typeface="Cambria"/>
                <a:cs typeface="Cambria"/>
              </a:rPr>
              <a:t> </a:t>
            </a:r>
            <a:r>
              <a:rPr lang="en-US" sz="2800" b="1" dirty="0" smtClean="0">
                <a:solidFill>
                  <a:srgbClr val="860428"/>
                </a:solidFill>
                <a:latin typeface="Cambria"/>
                <a:cs typeface="Cambria"/>
              </a:rPr>
              <a:t>   departments and individuals</a:t>
            </a:r>
            <a:endParaRPr lang="en-US" sz="28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371600" y="68898"/>
            <a:ext cx="6629400" cy="7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615" y="1295400"/>
            <a:ext cx="739276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atin typeface="Cambria"/>
                <a:cs typeface="Cambria"/>
              </a:rPr>
              <a:t>What Do I Want My Students to Learn?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1371600" y="68898"/>
            <a:ext cx="6629400" cy="7693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2772" y="2260433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Skills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2772" y="4293874"/>
            <a:ext cx="456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Fact-Based Knowledge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24433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Breaking It Down to Build the Rubric (and to Improve </a:t>
            </a:r>
            <a:r>
              <a:rPr lang="en-US" b="1" dirty="0">
                <a:solidFill>
                  <a:srgbClr val="860428"/>
                </a:solidFill>
                <a:latin typeface="Cambria"/>
                <a:cs typeface="Cambria"/>
              </a:rPr>
              <a:t>I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ndividually)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2772" y="2743200"/>
            <a:ext cx="674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Encouraging the Gifted </a:t>
            </a:r>
            <a:r>
              <a:rPr lang="en-US" b="1" dirty="0" err="1" smtClean="0">
                <a:solidFill>
                  <a:srgbClr val="860428"/>
                </a:solidFill>
                <a:latin typeface="Cambria"/>
                <a:cs typeface="Cambria"/>
              </a:rPr>
              <a:t>vs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 Advancing Everyone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2772" y="3745468"/>
            <a:ext cx="53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Tracking Progress—Pre and Post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5379988"/>
            <a:ext cx="689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Measuring Effectively (Cold </a:t>
            </a:r>
            <a:r>
              <a:rPr lang="en-US" b="1" dirty="0">
                <a:solidFill>
                  <a:srgbClr val="860428"/>
                </a:solidFill>
                <a:latin typeface="Cambria"/>
                <a:cs typeface="Cambria"/>
              </a:rPr>
              <a:t>C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all?  Exam?  I-movie Projects?) 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7940" y="5884147"/>
            <a:ext cx="7126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Student Ownership of Learning (e.g., for Flipped </a:t>
            </a:r>
            <a:r>
              <a:rPr lang="en-US" b="1" dirty="0">
                <a:solidFill>
                  <a:srgbClr val="860428"/>
                </a:solidFill>
                <a:latin typeface="Cambria"/>
                <a:cs typeface="Cambria"/>
              </a:rPr>
              <a:t>C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lassroom)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7941" y="4957465"/>
            <a:ext cx="428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Value—Is It Important?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019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5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901" y="914400"/>
            <a:ext cx="54861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Cambria"/>
                <a:cs typeface="Cambria"/>
              </a:rPr>
              <a:t>What’s the Evidence that My </a:t>
            </a:r>
          </a:p>
          <a:p>
            <a:pPr lvl="0"/>
            <a:r>
              <a:rPr lang="en-US" sz="3200" b="1" dirty="0">
                <a:latin typeface="Cambria"/>
                <a:cs typeface="Cambria"/>
              </a:rPr>
              <a:t> </a:t>
            </a:r>
            <a:r>
              <a:rPr lang="en-US" sz="3200" b="1" dirty="0" smtClean="0">
                <a:latin typeface="Cambria"/>
                <a:cs typeface="Cambria"/>
              </a:rPr>
              <a:t>      Teaching is Effective?</a:t>
            </a:r>
            <a:endParaRPr lang="en-US" sz="3200" b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1371600" y="68898"/>
            <a:ext cx="6629400" cy="769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362200"/>
            <a:ext cx="704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Identifying Ways to Look at Long Term Impact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1682" y="3813601"/>
            <a:ext cx="589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Introducing New Types of Assessment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682" y="4953000"/>
            <a:ext cx="6263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Making Traditional Types of Assessment </a:t>
            </a:r>
          </a:p>
          <a:p>
            <a:r>
              <a:rPr lang="en-US" sz="2400" b="1" dirty="0">
                <a:solidFill>
                  <a:srgbClr val="860428"/>
                </a:solidFill>
                <a:latin typeface="Cambria"/>
                <a:cs typeface="Cambria"/>
              </a:rPr>
              <a:t> </a:t>
            </a:r>
            <a:r>
              <a:rPr lang="en-US" sz="2400" b="1" dirty="0" smtClean="0">
                <a:solidFill>
                  <a:srgbClr val="860428"/>
                </a:solidFill>
                <a:latin typeface="Cambria"/>
                <a:cs typeface="Cambria"/>
              </a:rPr>
              <a:t>    More Effective</a:t>
            </a:r>
            <a:endParaRPr lang="en-US" sz="2400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682" y="5867400"/>
            <a:ext cx="716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Test for Misconceptions as well as the </a:t>
            </a:r>
            <a:r>
              <a:rPr lang="en-US" b="1" dirty="0">
                <a:solidFill>
                  <a:srgbClr val="860428"/>
                </a:solidFill>
                <a:latin typeface="Cambria"/>
                <a:cs typeface="Cambria"/>
              </a:rPr>
              <a:t>C</a:t>
            </a: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orrect Answer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3621" y="2812383"/>
            <a:ext cx="363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Following Cohorts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9446" y="3200400"/>
            <a:ext cx="568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Subsequent Choice of Course/Major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9446" y="4334956"/>
            <a:ext cx="244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b="1" dirty="0" smtClean="0">
                <a:solidFill>
                  <a:srgbClr val="860428"/>
                </a:solidFill>
                <a:latin typeface="Cambria"/>
                <a:cs typeface="Cambria"/>
              </a:rPr>
              <a:t>Video and I-movie</a:t>
            </a:r>
            <a:endParaRPr lang="en-US" b="1" dirty="0">
              <a:solidFill>
                <a:srgbClr val="86042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25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755</Words>
  <Application>Microsoft Office PowerPoint</Application>
  <PresentationFormat>On-screen Show (4:3)</PresentationFormat>
  <Paragraphs>97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3_Office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tow420</dc:creator>
  <cp:lastModifiedBy>XLM</cp:lastModifiedBy>
  <cp:revision>734</cp:revision>
  <dcterms:created xsi:type="dcterms:W3CDTF">2013-03-25T18:43:58Z</dcterms:created>
  <dcterms:modified xsi:type="dcterms:W3CDTF">2013-05-18T06:04:26Z</dcterms:modified>
</cp:coreProperties>
</file>