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5" r:id="rId7"/>
    <p:sldId id="266" r:id="rId8"/>
    <p:sldId id="267" r:id="rId9"/>
    <p:sldId id="285" r:id="rId10"/>
    <p:sldId id="283" r:id="rId11"/>
    <p:sldId id="284" r:id="rId12"/>
    <p:sldId id="286"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F3CABE5-325E-4301-A9FA-32FEF542728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F3CABE5-325E-4301-A9FA-32FEF542728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F3CABE5-325E-4301-A9FA-32FEF542728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3CABE5-325E-4301-A9FA-32FEF54272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EA0AC3E-6346-410F-8A87-92DD9E01EEC2}" type="datetimeFigureOut">
              <a:rPr lang="en-US" smtClean="0"/>
              <a:pPr/>
              <a:t>5/21/2013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F3CABE5-325E-4301-A9FA-32FEF542728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EA0AC3E-6346-410F-8A87-92DD9E01EEC2}" type="datetimeFigureOut">
              <a:rPr lang="en-US" smtClean="0"/>
              <a:pPr/>
              <a:t>5/21/2013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F3CABE5-325E-4301-A9FA-32FEF542728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it.ly/10BXM7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hronicle.com/article/The-24-Hour-Professor/257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ath.usu.edu/cfairbourn" TargetMode="External"/><Relationship Id="rId7" Type="http://schemas.openxmlformats.org/officeDocument/2006/relationships/image" Target="../media/image8.jpeg"/><Relationship Id="rId2" Type="http://schemas.openxmlformats.org/officeDocument/2006/relationships/hyperlink" Target="mailto:Camille.fairbourn@usu.edu"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hyperlink" Target="mailto:gaddy001@umn.edu"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hronicle.com/article/The-24-Hour-Professor/2575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gundlach@purdue.edu"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hyperlink" Target="http://sloanconsortium.org/node/16052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estga.edu/~distance/ojdla/spring131/watson131.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westga.edu/~distance/ojdla/spring131/watson13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on.uillinois.edu/resources/tutorials/assessment/cheating.asp" TargetMode="External"/><Relationship Id="rId2" Type="http://schemas.openxmlformats.org/officeDocument/2006/relationships/hyperlink" Target="http://sloanconsortium.org/node/16052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d.gov/policy/highered/leg/hea08/index.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late.com/articles/double_x/doublex/2013/05/the_case_against_grades_they_lower_self_esteem_discourage_creativity_and.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rossmanchance.com/artist/proceedings/cobb.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rossmanchance.com/artist/proceedings/cobb.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mathwithbaddrawings.com/2013/04/25/were-all-bad-at-math-1-i-feel-stupid-too/"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eirian-stock.deviantart.com/" TargetMode="External"/><Relationship Id="rId2" Type="http://schemas.openxmlformats.org/officeDocument/2006/relationships/hyperlink" Target="http://chronicle.com/article/The-24-Hour-Professor/25750" TargetMode="External"/><Relationship Id="rId1" Type="http://schemas.openxmlformats.org/officeDocument/2006/relationships/slideLayout" Target="../slideLayouts/slideLayout2.xml"/><Relationship Id="rId5" Type="http://schemas.openxmlformats.org/officeDocument/2006/relationships/hyperlink" Target="http://bit.ly/10BXM7F" TargetMode="External"/><Relationship Id="rId4" Type="http://schemas.openxmlformats.org/officeDocument/2006/relationships/hyperlink" Target="http://sloanconsortium.org/node/16052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002302"/>
          </a:xfrm>
        </p:spPr>
        <p:txBody>
          <a:bodyPr>
            <a:noAutofit/>
          </a:bodyPr>
          <a:lstStyle/>
          <a:p>
            <a:r>
              <a:rPr lang="en-US" sz="6000" b="1" dirty="0" smtClean="0"/>
              <a:t>The Reality of Online Teaching</a:t>
            </a:r>
            <a:endParaRPr lang="en-US" sz="6000" dirty="0"/>
          </a:p>
        </p:txBody>
      </p:sp>
      <p:sp>
        <p:nvSpPr>
          <p:cNvPr id="3" name="Subtitle 2"/>
          <p:cNvSpPr>
            <a:spLocks noGrp="1"/>
          </p:cNvSpPr>
          <p:nvPr>
            <p:ph type="subTitle" idx="1"/>
          </p:nvPr>
        </p:nvSpPr>
        <p:spPr>
          <a:xfrm>
            <a:off x="1447800" y="2590800"/>
            <a:ext cx="7406640" cy="3810000"/>
          </a:xfrm>
        </p:spPr>
        <p:txBody>
          <a:bodyPr>
            <a:normAutofit fontScale="92500" lnSpcReduction="10000"/>
          </a:bodyPr>
          <a:lstStyle/>
          <a:p>
            <a:r>
              <a:rPr lang="en-US" sz="3600" b="1" dirty="0" smtClean="0"/>
              <a:t>Making Changes to Do It Well and Still Have a Life</a:t>
            </a:r>
          </a:p>
          <a:p>
            <a:endParaRPr lang="en-US" sz="2800" b="1" dirty="0" smtClean="0"/>
          </a:p>
          <a:p>
            <a:r>
              <a:rPr lang="en-US" sz="2400" dirty="0" smtClean="0">
                <a:solidFill>
                  <a:schemeClr val="accent5">
                    <a:lumMod val="75000"/>
                  </a:schemeClr>
                </a:solidFill>
              </a:rPr>
              <a:t>Michelle Everson, University of Minnesota</a:t>
            </a:r>
          </a:p>
          <a:p>
            <a:r>
              <a:rPr lang="en-US" sz="2400" dirty="0" smtClean="0">
                <a:solidFill>
                  <a:schemeClr val="accent5">
                    <a:lumMod val="75000"/>
                  </a:schemeClr>
                </a:solidFill>
              </a:rPr>
              <a:t>Camille </a:t>
            </a:r>
            <a:r>
              <a:rPr lang="en-US" sz="2400" dirty="0" err="1" smtClean="0">
                <a:solidFill>
                  <a:schemeClr val="accent5">
                    <a:lumMod val="75000"/>
                  </a:schemeClr>
                </a:solidFill>
              </a:rPr>
              <a:t>Fairbourn</a:t>
            </a:r>
            <a:r>
              <a:rPr lang="en-US" sz="2400" dirty="0" smtClean="0">
                <a:solidFill>
                  <a:schemeClr val="accent5">
                    <a:lumMod val="75000"/>
                  </a:schemeClr>
                </a:solidFill>
              </a:rPr>
              <a:t>, Utah State University</a:t>
            </a:r>
          </a:p>
          <a:p>
            <a:r>
              <a:rPr lang="en-US" sz="2400" dirty="0" smtClean="0">
                <a:solidFill>
                  <a:schemeClr val="accent5">
                    <a:lumMod val="75000"/>
                  </a:schemeClr>
                </a:solidFill>
              </a:rPr>
              <a:t>Ellen </a:t>
            </a:r>
            <a:r>
              <a:rPr lang="en-US" sz="2400" dirty="0" err="1" smtClean="0">
                <a:solidFill>
                  <a:schemeClr val="accent5">
                    <a:lumMod val="75000"/>
                  </a:schemeClr>
                </a:solidFill>
              </a:rPr>
              <a:t>Gundlach</a:t>
            </a:r>
            <a:r>
              <a:rPr lang="en-US" sz="2400" dirty="0" smtClean="0">
                <a:solidFill>
                  <a:schemeClr val="accent5">
                    <a:lumMod val="75000"/>
                  </a:schemeClr>
                </a:solidFill>
              </a:rPr>
              <a:t>, Purdue University</a:t>
            </a:r>
          </a:p>
          <a:p>
            <a:endParaRPr lang="en-US" sz="2400" dirty="0" smtClean="0">
              <a:solidFill>
                <a:schemeClr val="accent5">
                  <a:lumMod val="75000"/>
                </a:schemeClr>
              </a:solidFill>
            </a:endParaRPr>
          </a:p>
          <a:p>
            <a:r>
              <a:rPr lang="en-US" sz="2400" dirty="0" smtClean="0">
                <a:solidFill>
                  <a:schemeClr val="accent5">
                    <a:lumMod val="75000"/>
                  </a:schemeClr>
                </a:solidFill>
              </a:rPr>
              <a:t>Additional information about this break-out session found at:</a:t>
            </a:r>
            <a:endParaRPr lang="en-US" sz="2400" dirty="0" smtClean="0">
              <a:solidFill>
                <a:schemeClr val="accent5">
                  <a:lumMod val="75000"/>
                </a:schemeClr>
              </a:solidFill>
            </a:endParaRPr>
          </a:p>
          <a:p>
            <a:r>
              <a:rPr lang="en-US" sz="3500" u="sng" dirty="0" smtClean="0">
                <a:hlinkClick r:id="rId2"/>
              </a:rPr>
              <a:t>bit.ly/10BXM7F</a:t>
            </a:r>
            <a:r>
              <a:rPr lang="en-US" sz="3500" dirty="0" smtClean="0"/>
              <a:t> </a:t>
            </a:r>
            <a:endParaRPr lang="en-US" sz="2400" dirty="0" smtClean="0">
              <a:solidFill>
                <a:schemeClr val="accent5">
                  <a:lumMod val="75000"/>
                </a:schemeClr>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was this written?</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was this written?</a:t>
            </a:r>
            <a:endParaRPr lang="en-US" dirty="0"/>
          </a:p>
        </p:txBody>
      </p:sp>
      <p:sp>
        <p:nvSpPr>
          <p:cNvPr id="3" name="Content Placeholder 2"/>
          <p:cNvSpPr>
            <a:spLocks noGrp="1"/>
          </p:cNvSpPr>
          <p:nvPr>
            <p:ph idx="1"/>
          </p:nvPr>
        </p:nvSpPr>
        <p:spPr/>
        <p:txBody>
          <a:bodyPr/>
          <a:lstStyle/>
          <a:p>
            <a:pPr algn="ctr">
              <a:buNone/>
            </a:pPr>
            <a:r>
              <a:rPr lang="en-US" sz="9600" dirty="0" smtClean="0"/>
              <a:t>2002</a:t>
            </a:r>
          </a:p>
          <a:p>
            <a:pPr marL="365760" lvl="1" indent="-283464">
              <a:spcBef>
                <a:spcPts val="600"/>
              </a:spcBef>
              <a:buSzPct val="80000"/>
              <a:buFont typeface="Wingdings 2"/>
              <a:buChar char=""/>
            </a:pPr>
            <a:r>
              <a:rPr lang="en-US" dirty="0" smtClean="0">
                <a:hlinkClick r:id="rId2"/>
              </a:rPr>
              <a:t>http://chronicle.com/article/The-24-Hour-Professor/25750</a:t>
            </a:r>
            <a:r>
              <a:rPr lang="en-US" dirty="0" smtClean="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the Break-out</a:t>
            </a:r>
            <a:endParaRPr lang="en-US" dirty="0"/>
          </a:p>
        </p:txBody>
      </p:sp>
      <p:sp>
        <p:nvSpPr>
          <p:cNvPr id="3" name="Content Placeholder 2"/>
          <p:cNvSpPr>
            <a:spLocks noGrp="1"/>
          </p:cNvSpPr>
          <p:nvPr>
            <p:ph idx="1"/>
          </p:nvPr>
        </p:nvSpPr>
        <p:spPr/>
        <p:txBody>
          <a:bodyPr/>
          <a:lstStyle/>
          <a:p>
            <a:endParaRPr lang="en-US"/>
          </a:p>
        </p:txBody>
      </p:sp>
      <p:pic>
        <p:nvPicPr>
          <p:cNvPr id="24578" name="Picture 2" descr="http://fc09.deviantart.net/fs48/i/2009/216/2/c/Break_Out_by_ImaRawkStar.jpg"/>
          <p:cNvPicPr>
            <a:picLocks noChangeAspect="1" noChangeArrowheads="1"/>
          </p:cNvPicPr>
          <p:nvPr/>
        </p:nvPicPr>
        <p:blipFill>
          <a:blip r:embed="rId2" cstate="print"/>
          <a:srcRect/>
          <a:stretch>
            <a:fillRect/>
          </a:stretch>
        </p:blipFill>
        <p:spPr bwMode="auto">
          <a:xfrm>
            <a:off x="1676400" y="1524000"/>
            <a:ext cx="7010400" cy="49598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Camille </a:t>
            </a:r>
            <a:r>
              <a:rPr lang="en-US" dirty="0" err="1" smtClean="0"/>
              <a:t>Fairbourn</a:t>
            </a:r>
            <a:endParaRPr lang="en-US" dirty="0"/>
          </a:p>
        </p:txBody>
      </p:sp>
      <p:sp>
        <p:nvSpPr>
          <p:cNvPr id="3" name="Content Placeholder 2"/>
          <p:cNvSpPr>
            <a:spLocks noGrp="1"/>
          </p:cNvSpPr>
          <p:nvPr>
            <p:ph idx="1"/>
          </p:nvPr>
        </p:nvSpPr>
        <p:spPr>
          <a:xfrm>
            <a:off x="1435608" y="1371600"/>
            <a:ext cx="7498080" cy="4876800"/>
          </a:xfrm>
        </p:spPr>
        <p:txBody>
          <a:bodyPr/>
          <a:lstStyle/>
          <a:p>
            <a:r>
              <a:rPr lang="en-US" dirty="0" smtClean="0"/>
              <a:t>Utah State University</a:t>
            </a:r>
          </a:p>
          <a:p>
            <a:pPr lvl="1"/>
            <a:r>
              <a:rPr lang="en-US" sz="2000" dirty="0" smtClean="0"/>
              <a:t>Regional Campuses and </a:t>
            </a:r>
            <a:br>
              <a:rPr lang="en-US" sz="2000" dirty="0" smtClean="0"/>
            </a:br>
            <a:r>
              <a:rPr lang="en-US" sz="2000" dirty="0" smtClean="0"/>
              <a:t>Distance Education</a:t>
            </a:r>
          </a:p>
          <a:p>
            <a:r>
              <a:rPr lang="en-US" sz="2400" dirty="0" smtClean="0">
                <a:hlinkClick r:id="rId2"/>
              </a:rPr>
              <a:t>camille.fairbourn@usu.edu</a:t>
            </a:r>
            <a:endParaRPr lang="en-US" sz="2400" dirty="0" smtClean="0"/>
          </a:p>
          <a:p>
            <a:r>
              <a:rPr lang="en-US" sz="2400" dirty="0" smtClean="0">
                <a:hlinkClick r:id="rId3"/>
              </a:rPr>
              <a:t>www.math.usu.edu/cfairbourn</a:t>
            </a:r>
            <a:endParaRPr lang="en-US" sz="2400" dirty="0" smtClean="0"/>
          </a:p>
          <a:p>
            <a:r>
              <a:rPr lang="en-US" dirty="0" smtClean="0"/>
              <a:t>Can talk forever about…</a:t>
            </a:r>
          </a:p>
        </p:txBody>
      </p:sp>
      <p:sp>
        <p:nvSpPr>
          <p:cNvPr id="3074" name="AutoShape 2" descr="https://usu.instructure.com/users/54593/files/3079102/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https://usu.instructure.com/users/54593/files/3079102/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usu.instructure.com/users/54593/files/3079102/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Camille.jpg"/>
          <p:cNvPicPr>
            <a:picLocks noChangeAspect="1"/>
          </p:cNvPicPr>
          <p:nvPr/>
        </p:nvPicPr>
        <p:blipFill>
          <a:blip r:embed="rId4" cstate="print"/>
          <a:stretch>
            <a:fillRect/>
          </a:stretch>
        </p:blipFill>
        <p:spPr>
          <a:xfrm>
            <a:off x="6629400" y="533400"/>
            <a:ext cx="1969661" cy="25146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934200" y="4572000"/>
            <a:ext cx="2017506" cy="2057400"/>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3657600" y="5029200"/>
            <a:ext cx="2797003" cy="1009650"/>
          </a:xfrm>
          <a:prstGeom prst="rect">
            <a:avLst/>
          </a:prstGeom>
          <a:noFill/>
          <a:ln w="9525">
            <a:noFill/>
            <a:miter lim="800000"/>
            <a:headEnd/>
            <a:tailEnd/>
          </a:ln>
        </p:spPr>
      </p:pic>
      <p:pic>
        <p:nvPicPr>
          <p:cNvPr id="1029" name="Picture 5" descr="https://encrypted-tbn3.gstatic.com/images?q=tbn:ANd9GcTDz0eKuIuERU6bWUiR1ZfGo9spycd-HA_ZcfWigLqWC325Gdiz_A"/>
          <p:cNvPicPr>
            <a:picLocks noChangeAspect="1" noChangeArrowheads="1"/>
          </p:cNvPicPr>
          <p:nvPr/>
        </p:nvPicPr>
        <p:blipFill>
          <a:blip r:embed="rId7" cstate="print"/>
          <a:srcRect/>
          <a:stretch>
            <a:fillRect/>
          </a:stretch>
        </p:blipFill>
        <p:spPr bwMode="auto">
          <a:xfrm>
            <a:off x="1066800" y="4648200"/>
            <a:ext cx="2438400" cy="17049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Owner\Local Settings\Temporary Internet Files\Content.IE5\SNEMUOBD\MP900442491[1].jpg"/>
          <p:cNvPicPr>
            <a:picLocks noChangeAspect="1" noChangeArrowheads="1"/>
          </p:cNvPicPr>
          <p:nvPr/>
        </p:nvPicPr>
        <p:blipFill>
          <a:blip r:embed="rId2" cstate="print"/>
          <a:srcRect/>
          <a:stretch>
            <a:fillRect/>
          </a:stretch>
        </p:blipFill>
        <p:spPr bwMode="auto">
          <a:xfrm>
            <a:off x="2362200" y="2057400"/>
            <a:ext cx="1930400" cy="2895600"/>
          </a:xfrm>
          <a:prstGeom prst="rect">
            <a:avLst/>
          </a:prstGeom>
          <a:noFill/>
        </p:spPr>
      </p:pic>
      <p:sp>
        <p:nvSpPr>
          <p:cNvPr id="2" name="Title 1"/>
          <p:cNvSpPr>
            <a:spLocks noGrp="1"/>
          </p:cNvSpPr>
          <p:nvPr>
            <p:ph type="title"/>
          </p:nvPr>
        </p:nvSpPr>
        <p:spPr/>
        <p:txBody>
          <a:bodyPr>
            <a:normAutofit fontScale="90000"/>
          </a:bodyPr>
          <a:lstStyle/>
          <a:p>
            <a:r>
              <a:rPr lang="en-US" dirty="0" smtClean="0"/>
              <a:t>Expectations for an online instructor/online class</a:t>
            </a:r>
            <a:endParaRPr lang="en-US" dirty="0"/>
          </a:p>
        </p:txBody>
      </p:sp>
      <p:sp>
        <p:nvSpPr>
          <p:cNvPr id="3" name="Content Placeholder 2"/>
          <p:cNvSpPr>
            <a:spLocks noGrp="1"/>
          </p:cNvSpPr>
          <p:nvPr>
            <p:ph idx="1"/>
          </p:nvPr>
        </p:nvSpPr>
        <p:spPr>
          <a:xfrm>
            <a:off x="1447800" y="1524000"/>
            <a:ext cx="7498080" cy="4800600"/>
          </a:xfrm>
        </p:spPr>
        <p:txBody>
          <a:bodyPr/>
          <a:lstStyle/>
          <a:p>
            <a:r>
              <a:rPr lang="en-US" dirty="0" smtClean="0"/>
              <a:t>Institutional Expectations</a:t>
            </a:r>
          </a:p>
          <a:p>
            <a:endParaRPr lang="en-US" dirty="0" smtClean="0"/>
          </a:p>
          <a:p>
            <a:endParaRPr lang="en-US" dirty="0" smtClean="0"/>
          </a:p>
          <a:p>
            <a:endParaRPr lang="en-US" dirty="0" smtClean="0"/>
          </a:p>
          <a:p>
            <a:pPr algn="r"/>
            <a:r>
              <a:rPr lang="en-US" dirty="0" smtClean="0"/>
              <a:t>Student Expectations</a:t>
            </a:r>
          </a:p>
          <a:p>
            <a:endParaRPr lang="en-US" dirty="0" smtClean="0"/>
          </a:p>
          <a:p>
            <a:r>
              <a:rPr lang="en-US" dirty="0" smtClean="0"/>
              <a:t>Self Expectations</a:t>
            </a:r>
          </a:p>
          <a:p>
            <a:pPr>
              <a:buNone/>
            </a:pPr>
            <a:endParaRPr lang="en-US" dirty="0"/>
          </a:p>
        </p:txBody>
      </p:sp>
      <p:pic>
        <p:nvPicPr>
          <p:cNvPr id="23554" name="Picture 2" descr="https://encrypted-tbn1.gstatic.com/images?q=tbn:ANd9GcRffQFExMtLeXhSi_A3Kn8bcsdEHvfBWqxOrx66wirskhN6hDhB"/>
          <p:cNvPicPr>
            <a:picLocks noChangeAspect="1" noChangeArrowheads="1"/>
          </p:cNvPicPr>
          <p:nvPr/>
        </p:nvPicPr>
        <p:blipFill>
          <a:blip r:embed="rId3" cstate="print"/>
          <a:srcRect/>
          <a:stretch>
            <a:fillRect/>
          </a:stretch>
        </p:blipFill>
        <p:spPr bwMode="auto">
          <a:xfrm>
            <a:off x="6248400" y="1752600"/>
            <a:ext cx="2466975" cy="1847851"/>
          </a:xfrm>
          <a:prstGeom prst="rect">
            <a:avLst/>
          </a:prstGeom>
          <a:noFill/>
        </p:spPr>
      </p:pic>
      <p:pic>
        <p:nvPicPr>
          <p:cNvPr id="23556" name="Picture 4" descr="Teacher writing a math problem on a chalkboard"/>
          <p:cNvPicPr>
            <a:picLocks noChangeAspect="1" noChangeArrowheads="1"/>
          </p:cNvPicPr>
          <p:nvPr/>
        </p:nvPicPr>
        <p:blipFill>
          <a:blip r:embed="rId4" cstate="print"/>
          <a:srcRect/>
          <a:stretch>
            <a:fillRect/>
          </a:stretch>
        </p:blipFill>
        <p:spPr bwMode="auto">
          <a:xfrm>
            <a:off x="5181600" y="4419600"/>
            <a:ext cx="2133600" cy="2133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Expectations</a:t>
            </a:r>
            <a:endParaRPr lang="en-US" dirty="0"/>
          </a:p>
        </p:txBody>
      </p:sp>
      <p:sp>
        <p:nvSpPr>
          <p:cNvPr id="3" name="Content Placeholder 2"/>
          <p:cNvSpPr>
            <a:spLocks noGrp="1"/>
          </p:cNvSpPr>
          <p:nvPr>
            <p:ph idx="1"/>
          </p:nvPr>
        </p:nvSpPr>
        <p:spPr/>
        <p:txBody>
          <a:bodyPr>
            <a:normAutofit/>
          </a:bodyPr>
          <a:lstStyle/>
          <a:p>
            <a:r>
              <a:rPr lang="en-US" dirty="0" smtClean="0"/>
              <a:t>Office hours</a:t>
            </a:r>
          </a:p>
          <a:p>
            <a:pPr lvl="1"/>
            <a:r>
              <a:rPr lang="en-US" sz="2400" dirty="0" smtClean="0"/>
              <a:t>According to USU Policy 403.3.1 regarding Standards of Conduct: Responsibilities to Students, (4) Faculty members with teaching responsibilities maintain regular office hours for consultation with students, or they otherwise assure accessibility to students.</a:t>
            </a:r>
          </a:p>
          <a:p>
            <a:r>
              <a:rPr lang="en-US" dirty="0" smtClean="0"/>
              <a:t>Response times for student emails</a:t>
            </a:r>
          </a:p>
          <a:p>
            <a:r>
              <a:rPr lang="en-US" dirty="0" smtClean="0"/>
              <a:t>Other academic responsibilities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Expectations</a:t>
            </a:r>
            <a:endParaRPr lang="en-US" dirty="0"/>
          </a:p>
        </p:txBody>
      </p:sp>
      <p:sp>
        <p:nvSpPr>
          <p:cNvPr id="3" name="Content Placeholder 2"/>
          <p:cNvSpPr>
            <a:spLocks noGrp="1"/>
          </p:cNvSpPr>
          <p:nvPr>
            <p:ph idx="1"/>
          </p:nvPr>
        </p:nvSpPr>
        <p:spPr/>
        <p:txBody>
          <a:bodyPr/>
          <a:lstStyle/>
          <a:p>
            <a:r>
              <a:rPr lang="en-US" dirty="0" smtClean="0"/>
              <a:t>Organization</a:t>
            </a:r>
          </a:p>
          <a:p>
            <a:pPr lvl="1"/>
            <a:r>
              <a:rPr lang="en-US" dirty="0" smtClean="0"/>
              <a:t>Clear expectations</a:t>
            </a:r>
          </a:p>
          <a:p>
            <a:pPr lvl="1"/>
            <a:r>
              <a:rPr lang="en-US" dirty="0" smtClean="0"/>
              <a:t>Clear instructions</a:t>
            </a:r>
          </a:p>
          <a:p>
            <a:pPr lvl="1"/>
            <a:r>
              <a:rPr lang="fr-FR" dirty="0" err="1" smtClean="0"/>
              <a:t>Frequent</a:t>
            </a:r>
            <a:r>
              <a:rPr lang="fr-FR" dirty="0" smtClean="0"/>
              <a:t>, visible, stable due dates</a:t>
            </a:r>
          </a:p>
          <a:p>
            <a:r>
              <a:rPr lang="en-US" dirty="0" smtClean="0"/>
              <a:t>Interaction with the professor</a:t>
            </a:r>
          </a:p>
          <a:p>
            <a:pPr lvl="1"/>
            <a:r>
              <a:rPr lang="en-US" dirty="0" smtClean="0"/>
              <a:t>Prompt replies to emails</a:t>
            </a:r>
          </a:p>
          <a:p>
            <a:pPr lvl="1"/>
            <a:r>
              <a:rPr lang="en-US" dirty="0" smtClean="0"/>
              <a:t>Visible presence in discussion boards</a:t>
            </a:r>
          </a:p>
          <a:p>
            <a:pPr lvl="1"/>
            <a:r>
              <a:rPr lang="en-US" dirty="0" smtClean="0"/>
              <a:t>Online office hours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Expectations</a:t>
            </a:r>
            <a:endParaRPr lang="en-US" dirty="0"/>
          </a:p>
        </p:txBody>
      </p:sp>
      <p:sp>
        <p:nvSpPr>
          <p:cNvPr id="3" name="Content Placeholder 2"/>
          <p:cNvSpPr>
            <a:spLocks noGrp="1"/>
          </p:cNvSpPr>
          <p:nvPr>
            <p:ph idx="1"/>
          </p:nvPr>
        </p:nvSpPr>
        <p:spPr/>
        <p:txBody>
          <a:bodyPr/>
          <a:lstStyle/>
          <a:p>
            <a:r>
              <a:rPr lang="en-US" dirty="0" smtClean="0"/>
              <a:t>Setting boundaries that work for you</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Michelle Everson</a:t>
            </a:r>
            <a:endParaRPr lang="en-US" dirty="0"/>
          </a:p>
        </p:txBody>
      </p:sp>
      <p:sp>
        <p:nvSpPr>
          <p:cNvPr id="3" name="Content Placeholder 2"/>
          <p:cNvSpPr>
            <a:spLocks noGrp="1"/>
          </p:cNvSpPr>
          <p:nvPr>
            <p:ph idx="1"/>
          </p:nvPr>
        </p:nvSpPr>
        <p:spPr/>
        <p:txBody>
          <a:bodyPr>
            <a:normAutofit/>
          </a:bodyPr>
          <a:lstStyle/>
          <a:p>
            <a:r>
              <a:rPr lang="en-US" sz="2400" dirty="0" smtClean="0"/>
              <a:t>Senior Lecturer,  Department of Educational Psychology, University of Minnesota (</a:t>
            </a:r>
            <a:r>
              <a:rPr lang="en-US" sz="2400" dirty="0" smtClean="0">
                <a:hlinkClick r:id="rId2"/>
              </a:rPr>
              <a:t>gaddy001@umn.edu</a:t>
            </a:r>
            <a:r>
              <a:rPr lang="en-US" sz="2400" dirty="0" smtClean="0"/>
              <a:t>)</a:t>
            </a:r>
          </a:p>
          <a:p>
            <a:r>
              <a:rPr lang="en-US" sz="2400" dirty="0" smtClean="0"/>
              <a:t>10 years of online course development and teaching experience</a:t>
            </a:r>
          </a:p>
          <a:p>
            <a:r>
              <a:rPr lang="en-US" sz="2400" dirty="0" smtClean="0"/>
              <a:t>Lover of coffee, cupcakes, cats, dogs, my husband Chad, and bike riding</a:t>
            </a:r>
          </a:p>
          <a:p>
            <a:pPr>
              <a:buNone/>
            </a:pPr>
            <a:endParaRPr lang="en-US" sz="2400" dirty="0"/>
          </a:p>
        </p:txBody>
      </p:sp>
      <p:pic>
        <p:nvPicPr>
          <p:cNvPr id="5"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886200"/>
            <a:ext cx="199989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886200"/>
            <a:ext cx="2286000" cy="135263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5334000"/>
            <a:ext cx="2286000" cy="127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3886200"/>
            <a:ext cx="25108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rcRect r="6023"/>
          <a:stretch>
            <a:fillRect/>
          </a:stretch>
        </p:blipFill>
        <p:spPr bwMode="auto">
          <a:xfrm>
            <a:off x="6172200" y="5334000"/>
            <a:ext cx="2514600" cy="130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this sound familiar?</a:t>
            </a:r>
            <a:endParaRPr lang="en-US"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911" t="30027" r="34739" b="24320"/>
          <a:stretch/>
        </p:blipFill>
        <p:spPr bwMode="auto">
          <a:xfrm>
            <a:off x="1435100" y="1651674"/>
            <a:ext cx="7499350" cy="439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24-Hour Professor</a:t>
            </a:r>
            <a:endParaRPr lang="en-US" dirty="0"/>
          </a:p>
        </p:txBody>
      </p:sp>
      <p:sp>
        <p:nvSpPr>
          <p:cNvPr id="3" name="Content Placeholder 2"/>
          <p:cNvSpPr>
            <a:spLocks noGrp="1"/>
          </p:cNvSpPr>
          <p:nvPr>
            <p:ph idx="1"/>
          </p:nvPr>
        </p:nvSpPr>
        <p:spPr/>
        <p:txBody>
          <a:bodyPr/>
          <a:lstStyle/>
          <a:p>
            <a:r>
              <a:rPr lang="en-US" dirty="0" smtClean="0"/>
              <a:t>The Chronicle of Higher Education</a:t>
            </a:r>
          </a:p>
          <a:p>
            <a:pPr lvl="1"/>
            <a:r>
              <a:rPr lang="en-US" dirty="0" smtClean="0"/>
              <a:t>Jeffrey </a:t>
            </a:r>
            <a:r>
              <a:rPr lang="en-US" dirty="0" smtClean="0"/>
              <a:t>Young</a:t>
            </a:r>
          </a:p>
          <a:p>
            <a:pPr lvl="1"/>
            <a:r>
              <a:rPr lang="en-US" dirty="0">
                <a:hlinkClick r:id="rId2"/>
              </a:rPr>
              <a:t>http://chronicle.com/article/The-24-Hour-Professor/25750</a:t>
            </a:r>
            <a:r>
              <a:rPr lang="en-US" dirty="0"/>
              <a:t> </a:t>
            </a:r>
          </a:p>
          <a:p>
            <a:pPr lvl="1"/>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hold students accountable? </a:t>
            </a:r>
            <a:endParaRPr lang="en-US" dirty="0"/>
          </a:p>
        </p:txBody>
      </p:sp>
      <p:sp>
        <p:nvSpPr>
          <p:cNvPr id="3" name="Content Placeholder 2"/>
          <p:cNvSpPr>
            <a:spLocks noGrp="1"/>
          </p:cNvSpPr>
          <p:nvPr>
            <p:ph idx="1"/>
          </p:nvPr>
        </p:nvSpPr>
        <p:spPr/>
        <p:txBody>
          <a:bodyPr>
            <a:normAutofit/>
          </a:bodyPr>
          <a:lstStyle/>
          <a:p>
            <a:r>
              <a:rPr lang="en-US" dirty="0" smtClean="0"/>
              <a:t>“In the face-to-face environment, we can clearly see our learners, hear their voices, and touch concrete objects within the walls of the classroom.  Because of this closeness, we are able to use our senses to have eye contact, hear voice nuance, read body language, move around the room, and pick up objects to demonstrate course concepts.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hold students accountable? </a:t>
            </a:r>
            <a:endParaRPr lang="en-US" dirty="0"/>
          </a:p>
        </p:txBody>
      </p:sp>
      <p:sp>
        <p:nvSpPr>
          <p:cNvPr id="3" name="Content Placeholder 2"/>
          <p:cNvSpPr>
            <a:spLocks noGrp="1"/>
          </p:cNvSpPr>
          <p:nvPr>
            <p:ph idx="1"/>
          </p:nvPr>
        </p:nvSpPr>
        <p:spPr/>
        <p:txBody>
          <a:bodyPr/>
          <a:lstStyle/>
          <a:p>
            <a:r>
              <a:rPr lang="en-US" dirty="0" smtClean="0"/>
              <a:t>“Conversely, the online environment is elusive.  We are unable to see or hear our learners, unless we incorporate specific technologies.  We have to think carefully about how we can relate to  the learners, create a sense of closeness, and explicitly describe our actions." </a:t>
            </a:r>
            <a:r>
              <a:rPr lang="en-US" dirty="0" err="1" smtClean="0"/>
              <a:t>Conceicao</a:t>
            </a:r>
            <a:r>
              <a:rPr lang="en-US" dirty="0" smtClean="0"/>
              <a:t>, S., &amp; Lehman, R. (2011)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do we expect of our students?</a:t>
            </a:r>
            <a:endParaRPr lang="en-US" sz="3600" dirty="0"/>
          </a:p>
        </p:txBody>
      </p:sp>
      <p:sp>
        <p:nvSpPr>
          <p:cNvPr id="3" name="Content Placeholder 2"/>
          <p:cNvSpPr>
            <a:spLocks noGrp="1"/>
          </p:cNvSpPr>
          <p:nvPr>
            <p:ph idx="1"/>
          </p:nvPr>
        </p:nvSpPr>
        <p:spPr/>
        <p:txBody>
          <a:bodyPr>
            <a:normAutofit/>
          </a:bodyPr>
          <a:lstStyle/>
          <a:p>
            <a:r>
              <a:rPr lang="en-US" dirty="0" smtClean="0"/>
              <a:t>We expect students to:</a:t>
            </a:r>
          </a:p>
          <a:p>
            <a:pPr lvl="1"/>
            <a:r>
              <a:rPr lang="en-US" dirty="0" smtClean="0"/>
              <a:t>Read </a:t>
            </a:r>
          </a:p>
          <a:p>
            <a:pPr lvl="1"/>
            <a:r>
              <a:rPr lang="en-US" dirty="0" smtClean="0"/>
              <a:t>Prepare and be prepared</a:t>
            </a:r>
          </a:p>
          <a:p>
            <a:pPr lvl="1"/>
            <a:r>
              <a:rPr lang="en-US" dirty="0" smtClean="0"/>
              <a:t>Be alert    </a:t>
            </a:r>
          </a:p>
          <a:p>
            <a:pPr lvl="1"/>
            <a:r>
              <a:rPr lang="en-US" dirty="0" smtClean="0"/>
              <a:t>Ask questions </a:t>
            </a:r>
          </a:p>
          <a:p>
            <a:pPr lvl="1"/>
            <a:r>
              <a:rPr lang="en-US" dirty="0" smtClean="0"/>
              <a:t>Work collaboratively in certain circumstances and independently in others</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What do we expect of our students?</a:t>
            </a:r>
            <a:endParaRPr lang="en-US" dirty="0"/>
          </a:p>
        </p:txBody>
      </p:sp>
      <p:sp>
        <p:nvSpPr>
          <p:cNvPr id="3" name="Content Placeholder 2"/>
          <p:cNvSpPr>
            <a:spLocks noGrp="1"/>
          </p:cNvSpPr>
          <p:nvPr>
            <p:ph idx="1"/>
          </p:nvPr>
        </p:nvSpPr>
        <p:spPr/>
        <p:txBody>
          <a:bodyPr/>
          <a:lstStyle/>
          <a:p>
            <a:r>
              <a:rPr lang="en-US" dirty="0" smtClean="0"/>
              <a:t>Are students doing these things?  If not, WHY?</a:t>
            </a:r>
          </a:p>
          <a:p>
            <a:r>
              <a:rPr lang="en-US" dirty="0" smtClean="0"/>
              <a:t>Are students in online courses better or worse when it comes to doing these things than students in a “traditional” courses? WHY?</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fontScale="90000"/>
          </a:bodyPr>
          <a:lstStyle/>
          <a:p>
            <a:r>
              <a:rPr lang="en-US" dirty="0" smtClean="0"/>
              <a:t>Can we better motivate students to follow directions?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Are students today only motivated by extrinsic factors (e.g., points on assignments, extra credit)?</a:t>
            </a:r>
          </a:p>
          <a:p>
            <a:r>
              <a:rPr lang="en-US" dirty="0" smtClean="0"/>
              <a:t>In </a:t>
            </a:r>
            <a:r>
              <a:rPr lang="en-US" i="1" dirty="0" smtClean="0"/>
              <a:t>Tools for Teaching </a:t>
            </a:r>
            <a:r>
              <a:rPr lang="en-US" dirty="0" smtClean="0"/>
              <a:t>(Gross, 2009), it is recommended that instructors motivate their students by giving “frequent, early, positive feedback that supports students' beliefs that they can do well” (p. 278)</a:t>
            </a:r>
          </a:p>
          <a:p>
            <a:r>
              <a:rPr lang="en-US" dirty="0" smtClean="0"/>
              <a:t>Will this work in an online course if students are not paying attention to the feedback you are trying to give?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we need to think more like students? </a:t>
            </a:r>
            <a:endParaRPr lang="en-US" dirty="0"/>
          </a:p>
        </p:txBody>
      </p:sp>
      <p:sp>
        <p:nvSpPr>
          <p:cNvPr id="3" name="Content Placeholder 2"/>
          <p:cNvSpPr>
            <a:spLocks noGrp="1"/>
          </p:cNvSpPr>
          <p:nvPr>
            <p:ph idx="1"/>
          </p:nvPr>
        </p:nvSpPr>
        <p:spPr/>
        <p:txBody>
          <a:bodyPr>
            <a:normAutofit fontScale="92500"/>
          </a:bodyPr>
          <a:lstStyle/>
          <a:p>
            <a:r>
              <a:rPr lang="en-US" dirty="0" smtClean="0"/>
              <a:t>“I wish that more teachers could see students and student culture from ‘the other side’…Teachers would come to know that when a student openly snoozes in class, or invents a story about why the paper hasn’t been written on time, or wants an override into a course because of its time slot, this is the small stuff, the workings of a culture.  As hard as it may be to realize sometimes, it is really not personal.” Nathan, R. (2005)</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Ellen </a:t>
            </a:r>
            <a:r>
              <a:rPr lang="en-US" dirty="0" err="1" smtClean="0"/>
              <a:t>Gundlach</a:t>
            </a:r>
            <a:endParaRPr lang="en-US" dirty="0"/>
          </a:p>
        </p:txBody>
      </p:sp>
      <p:sp>
        <p:nvSpPr>
          <p:cNvPr id="3" name="Content Placeholder 2"/>
          <p:cNvSpPr>
            <a:spLocks noGrp="1"/>
          </p:cNvSpPr>
          <p:nvPr>
            <p:ph idx="1"/>
          </p:nvPr>
        </p:nvSpPr>
        <p:spPr/>
        <p:txBody>
          <a:bodyPr>
            <a:normAutofit/>
          </a:bodyPr>
          <a:lstStyle/>
          <a:p>
            <a:r>
              <a:rPr lang="en-US" sz="2400" dirty="0" smtClean="0"/>
              <a:t>Purdue University, </a:t>
            </a:r>
            <a:r>
              <a:rPr lang="en-US" sz="2400" dirty="0" smtClean="0">
                <a:hlinkClick r:id="rId2"/>
              </a:rPr>
              <a:t>gundlach@purdue.edu</a:t>
            </a:r>
            <a:r>
              <a:rPr lang="en-US" sz="2400" dirty="0" smtClean="0"/>
              <a:t> </a:t>
            </a:r>
          </a:p>
          <a:p>
            <a:r>
              <a:rPr lang="en-US" sz="2400" dirty="0" smtClean="0"/>
              <a:t>Online, traditional large-lecture, hybrid classes.</a:t>
            </a:r>
          </a:p>
          <a:p>
            <a:r>
              <a:rPr lang="en-US" sz="2400" dirty="0" smtClean="0"/>
              <a:t>Lover of roller derby, hiking with my dog, good books, making music with friends, and supplying large quantities of food to teenage boys.</a:t>
            </a:r>
            <a:endParaRPr lang="en-US" sz="2400" dirty="0"/>
          </a:p>
        </p:txBody>
      </p:sp>
      <p:pic>
        <p:nvPicPr>
          <p:cNvPr id="4" name="Picture 2" descr="C:\Users\gundlach\Desktop\Pictures\Family picture 2012.JPG"/>
          <p:cNvPicPr>
            <a:picLocks noChangeAspect="1" noChangeArrowheads="1"/>
          </p:cNvPicPr>
          <p:nvPr/>
        </p:nvPicPr>
        <p:blipFill>
          <a:blip r:embed="rId3" cstate="print"/>
          <a:srcRect l="28409" t="5839" r="20455"/>
          <a:stretch>
            <a:fillRect/>
          </a:stretch>
        </p:blipFill>
        <p:spPr bwMode="auto">
          <a:xfrm>
            <a:off x="0" y="4191000"/>
            <a:ext cx="1935726" cy="2667000"/>
          </a:xfrm>
          <a:prstGeom prst="rect">
            <a:avLst/>
          </a:prstGeom>
          <a:noFill/>
        </p:spPr>
      </p:pic>
      <p:pic>
        <p:nvPicPr>
          <p:cNvPr id="5" name="Picture 2" descr="http://www.brawlindolls.com/slices/LBD-home-page_17.jpg"/>
          <p:cNvPicPr>
            <a:picLocks noChangeAspect="1" noChangeArrowheads="1"/>
          </p:cNvPicPr>
          <p:nvPr/>
        </p:nvPicPr>
        <p:blipFill>
          <a:blip r:embed="rId4" cstate="print"/>
          <a:srcRect l="39801" t="4192" r="34726" b="33533"/>
          <a:stretch>
            <a:fillRect/>
          </a:stretch>
        </p:blipFill>
        <p:spPr bwMode="auto">
          <a:xfrm>
            <a:off x="1981200" y="4191000"/>
            <a:ext cx="2188308" cy="2667000"/>
          </a:xfrm>
          <a:prstGeom prst="rect">
            <a:avLst/>
          </a:prstGeom>
          <a:noFill/>
        </p:spPr>
      </p:pic>
      <p:pic>
        <p:nvPicPr>
          <p:cNvPr id="6" name="Picture 5" descr="C:\Users\gundlach\Desktop\Pictures\Reggie sunbathing.JPG"/>
          <p:cNvPicPr>
            <a:picLocks noChangeAspect="1" noChangeArrowheads="1"/>
          </p:cNvPicPr>
          <p:nvPr/>
        </p:nvPicPr>
        <p:blipFill>
          <a:blip r:embed="rId5" cstate="print"/>
          <a:srcRect l="16667" t="17645" r="13333"/>
          <a:stretch>
            <a:fillRect/>
          </a:stretch>
        </p:blipFill>
        <p:spPr bwMode="auto">
          <a:xfrm>
            <a:off x="4191000" y="4191000"/>
            <a:ext cx="3035002" cy="2667000"/>
          </a:xfrm>
          <a:prstGeom prst="rect">
            <a:avLst/>
          </a:prstGeom>
          <a:noFill/>
        </p:spPr>
      </p:pic>
      <p:pic>
        <p:nvPicPr>
          <p:cNvPr id="7" name="Picture 2" descr="http://www.musiciansbuy.com/mmMBCOM/Images/emerson_ef8b.jpg"/>
          <p:cNvPicPr>
            <a:picLocks noChangeAspect="1" noChangeArrowheads="1"/>
          </p:cNvPicPr>
          <p:nvPr/>
        </p:nvPicPr>
        <p:blipFill>
          <a:blip r:embed="rId6" cstate="print"/>
          <a:srcRect/>
          <a:stretch>
            <a:fillRect/>
          </a:stretch>
        </p:blipFill>
        <p:spPr bwMode="auto">
          <a:xfrm>
            <a:off x="7239001" y="4190999"/>
            <a:ext cx="1905000" cy="26670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Do online students cheat more than traditional students?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
            </a:r>
            <a:r>
              <a:rPr lang="en-US" b="1" dirty="0" smtClean="0">
                <a:solidFill>
                  <a:srgbClr val="FF0000"/>
                </a:solidFill>
              </a:rPr>
              <a:t>There is little research to support claims that online students cheat significantly more than face to face students. </a:t>
            </a:r>
            <a:r>
              <a:rPr lang="en-US" dirty="0" smtClean="0"/>
              <a:t>What the research does show is that </a:t>
            </a:r>
            <a:r>
              <a:rPr lang="en-US" b="1" dirty="0" smtClean="0">
                <a:solidFill>
                  <a:srgbClr val="0070C0"/>
                </a:solidFill>
              </a:rPr>
              <a:t>there is a perception that the opportunity to cheat as an online student is greater than for their on-campus counterparts</a:t>
            </a:r>
            <a:r>
              <a:rPr lang="en-US" dirty="0" smtClean="0"/>
              <a:t>. The distance learning community is aware of this </a:t>
            </a:r>
            <a:r>
              <a:rPr lang="en-US" i="1" dirty="0" smtClean="0"/>
              <a:t>perception</a:t>
            </a:r>
            <a:r>
              <a:rPr lang="en-US" dirty="0" smtClean="0"/>
              <a:t> and, as a result is adopting best practices for online teaching to enhance academic integrity.”</a:t>
            </a:r>
          </a:p>
          <a:p>
            <a:r>
              <a:rPr lang="en-US" dirty="0" smtClean="0">
                <a:hlinkClick r:id="rId2"/>
              </a:rPr>
              <a:t> http://sloanconsortium.org/node/160521</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Cheating in the Digital Age</a:t>
            </a:r>
            <a:endParaRPr lang="en-US" dirty="0"/>
          </a:p>
        </p:txBody>
      </p:sp>
      <p:sp>
        <p:nvSpPr>
          <p:cNvPr id="3" name="Content Placeholder 2"/>
          <p:cNvSpPr>
            <a:spLocks noGrp="1"/>
          </p:cNvSpPr>
          <p:nvPr>
            <p:ph idx="1"/>
          </p:nvPr>
        </p:nvSpPr>
        <p:spPr>
          <a:xfrm>
            <a:off x="1435608" y="1143000"/>
            <a:ext cx="7498080" cy="5105400"/>
          </a:xfrm>
        </p:spPr>
        <p:txBody>
          <a:bodyPr>
            <a:normAutofit/>
          </a:bodyPr>
          <a:lstStyle/>
          <a:p>
            <a:r>
              <a:rPr lang="en-US" sz="2400" b="1" dirty="0" smtClean="0"/>
              <a:t>Do Students Cheat More in Online Courses?</a:t>
            </a:r>
            <a:endParaRPr lang="en-US" sz="2400" dirty="0"/>
          </a:p>
        </p:txBody>
      </p:sp>
      <p:pic>
        <p:nvPicPr>
          <p:cNvPr id="4" name="Picture 2"/>
          <p:cNvPicPr>
            <a:picLocks noChangeAspect="1" noChangeArrowheads="1"/>
          </p:cNvPicPr>
          <p:nvPr/>
        </p:nvPicPr>
        <p:blipFill>
          <a:blip r:embed="rId2" cstate="print"/>
          <a:srcRect l="2778" t="40100" r="49074" b="14728"/>
          <a:stretch>
            <a:fillRect/>
          </a:stretch>
        </p:blipFill>
        <p:spPr bwMode="auto">
          <a:xfrm>
            <a:off x="1055080" y="1828800"/>
            <a:ext cx="7924801" cy="3962400"/>
          </a:xfrm>
          <a:prstGeom prst="rect">
            <a:avLst/>
          </a:prstGeom>
          <a:noFill/>
          <a:ln w="9525">
            <a:noFill/>
            <a:miter lim="800000"/>
            <a:headEnd/>
            <a:tailEnd/>
          </a:ln>
        </p:spPr>
      </p:pic>
      <p:sp>
        <p:nvSpPr>
          <p:cNvPr id="5" name="Rectangle 4"/>
          <p:cNvSpPr/>
          <p:nvPr/>
        </p:nvSpPr>
        <p:spPr>
          <a:xfrm>
            <a:off x="1219201" y="5943600"/>
            <a:ext cx="7596554" cy="523220"/>
          </a:xfrm>
          <a:prstGeom prst="rect">
            <a:avLst/>
          </a:prstGeom>
        </p:spPr>
        <p:txBody>
          <a:bodyPr wrap="square">
            <a:spAutoFit/>
          </a:bodyPr>
          <a:lstStyle/>
          <a:p>
            <a:r>
              <a:rPr lang="en-US" sz="1400" b="1" i="1" dirty="0" smtClean="0"/>
              <a:t>George Watson and James </a:t>
            </a:r>
            <a:r>
              <a:rPr lang="en-US" sz="1400" b="1" i="1" dirty="0" err="1" smtClean="0"/>
              <a:t>Sotille</a:t>
            </a:r>
            <a:r>
              <a:rPr lang="en-US" sz="1400" b="1" i="1" dirty="0" smtClean="0"/>
              <a:t>, Online Journal of Distance Learning Administration, Volume XIII, Number I, Spring 2010. </a:t>
            </a:r>
            <a:r>
              <a:rPr lang="en-US" sz="1400" b="1" i="1" dirty="0" smtClean="0">
                <a:hlinkClick r:id="rId3"/>
              </a:rPr>
              <a:t>http://www.westga.edu/~distance/ojdla/spring131/watson131.html</a:t>
            </a:r>
            <a:r>
              <a:rPr lang="en-US" sz="1400" b="1" i="1" dirty="0" smtClean="0"/>
              <a:t> </a:t>
            </a:r>
            <a:endParaRPr lang="en-US" sz="1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Cheating in the Digital Age</a:t>
            </a:r>
            <a:endParaRPr lang="en-US" dirty="0"/>
          </a:p>
        </p:txBody>
      </p:sp>
      <p:graphicFrame>
        <p:nvGraphicFramePr>
          <p:cNvPr id="6" name="Content Placeholder 5"/>
          <p:cNvGraphicFramePr>
            <a:graphicFrameLocks noGrp="1"/>
          </p:cNvGraphicFramePr>
          <p:nvPr>
            <p:ph idx="1"/>
          </p:nvPr>
        </p:nvGraphicFramePr>
        <p:xfrm>
          <a:off x="1435100" y="1447800"/>
          <a:ext cx="7499350" cy="4404360"/>
        </p:xfrm>
        <a:graphic>
          <a:graphicData uri="http://schemas.openxmlformats.org/drawingml/2006/table">
            <a:tbl>
              <a:tblPr firstRow="1" bandRow="1">
                <a:tableStyleId>{00A15C55-8517-42AA-B614-E9B94910E393}</a:tableStyleId>
              </a:tblPr>
              <a:tblGrid>
                <a:gridCol w="2832100"/>
                <a:gridCol w="1295400"/>
                <a:gridCol w="1295400"/>
                <a:gridCol w="1143000"/>
                <a:gridCol w="933450"/>
              </a:tblGrid>
              <a:tr h="1295400">
                <a:tc>
                  <a:txBody>
                    <a:bodyPr/>
                    <a:lstStyle/>
                    <a:p>
                      <a:r>
                        <a:rPr lang="en-US" sz="2400" dirty="0" smtClean="0"/>
                        <a:t>Survey Question</a:t>
                      </a:r>
                      <a:endParaRPr lang="en-US" sz="2400" dirty="0"/>
                    </a:p>
                  </a:txBody>
                  <a:tcPr/>
                </a:tc>
                <a:tc>
                  <a:txBody>
                    <a:bodyPr/>
                    <a:lstStyle/>
                    <a:p>
                      <a:r>
                        <a:rPr lang="en-US" sz="2000" dirty="0" smtClean="0"/>
                        <a:t>More likely</a:t>
                      </a:r>
                    </a:p>
                    <a:p>
                      <a:r>
                        <a:rPr lang="en-US" sz="2000" dirty="0" smtClean="0"/>
                        <a:t>live</a:t>
                      </a:r>
                      <a:endParaRPr lang="en-US" sz="2000" dirty="0"/>
                    </a:p>
                  </a:txBody>
                  <a:tcPr/>
                </a:tc>
                <a:tc>
                  <a:txBody>
                    <a:bodyPr/>
                    <a:lstStyle/>
                    <a:p>
                      <a:r>
                        <a:rPr lang="en-US" sz="2000" dirty="0" smtClean="0"/>
                        <a:t>More likely</a:t>
                      </a:r>
                    </a:p>
                    <a:p>
                      <a:r>
                        <a:rPr lang="en-US" sz="2000" dirty="0" smtClean="0"/>
                        <a:t>online</a:t>
                      </a:r>
                      <a:endParaRPr lang="en-US" sz="2000" dirty="0"/>
                    </a:p>
                  </a:txBody>
                  <a:tcPr/>
                </a:tc>
                <a:tc>
                  <a:txBody>
                    <a:bodyPr/>
                    <a:lstStyle/>
                    <a:p>
                      <a:r>
                        <a:rPr lang="en-US" sz="2000" dirty="0" smtClean="0"/>
                        <a:t>Neither</a:t>
                      </a:r>
                      <a:endParaRPr lang="en-US" sz="2000" dirty="0"/>
                    </a:p>
                  </a:txBody>
                  <a:tcPr/>
                </a:tc>
                <a:tc>
                  <a:txBody>
                    <a:bodyPr/>
                    <a:lstStyle/>
                    <a:p>
                      <a:r>
                        <a:rPr lang="en-US" sz="2000" dirty="0" smtClean="0"/>
                        <a:t>Don’t Know</a:t>
                      </a:r>
                      <a:endParaRPr lang="en-US" sz="2000" dirty="0"/>
                    </a:p>
                  </a:txBody>
                  <a:tcPr/>
                </a:tc>
              </a:tr>
              <a:tr h="1295400">
                <a:tc>
                  <a:txBody>
                    <a:bodyPr/>
                    <a:lstStyle/>
                    <a:p>
                      <a:r>
                        <a:rPr lang="en-US" sz="2400" dirty="0" smtClean="0"/>
                        <a:t>Do you feel you are more likely to cheat in a live or an online class?</a:t>
                      </a:r>
                      <a:endParaRPr lang="en-US" sz="2400" dirty="0"/>
                    </a:p>
                  </a:txBody>
                  <a:tcPr/>
                </a:tc>
                <a:tc>
                  <a:txBody>
                    <a:bodyPr/>
                    <a:lstStyle/>
                    <a:p>
                      <a:pPr algn="ctr"/>
                      <a:r>
                        <a:rPr lang="en-US" sz="2400" dirty="0" smtClean="0"/>
                        <a:t>10.2%</a:t>
                      </a:r>
                      <a:endParaRPr lang="en-US" sz="2400" dirty="0"/>
                    </a:p>
                  </a:txBody>
                  <a:tcPr/>
                </a:tc>
                <a:tc>
                  <a:txBody>
                    <a:bodyPr/>
                    <a:lstStyle/>
                    <a:p>
                      <a:pPr algn="ctr"/>
                      <a:r>
                        <a:rPr lang="en-US" sz="2400" dirty="0" smtClean="0"/>
                        <a:t>42.2%</a:t>
                      </a:r>
                      <a:endParaRPr lang="en-US" sz="2400" dirty="0"/>
                    </a:p>
                  </a:txBody>
                  <a:tcPr/>
                </a:tc>
                <a:tc>
                  <a:txBody>
                    <a:bodyPr/>
                    <a:lstStyle/>
                    <a:p>
                      <a:pPr algn="ctr"/>
                      <a:r>
                        <a:rPr lang="en-US" sz="2400" dirty="0" smtClean="0"/>
                        <a:t>38.9%</a:t>
                      </a:r>
                      <a:endParaRPr lang="en-US" sz="2400" dirty="0"/>
                    </a:p>
                  </a:txBody>
                  <a:tcPr/>
                </a:tc>
                <a:tc>
                  <a:txBody>
                    <a:bodyPr/>
                    <a:lstStyle/>
                    <a:p>
                      <a:pPr algn="ctr"/>
                      <a:r>
                        <a:rPr lang="en-US" sz="2400" dirty="0" smtClean="0"/>
                        <a:t>8.7%</a:t>
                      </a:r>
                      <a:endParaRPr lang="en-US" sz="2400" dirty="0"/>
                    </a:p>
                  </a:txBody>
                  <a:tcPr/>
                </a:tc>
              </a:tr>
              <a:tr h="1295400">
                <a:tc>
                  <a:txBody>
                    <a:bodyPr/>
                    <a:lstStyle/>
                    <a:p>
                      <a:r>
                        <a:rPr lang="en-US" sz="2400" dirty="0" smtClean="0"/>
                        <a:t>Do you feel your classmates are more likely to cheat in a live or online class?</a:t>
                      </a:r>
                      <a:endParaRPr lang="en-US" sz="2400" dirty="0"/>
                    </a:p>
                  </a:txBody>
                  <a:tcPr/>
                </a:tc>
                <a:tc>
                  <a:txBody>
                    <a:bodyPr/>
                    <a:lstStyle/>
                    <a:p>
                      <a:pPr algn="ctr"/>
                      <a:r>
                        <a:rPr lang="en-US" sz="2400" dirty="0" smtClean="0"/>
                        <a:t>11.5%</a:t>
                      </a:r>
                      <a:endParaRPr lang="en-US" sz="2400" dirty="0"/>
                    </a:p>
                  </a:txBody>
                  <a:tcPr/>
                </a:tc>
                <a:tc>
                  <a:txBody>
                    <a:bodyPr/>
                    <a:lstStyle/>
                    <a:p>
                      <a:pPr algn="ctr"/>
                      <a:r>
                        <a:rPr lang="en-US" sz="2400" dirty="0" smtClean="0"/>
                        <a:t>61.0%</a:t>
                      </a:r>
                      <a:endParaRPr lang="en-US" sz="2400" dirty="0"/>
                    </a:p>
                  </a:txBody>
                  <a:tcPr/>
                </a:tc>
                <a:tc>
                  <a:txBody>
                    <a:bodyPr/>
                    <a:lstStyle/>
                    <a:p>
                      <a:pPr algn="ctr"/>
                      <a:r>
                        <a:rPr lang="en-US" sz="2400" dirty="0" smtClean="0"/>
                        <a:t>8.9%</a:t>
                      </a:r>
                      <a:endParaRPr lang="en-US" sz="2400" dirty="0"/>
                    </a:p>
                  </a:txBody>
                  <a:tcPr/>
                </a:tc>
                <a:tc>
                  <a:txBody>
                    <a:bodyPr/>
                    <a:lstStyle/>
                    <a:p>
                      <a:pPr algn="ctr"/>
                      <a:r>
                        <a:rPr lang="en-US" sz="2400" dirty="0" smtClean="0"/>
                        <a:t>18.6%</a:t>
                      </a:r>
                      <a:endParaRPr lang="en-US" sz="2400" dirty="0"/>
                    </a:p>
                  </a:txBody>
                  <a:tcPr/>
                </a:tc>
              </a:tr>
            </a:tbl>
          </a:graphicData>
        </a:graphic>
      </p:graphicFrame>
      <p:sp>
        <p:nvSpPr>
          <p:cNvPr id="5" name="Rectangle 4"/>
          <p:cNvSpPr/>
          <p:nvPr/>
        </p:nvSpPr>
        <p:spPr>
          <a:xfrm>
            <a:off x="1219201" y="5943600"/>
            <a:ext cx="7596554" cy="523220"/>
          </a:xfrm>
          <a:prstGeom prst="rect">
            <a:avLst/>
          </a:prstGeom>
        </p:spPr>
        <p:txBody>
          <a:bodyPr wrap="square">
            <a:spAutoFit/>
          </a:bodyPr>
          <a:lstStyle/>
          <a:p>
            <a:r>
              <a:rPr lang="en-US" sz="1400" b="1" i="1" dirty="0" smtClean="0"/>
              <a:t>George Watson and James </a:t>
            </a:r>
            <a:r>
              <a:rPr lang="en-US" sz="1400" b="1" i="1" dirty="0" err="1" smtClean="0"/>
              <a:t>Sotille</a:t>
            </a:r>
            <a:r>
              <a:rPr lang="en-US" sz="1400" b="1" i="1" dirty="0" smtClean="0"/>
              <a:t>, Online Journal of Distance Learning Administration, Volume XIII, Number I, Spring 2010. </a:t>
            </a:r>
            <a:r>
              <a:rPr lang="en-US" sz="1400" b="1" i="1" dirty="0" smtClean="0">
                <a:hlinkClick r:id="rId2"/>
              </a:rPr>
              <a:t>http://www.westga.edu/~distance/ojdla/spring131/watson131.html</a:t>
            </a:r>
            <a:r>
              <a:rPr lang="en-US" sz="1400" b="1" i="1" dirty="0" smtClean="0"/>
              <a:t> </a:t>
            </a:r>
            <a:endParaRPr 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24-Hour Professor</a:t>
            </a:r>
            <a:endParaRPr lang="en-US" dirty="0"/>
          </a:p>
        </p:txBody>
      </p:sp>
      <p:sp>
        <p:nvSpPr>
          <p:cNvPr id="3" name="Content Placeholder 2"/>
          <p:cNvSpPr>
            <a:spLocks noGrp="1"/>
          </p:cNvSpPr>
          <p:nvPr>
            <p:ph idx="1"/>
          </p:nvPr>
        </p:nvSpPr>
        <p:spPr/>
        <p:txBody>
          <a:bodyPr/>
          <a:lstStyle/>
          <a:p>
            <a:r>
              <a:rPr lang="en-US" sz="4000" dirty="0" smtClean="0"/>
              <a:t>"I have been online every day of the semester," says Mr. </a:t>
            </a:r>
            <a:r>
              <a:rPr lang="en-US" sz="4000" dirty="0" err="1" smtClean="0"/>
              <a:t>Grenci</a:t>
            </a:r>
            <a:r>
              <a:rPr lang="en-US" sz="4000" dirty="0" smtClean="0"/>
              <a:t>, though he says he tries to limit the amount of time he spends on the course on weekends. </a:t>
            </a:r>
          </a:p>
          <a:p>
            <a:endParaRPr lang="en-US" dirty="0" smtClean="0"/>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Best practices for preventing academic misconduct in online courses</a:t>
            </a:r>
            <a:endParaRPr lang="en-US" sz="3600" dirty="0"/>
          </a:p>
        </p:txBody>
      </p:sp>
      <p:sp>
        <p:nvSpPr>
          <p:cNvPr id="3" name="Content Placeholder 2"/>
          <p:cNvSpPr>
            <a:spLocks noGrp="1"/>
          </p:cNvSpPr>
          <p:nvPr>
            <p:ph idx="1"/>
          </p:nvPr>
        </p:nvSpPr>
        <p:spPr/>
        <p:txBody>
          <a:bodyPr>
            <a:noAutofit/>
          </a:bodyPr>
          <a:lstStyle/>
          <a:p>
            <a:r>
              <a:rPr lang="en-US" sz="2200" dirty="0" smtClean="0"/>
              <a:t>Use of multiple assessment techniques in place of high stakes exams.</a:t>
            </a:r>
          </a:p>
          <a:p>
            <a:r>
              <a:rPr lang="en-US" sz="2200" dirty="0" smtClean="0"/>
              <a:t>Greater reliance on written assignments and threaded discussions.</a:t>
            </a:r>
          </a:p>
          <a:p>
            <a:r>
              <a:rPr lang="en-US" sz="2200" dirty="0" smtClean="0"/>
              <a:t>Use of test banks, randomization, and timed test delivery.</a:t>
            </a:r>
          </a:p>
          <a:p>
            <a:r>
              <a:rPr lang="en-US" sz="2200" dirty="0" smtClean="0"/>
              <a:t>Use login/password to get access to course materials.</a:t>
            </a:r>
          </a:p>
          <a:p>
            <a:r>
              <a:rPr lang="en-US" sz="2200" dirty="0" smtClean="0"/>
              <a:t>Make assignments difficult enough that only somebody who has done the previous work in your class can do them.</a:t>
            </a:r>
          </a:p>
          <a:p>
            <a:r>
              <a:rPr lang="en-US" sz="2200" dirty="0" smtClean="0"/>
              <a:t>Ask mastery questions instead or memorization questions.</a:t>
            </a:r>
          </a:p>
          <a:p>
            <a:r>
              <a:rPr lang="en-US" sz="2200" dirty="0" smtClean="0"/>
              <a:t>Provide practice exam questions and solutions.</a:t>
            </a:r>
          </a:p>
          <a:p>
            <a:r>
              <a:rPr lang="en-US" sz="2200" dirty="0" smtClean="0"/>
              <a:t>Raising awareness among students about what constitutes appropriate and inappropriate behavior in an online course.</a:t>
            </a:r>
          </a:p>
        </p:txBody>
      </p:sp>
      <p:sp>
        <p:nvSpPr>
          <p:cNvPr id="4" name="Rectangle 3"/>
          <p:cNvSpPr/>
          <p:nvPr/>
        </p:nvSpPr>
        <p:spPr>
          <a:xfrm>
            <a:off x="1524000" y="6049110"/>
            <a:ext cx="7239000" cy="646331"/>
          </a:xfrm>
          <a:prstGeom prst="rect">
            <a:avLst/>
          </a:prstGeom>
        </p:spPr>
        <p:txBody>
          <a:bodyPr wrap="square">
            <a:spAutoFit/>
          </a:bodyPr>
          <a:lstStyle/>
          <a:p>
            <a:pPr algn="ctr">
              <a:buNone/>
            </a:pPr>
            <a:r>
              <a:rPr lang="en-US" dirty="0" smtClean="0">
                <a:hlinkClick r:id="rId2"/>
              </a:rPr>
              <a:t>http://sloanconsortium.org/node/160521</a:t>
            </a:r>
            <a:endParaRPr lang="en-US" dirty="0" smtClean="0"/>
          </a:p>
          <a:p>
            <a:pPr algn="ctr">
              <a:buNone/>
            </a:pPr>
            <a:r>
              <a:rPr lang="en-US" dirty="0" smtClean="0">
                <a:hlinkClick r:id="rId3"/>
              </a:rPr>
              <a:t>http://www.ion.uillinois.edu/resources/tutorials/assessment/cheating.asp</a:t>
            </a: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Higher Education Opportunity Act</a:t>
            </a:r>
            <a:br>
              <a:rPr lang="en-US" dirty="0" smtClean="0"/>
            </a:br>
            <a:r>
              <a:rPr lang="en-US" dirty="0" smtClean="0"/>
              <a:t>(HEOA, 2008)</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602.17 Application of standards in reaching an accreditation decision.</a:t>
            </a:r>
            <a:endParaRPr lang="en-US" sz="2400" dirty="0" smtClean="0"/>
          </a:p>
          <a:p>
            <a:pPr>
              <a:buNone/>
            </a:pPr>
            <a:r>
              <a:rPr lang="en-US" sz="2400" b="1" dirty="0" smtClean="0">
                <a:solidFill>
                  <a:srgbClr val="0070C0"/>
                </a:solidFill>
              </a:rPr>
              <a:t>(1) Requires institutions to verify the identity of a student who participates in class or coursework by using, at the option of the institution, methods </a:t>
            </a:r>
            <a:r>
              <a:rPr lang="en-US" sz="2400" b="1" u="sng" dirty="0" smtClean="0">
                <a:solidFill>
                  <a:srgbClr val="0070C0"/>
                </a:solidFill>
              </a:rPr>
              <a:t>such as</a:t>
            </a:r>
            <a:r>
              <a:rPr lang="en-US" sz="2400" b="1" dirty="0" smtClean="0">
                <a:solidFill>
                  <a:srgbClr val="0070C0"/>
                </a:solidFill>
              </a:rPr>
              <a:t> --</a:t>
            </a:r>
            <a:r>
              <a:rPr lang="en-US" sz="2400" b="1" u="sng" dirty="0" smtClean="0">
                <a:solidFill>
                  <a:srgbClr val="0070C0"/>
                </a:solidFill>
              </a:rPr>
              <a:t> </a:t>
            </a:r>
          </a:p>
          <a:p>
            <a:pPr lvl="1"/>
            <a:r>
              <a:rPr lang="en-US" sz="2400" b="1" dirty="0" smtClean="0">
                <a:solidFill>
                  <a:srgbClr val="0070C0"/>
                </a:solidFill>
              </a:rPr>
              <a:t>(</a:t>
            </a:r>
            <a:r>
              <a:rPr lang="en-US" sz="2400" b="1" dirty="0" err="1" smtClean="0">
                <a:solidFill>
                  <a:srgbClr val="0070C0"/>
                </a:solidFill>
              </a:rPr>
              <a:t>i</a:t>
            </a:r>
            <a:r>
              <a:rPr lang="en-US" sz="2400" b="1" dirty="0" smtClean="0">
                <a:solidFill>
                  <a:srgbClr val="0070C0"/>
                </a:solidFill>
              </a:rPr>
              <a:t>) A secure login and pass code;</a:t>
            </a:r>
          </a:p>
          <a:p>
            <a:pPr lvl="1"/>
            <a:r>
              <a:rPr lang="en-US" sz="2400" b="1" dirty="0" smtClean="0">
                <a:solidFill>
                  <a:srgbClr val="0070C0"/>
                </a:solidFill>
              </a:rPr>
              <a:t>(ii) proctored examinations; </a:t>
            </a:r>
            <a:r>
              <a:rPr lang="en-US" sz="2400" b="1" u="sng" dirty="0" smtClean="0">
                <a:solidFill>
                  <a:srgbClr val="0070C0"/>
                </a:solidFill>
              </a:rPr>
              <a:t>and</a:t>
            </a:r>
          </a:p>
          <a:p>
            <a:pPr lvl="1"/>
            <a:r>
              <a:rPr lang="en-US" sz="2400" b="1" dirty="0" smtClean="0">
                <a:solidFill>
                  <a:srgbClr val="0070C0"/>
                </a:solidFill>
              </a:rPr>
              <a:t>(iii) New or other technologies and practices that are effective in verifying student identification;</a:t>
            </a:r>
          </a:p>
          <a:p>
            <a:pPr>
              <a:buNone/>
            </a:pPr>
            <a:endParaRPr lang="en-US" sz="2400" dirty="0" smtClean="0"/>
          </a:p>
          <a:p>
            <a:endParaRPr lang="en-US" sz="2400" dirty="0"/>
          </a:p>
        </p:txBody>
      </p:sp>
      <p:sp>
        <p:nvSpPr>
          <p:cNvPr id="5" name="Rectangle 4"/>
          <p:cNvSpPr/>
          <p:nvPr/>
        </p:nvSpPr>
        <p:spPr>
          <a:xfrm>
            <a:off x="1600200" y="6096000"/>
            <a:ext cx="6019800" cy="369332"/>
          </a:xfrm>
          <a:prstGeom prst="rect">
            <a:avLst/>
          </a:prstGeom>
        </p:spPr>
        <p:txBody>
          <a:bodyPr wrap="square">
            <a:spAutoFit/>
          </a:bodyPr>
          <a:lstStyle/>
          <a:p>
            <a:r>
              <a:rPr lang="en-US" dirty="0" smtClean="0">
                <a:hlinkClick r:id="rId2"/>
              </a:rPr>
              <a:t>http://www.ed.gov/policy/highered/leg/hea08/index.html</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Why do we need grades?</a:t>
            </a:r>
            <a:endParaRPr lang="en-US" dirty="0"/>
          </a:p>
        </p:txBody>
      </p:sp>
      <p:pic>
        <p:nvPicPr>
          <p:cNvPr id="4" name="Picture 2"/>
          <p:cNvPicPr>
            <a:picLocks noGrp="1" noChangeAspect="1" noChangeArrowheads="1"/>
          </p:cNvPicPr>
          <p:nvPr>
            <p:ph idx="1"/>
          </p:nvPr>
        </p:nvPicPr>
        <p:blipFill>
          <a:blip r:embed="rId2" cstate="print"/>
          <a:srcRect l="15812" t="27473" r="41435" b="13187"/>
          <a:stretch>
            <a:fillRect/>
          </a:stretch>
        </p:blipFill>
        <p:spPr bwMode="auto">
          <a:xfrm>
            <a:off x="1600200" y="1447800"/>
            <a:ext cx="5562657" cy="4114754"/>
          </a:xfrm>
          <a:prstGeom prst="rect">
            <a:avLst/>
          </a:prstGeom>
          <a:noFill/>
          <a:ln w="9525">
            <a:solidFill>
              <a:schemeClr val="accent1"/>
            </a:solidFill>
            <a:miter lim="800000"/>
            <a:headEnd/>
            <a:tailEnd/>
          </a:ln>
        </p:spPr>
      </p:pic>
      <p:sp>
        <p:nvSpPr>
          <p:cNvPr id="5" name="Rectangle 4"/>
          <p:cNvSpPr/>
          <p:nvPr/>
        </p:nvSpPr>
        <p:spPr>
          <a:xfrm>
            <a:off x="1524000" y="5791201"/>
            <a:ext cx="7315200" cy="646331"/>
          </a:xfrm>
          <a:prstGeom prst="rect">
            <a:avLst/>
          </a:prstGeom>
        </p:spPr>
        <p:txBody>
          <a:bodyPr wrap="square">
            <a:spAutoFit/>
          </a:bodyPr>
          <a:lstStyle/>
          <a:p>
            <a:pPr algn="ctr"/>
            <a:r>
              <a:rPr lang="en-US" dirty="0" smtClean="0">
                <a:hlinkClick r:id="rId3"/>
              </a:rPr>
              <a:t>http://www.slate.com/articles/double_x/doublex/2013/05/the_case_against_grades_they_lower_self_esteem_discourage_creativity_and.html</a:t>
            </a: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Cobb:  Against Fairness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i="1" dirty="0" smtClean="0"/>
              <a:t>First, abandon fairness.</a:t>
            </a:r>
            <a:r>
              <a:rPr lang="en-US" b="1" dirty="0" smtClean="0">
                <a:hlinkClick r:id="rId2"/>
              </a:rPr>
              <a:t> </a:t>
            </a:r>
            <a:endParaRPr lang="en-US" b="1" i="1" dirty="0" smtClean="0"/>
          </a:p>
          <a:p>
            <a:r>
              <a:rPr lang="en-US" dirty="0" smtClean="0"/>
              <a:t>Try to assess a student’s work in the context of that individual’s own background, interests, goals, and learning styles.</a:t>
            </a:r>
          </a:p>
          <a:p>
            <a:pPr>
              <a:buNone/>
            </a:pPr>
            <a:r>
              <a:rPr lang="en-US" b="1" i="1" dirty="0" smtClean="0"/>
              <a:t>Second, embrace grade inflation.</a:t>
            </a:r>
          </a:p>
          <a:p>
            <a:r>
              <a:rPr lang="en-US" dirty="0" smtClean="0"/>
              <a:t>Emphasize effort and accomplishments. </a:t>
            </a:r>
          </a:p>
          <a:p>
            <a:r>
              <a:rPr lang="en-US" dirty="0" smtClean="0"/>
              <a:t>If good assessment leads to better learning, students deserve higher grades. </a:t>
            </a:r>
          </a:p>
          <a:p>
            <a:r>
              <a:rPr lang="en-US" dirty="0" smtClean="0"/>
              <a:t>Low grades are often mainly a symptom of the shortcomings of our system.</a:t>
            </a:r>
          </a:p>
          <a:p>
            <a:pPr>
              <a:buNone/>
            </a:pPr>
            <a:r>
              <a:rPr lang="en-US" b="1" i="1" dirty="0" smtClean="0"/>
              <a:t>Third, surprise Roger.</a:t>
            </a:r>
          </a:p>
          <a:p>
            <a:r>
              <a:rPr lang="en-US" dirty="0" smtClean="0"/>
              <a:t>Make it safe to screw up. </a:t>
            </a:r>
          </a:p>
          <a:p>
            <a:r>
              <a:rPr lang="en-US" dirty="0" smtClean="0"/>
              <a:t>Emphasize things done well and things that a student can fix, and provide the opportunity for revision. Value authenticity over sincerity.</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81000"/>
            <a:ext cx="7498080" cy="2667000"/>
          </a:xfrm>
        </p:spPr>
        <p:txBody>
          <a:bodyPr>
            <a:normAutofit/>
          </a:bodyPr>
          <a:lstStyle/>
          <a:p>
            <a:r>
              <a:rPr lang="en-US" sz="7200" dirty="0" smtClean="0"/>
              <a:t>But what if you’re not George Cobb?</a:t>
            </a:r>
            <a:endParaRPr lang="en-US" sz="7200" dirty="0"/>
          </a:p>
        </p:txBody>
      </p:sp>
      <p:sp>
        <p:nvSpPr>
          <p:cNvPr id="3" name="Content Placeholder 2"/>
          <p:cNvSpPr>
            <a:spLocks noGrp="1"/>
          </p:cNvSpPr>
          <p:nvPr>
            <p:ph idx="1"/>
          </p:nvPr>
        </p:nvSpPr>
        <p:spPr>
          <a:xfrm>
            <a:off x="1435608" y="3124200"/>
            <a:ext cx="7498080" cy="3124200"/>
          </a:xfrm>
        </p:spPr>
        <p:txBody>
          <a:bodyPr>
            <a:normAutofit fontScale="85000" lnSpcReduction="20000"/>
          </a:bodyPr>
          <a:lstStyle/>
          <a:p>
            <a:pPr>
              <a:buNone/>
            </a:pPr>
            <a:r>
              <a:rPr lang="en-US" sz="3100" dirty="0" smtClean="0">
                <a:hlinkClick r:id="rId2"/>
              </a:rPr>
              <a:t>http://www.rossmanchance.com/artist/proceedings/cobb.pdf</a:t>
            </a:r>
            <a:r>
              <a:rPr lang="en-US" sz="3100" dirty="0" smtClean="0"/>
              <a:t/>
            </a:r>
            <a:br>
              <a:rPr lang="en-US" sz="3100" dirty="0" smtClean="0"/>
            </a:br>
            <a:r>
              <a:rPr lang="en-US" sz="3100" dirty="0" smtClean="0"/>
              <a:t>(After-dinner talk from ARTIST Roundtable Conference on Assessment, 2004).</a:t>
            </a:r>
          </a:p>
          <a:p>
            <a:pPr>
              <a:buNone/>
            </a:pPr>
            <a:r>
              <a:rPr lang="en-US" sz="3100" dirty="0" smtClean="0"/>
              <a:t>Also:  Joan Garfield, Andrew </a:t>
            </a:r>
            <a:r>
              <a:rPr lang="en-US" sz="3100" dirty="0" err="1" smtClean="0"/>
              <a:t>Zieffler</a:t>
            </a:r>
            <a:r>
              <a:rPr lang="en-US" sz="3100" dirty="0" smtClean="0"/>
              <a:t>, Daniel Kaplan, George W. Cobb, Beth L. Chance and John P. Holcomb (2011): Rethinking Assessment of Student Learning in Statistics Courses, The American Statistician, 65:1, 1-10.</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they cheat?</a:t>
            </a:r>
            <a:endParaRPr lang="en-US" dirty="0"/>
          </a:p>
        </p:txBody>
      </p:sp>
      <p:sp>
        <p:nvSpPr>
          <p:cNvPr id="3" name="Content Placeholder 2"/>
          <p:cNvSpPr>
            <a:spLocks noGrp="1"/>
          </p:cNvSpPr>
          <p:nvPr>
            <p:ph idx="1"/>
          </p:nvPr>
        </p:nvSpPr>
        <p:spPr/>
        <p:txBody>
          <a:bodyPr>
            <a:normAutofit/>
          </a:bodyPr>
          <a:lstStyle/>
          <a:p>
            <a:r>
              <a:rPr lang="en-US" sz="2800" dirty="0" smtClean="0"/>
              <a:t>“If you don’t give a $h*t about the class but are required to take it and the info they are making you learn you know you won’t ever use again.”</a:t>
            </a:r>
          </a:p>
          <a:p>
            <a:r>
              <a:rPr lang="en-US" sz="2800" dirty="0" smtClean="0"/>
              <a:t>“If it’s online.  Online courses suck.”</a:t>
            </a:r>
          </a:p>
          <a:p>
            <a:r>
              <a:rPr lang="en-US" sz="2800" dirty="0" smtClean="0"/>
              <a:t>“When the info on the test/paper/HW is totally irrelevant!”</a:t>
            </a:r>
          </a:p>
          <a:p>
            <a:pPr>
              <a:buNone/>
            </a:pPr>
            <a:endParaRPr lang="en-US" sz="2800" dirty="0"/>
          </a:p>
        </p:txBody>
      </p:sp>
      <p:sp>
        <p:nvSpPr>
          <p:cNvPr id="4" name="Rectangle 3"/>
          <p:cNvSpPr/>
          <p:nvPr/>
        </p:nvSpPr>
        <p:spPr>
          <a:xfrm>
            <a:off x="1371600" y="5257800"/>
            <a:ext cx="7239000" cy="1200329"/>
          </a:xfrm>
          <a:prstGeom prst="rect">
            <a:avLst/>
          </a:prstGeom>
        </p:spPr>
        <p:txBody>
          <a:bodyPr wrap="square">
            <a:spAutoFit/>
          </a:bodyPr>
          <a:lstStyle/>
          <a:p>
            <a:pPr>
              <a:buNone/>
            </a:pPr>
            <a:r>
              <a:rPr lang="en-US" b="1" dirty="0" smtClean="0"/>
              <a:t>“My Freshman Year:  What a Professor Learned by Becoming a Student” </a:t>
            </a:r>
          </a:p>
          <a:p>
            <a:pPr>
              <a:buNone/>
            </a:pPr>
            <a:r>
              <a:rPr lang="en-US" dirty="0" smtClean="0"/>
              <a:t>by </a:t>
            </a:r>
            <a:r>
              <a:rPr lang="en-US" dirty="0" err="1" smtClean="0"/>
              <a:t>Rebekah</a:t>
            </a:r>
            <a:r>
              <a:rPr lang="en-US" dirty="0" smtClean="0"/>
              <a:t> Nathan, Penguin Books, 2005 (p. 126)</a:t>
            </a:r>
          </a:p>
          <a:p>
            <a:pPr>
              <a:buNone/>
            </a:pPr>
            <a:endParaRPr lang="en-US"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they cheat?</a:t>
            </a:r>
            <a:endParaRPr lang="en-US" dirty="0"/>
          </a:p>
        </p:txBody>
      </p:sp>
      <p:sp>
        <p:nvSpPr>
          <p:cNvPr id="3" name="Content Placeholder 2"/>
          <p:cNvSpPr>
            <a:spLocks noGrp="1"/>
          </p:cNvSpPr>
          <p:nvPr>
            <p:ph idx="1"/>
          </p:nvPr>
        </p:nvSpPr>
        <p:spPr/>
        <p:txBody>
          <a:bodyPr>
            <a:normAutofit/>
          </a:bodyPr>
          <a:lstStyle/>
          <a:p>
            <a:r>
              <a:rPr lang="en-US" sz="2400" dirty="0" smtClean="0"/>
              <a:t>“When it’s a liberal studies class that has no relevance to your major.”</a:t>
            </a:r>
          </a:p>
          <a:p>
            <a:r>
              <a:rPr lang="en-US" sz="2400" dirty="0" smtClean="0"/>
              <a:t>“If you studied but the test doesn’t test what the instructor promised.  As long as you learned the info, what’s wrong with it?”</a:t>
            </a:r>
          </a:p>
          <a:p>
            <a:r>
              <a:rPr lang="en-US" sz="2400" dirty="0" smtClean="0"/>
              <a:t>“When it pertains to absences.  I cheat on absent slips.  We pay to come to college—they shouldn’t make us sign in for any class!”</a:t>
            </a:r>
          </a:p>
          <a:p>
            <a:endParaRPr lang="en-US" sz="2400" dirty="0"/>
          </a:p>
        </p:txBody>
      </p:sp>
      <p:sp>
        <p:nvSpPr>
          <p:cNvPr id="4" name="Rectangle 3"/>
          <p:cNvSpPr/>
          <p:nvPr/>
        </p:nvSpPr>
        <p:spPr>
          <a:xfrm>
            <a:off x="1371600" y="5257800"/>
            <a:ext cx="7239000" cy="1200329"/>
          </a:xfrm>
          <a:prstGeom prst="rect">
            <a:avLst/>
          </a:prstGeom>
        </p:spPr>
        <p:txBody>
          <a:bodyPr wrap="square">
            <a:spAutoFit/>
          </a:bodyPr>
          <a:lstStyle/>
          <a:p>
            <a:pPr>
              <a:buNone/>
            </a:pPr>
            <a:r>
              <a:rPr lang="en-US" b="1" dirty="0" smtClean="0"/>
              <a:t>“My Freshman Year:  What a Professor Learned by Becoming a Student” </a:t>
            </a:r>
          </a:p>
          <a:p>
            <a:pPr>
              <a:buNone/>
            </a:pPr>
            <a:r>
              <a:rPr lang="en-US" dirty="0" smtClean="0"/>
              <a:t>by </a:t>
            </a:r>
            <a:r>
              <a:rPr lang="en-US" dirty="0" err="1" smtClean="0"/>
              <a:t>Rebekah</a:t>
            </a:r>
            <a:r>
              <a:rPr lang="en-US" dirty="0" smtClean="0"/>
              <a:t> Nathan, Penguin Books, 2005 (p. 126)</a:t>
            </a:r>
          </a:p>
          <a:p>
            <a:pPr>
              <a:buNone/>
            </a:pPr>
            <a:endParaRPr lang="en-US"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they cheat?</a:t>
            </a:r>
            <a:endParaRPr lang="en-US" dirty="0"/>
          </a:p>
        </p:txBody>
      </p:sp>
      <p:sp>
        <p:nvSpPr>
          <p:cNvPr id="3" name="Content Placeholder 2"/>
          <p:cNvSpPr>
            <a:spLocks noGrp="1"/>
          </p:cNvSpPr>
          <p:nvPr>
            <p:ph idx="1"/>
          </p:nvPr>
        </p:nvSpPr>
        <p:spPr/>
        <p:txBody>
          <a:bodyPr>
            <a:normAutofit fontScale="55000" lnSpcReduction="20000"/>
          </a:bodyPr>
          <a:lstStyle/>
          <a:p>
            <a:pPr algn="ctr">
              <a:buNone/>
            </a:pPr>
            <a:r>
              <a:rPr lang="en-US" sz="4800" b="1" dirty="0" smtClean="0"/>
              <a:t>“What it feels like to be bad at math”</a:t>
            </a:r>
          </a:p>
          <a:p>
            <a:pPr>
              <a:buNone/>
            </a:pPr>
            <a:endParaRPr lang="en-US" sz="3600" dirty="0" smtClean="0"/>
          </a:p>
          <a:p>
            <a:r>
              <a:rPr lang="en-US" sz="4000" dirty="0" smtClean="0"/>
              <a:t>Muddled half-comprehension.</a:t>
            </a:r>
          </a:p>
          <a:p>
            <a:r>
              <a:rPr lang="en-US" sz="4000" dirty="0" smtClean="0"/>
              <a:t>Fear of asking questions.</a:t>
            </a:r>
          </a:p>
          <a:p>
            <a:r>
              <a:rPr lang="en-US" sz="4000" dirty="0" smtClean="0"/>
              <a:t>Shyness about getting the teacher’s help.</a:t>
            </a:r>
          </a:p>
          <a:p>
            <a:r>
              <a:rPr lang="en-US" sz="4000" dirty="0" smtClean="0"/>
              <a:t>Badgering a friend instead.</a:t>
            </a:r>
          </a:p>
          <a:p>
            <a:r>
              <a:rPr lang="en-US" sz="4000" dirty="0" smtClean="0"/>
              <a:t>Copying homework.</a:t>
            </a:r>
          </a:p>
          <a:p>
            <a:r>
              <a:rPr lang="en-US" sz="4000" dirty="0" smtClean="0"/>
              <a:t>Excuses; blaming others.</a:t>
            </a:r>
          </a:p>
          <a:p>
            <a:r>
              <a:rPr lang="en-US" sz="4000" dirty="0" smtClean="0"/>
              <a:t>Procrastination.</a:t>
            </a:r>
          </a:p>
          <a:p>
            <a:r>
              <a:rPr lang="en-US" sz="4000" dirty="0" smtClean="0"/>
              <a:t>Anxiety about public failure.</a:t>
            </a:r>
          </a:p>
          <a:p>
            <a:r>
              <a:rPr lang="en-US" sz="4000" dirty="0" smtClean="0"/>
              <a:t>Terror of the teacher’s judgment.</a:t>
            </a:r>
          </a:p>
          <a:p>
            <a:r>
              <a:rPr lang="en-US" sz="4000" dirty="0" smtClean="0"/>
              <a:t>Feeling incurably stupid.</a:t>
            </a:r>
          </a:p>
          <a:p>
            <a:r>
              <a:rPr lang="en-US" sz="4000" dirty="0" smtClean="0"/>
              <a:t>Not wanting to admit any of it.</a:t>
            </a:r>
          </a:p>
        </p:txBody>
      </p:sp>
      <p:sp>
        <p:nvSpPr>
          <p:cNvPr id="4" name="Rectangle 3"/>
          <p:cNvSpPr/>
          <p:nvPr/>
        </p:nvSpPr>
        <p:spPr>
          <a:xfrm>
            <a:off x="1447800" y="5978770"/>
            <a:ext cx="7391400" cy="646331"/>
          </a:xfrm>
          <a:prstGeom prst="rect">
            <a:avLst/>
          </a:prstGeom>
        </p:spPr>
        <p:txBody>
          <a:bodyPr wrap="square">
            <a:spAutoFit/>
          </a:bodyPr>
          <a:lstStyle/>
          <a:p>
            <a:pPr algn="ctr">
              <a:buNone/>
            </a:pPr>
            <a:r>
              <a:rPr lang="en-US" dirty="0" smtClean="0">
                <a:hlinkClick r:id="rId2"/>
              </a:rPr>
              <a:t>http://mathwithbaddrawings.com/2013/04/25/were-all-bad-at-math-1-i-feel-stupid-too/</a:t>
            </a:r>
            <a:endParaRPr lang="en-US"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Ellen’s discussion on academic honesty</a:t>
            </a:r>
            <a:endParaRPr lang="en-US" sz="3600" dirty="0"/>
          </a:p>
        </p:txBody>
      </p:sp>
      <p:sp>
        <p:nvSpPr>
          <p:cNvPr id="3" name="Content Placeholder 2"/>
          <p:cNvSpPr>
            <a:spLocks noGrp="1"/>
          </p:cNvSpPr>
          <p:nvPr>
            <p:ph idx="1"/>
          </p:nvPr>
        </p:nvSpPr>
        <p:spPr>
          <a:xfrm>
            <a:off x="1371600" y="1295400"/>
            <a:ext cx="7498080" cy="5410200"/>
          </a:xfrm>
        </p:spPr>
        <p:txBody>
          <a:bodyPr>
            <a:noAutofit/>
          </a:bodyPr>
          <a:lstStyle/>
          <a:p>
            <a:pPr>
              <a:buNone/>
            </a:pPr>
            <a:r>
              <a:rPr lang="en-US" sz="2400" b="1" dirty="0" smtClean="0">
                <a:solidFill>
                  <a:schemeClr val="accent3"/>
                </a:solidFill>
              </a:rPr>
              <a:t>Can't we just trust students to be honest?</a:t>
            </a:r>
          </a:p>
          <a:p>
            <a:pPr>
              <a:buNone/>
            </a:pPr>
            <a:r>
              <a:rPr lang="en-US" sz="2200" dirty="0" smtClean="0"/>
              <a:t>Do we even need grades?</a:t>
            </a:r>
          </a:p>
          <a:p>
            <a:pPr>
              <a:buNone/>
            </a:pPr>
            <a:r>
              <a:rPr lang="en-US" sz="2200" dirty="0" smtClean="0"/>
              <a:t>What is your definition of cheating?</a:t>
            </a:r>
          </a:p>
          <a:p>
            <a:pPr>
              <a:buNone/>
            </a:pPr>
            <a:r>
              <a:rPr lang="en-US" sz="2200" dirty="0" smtClean="0"/>
              <a:t>How important is protecting academic integrity?  </a:t>
            </a:r>
          </a:p>
          <a:p>
            <a:pPr>
              <a:buNone/>
            </a:pPr>
            <a:r>
              <a:rPr lang="en-US" sz="2200" dirty="0" smtClean="0"/>
              <a:t>How important is promoting collaboration between students?   </a:t>
            </a:r>
          </a:p>
          <a:p>
            <a:pPr>
              <a:buNone/>
            </a:pPr>
            <a:r>
              <a:rPr lang="en-US" sz="2200" dirty="0" smtClean="0"/>
              <a:t>How do you decide which activities they can/can’t do with help?</a:t>
            </a:r>
          </a:p>
          <a:p>
            <a:pPr>
              <a:buNone/>
            </a:pPr>
            <a:r>
              <a:rPr lang="en-US" sz="2400" b="1" dirty="0" smtClean="0">
                <a:solidFill>
                  <a:schemeClr val="accent3"/>
                </a:solidFill>
              </a:rPr>
              <a:t>How do we change our courses so that we spend more time being teachers and less time being “gatekeepers”? </a:t>
            </a:r>
          </a:p>
          <a:p>
            <a:pPr>
              <a:buNone/>
            </a:pPr>
            <a:r>
              <a:rPr lang="en-US" sz="2200" dirty="0" smtClean="0"/>
              <a:t>Transfer credit acceptance?</a:t>
            </a:r>
          </a:p>
          <a:p>
            <a:pPr>
              <a:buNone/>
            </a:pPr>
            <a:r>
              <a:rPr lang="en-US" sz="2200" dirty="0" smtClean="0"/>
              <a:t>Are there differences between your answers for online and traditional courses? </a:t>
            </a:r>
          </a:p>
          <a:p>
            <a:pPr>
              <a:buNone/>
            </a:pPr>
            <a:endParaRPr lang="en-US" sz="2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fontAlgn="base">
              <a:buFont typeface="+mj-lt"/>
              <a:buAutoNum type="arabicPeriod"/>
            </a:pPr>
            <a:r>
              <a:rPr lang="en-US" b="1" dirty="0" smtClean="0"/>
              <a:t>Work/life balance</a:t>
            </a:r>
            <a:r>
              <a:rPr lang="en-US" dirty="0" smtClean="0"/>
              <a:t>: What are the challenges specific to online/distance teaching and how can instructors draw boundaries to protect their non-work life from the intrusion of 24/7 student demands?</a:t>
            </a:r>
          </a:p>
          <a:p>
            <a:pPr marL="514350" lvl="0" indent="-514350" fontAlgn="base">
              <a:buFont typeface="+mj-lt"/>
              <a:buAutoNum type="arabicPeriod"/>
            </a:pPr>
            <a:r>
              <a:rPr lang="en-US" b="1" dirty="0" smtClean="0"/>
              <a:t>Student preparation and ability to follow instructions</a:t>
            </a:r>
            <a:r>
              <a:rPr lang="en-US" dirty="0" smtClean="0"/>
              <a:t>: What portion of the responsibility to prepare students for class and have them follow instructions lies with instructors and what portion lies with individual students?</a:t>
            </a:r>
          </a:p>
          <a:p>
            <a:pPr marL="514350" lvl="0" indent="-514350" fontAlgn="base">
              <a:buFont typeface="+mj-lt"/>
              <a:buAutoNum type="arabicPeriod"/>
            </a:pPr>
            <a:r>
              <a:rPr lang="en-US" b="1" dirty="0" smtClean="0"/>
              <a:t>Cheating vs. collaborating</a:t>
            </a:r>
            <a:r>
              <a:rPr lang="en-US" dirty="0" smtClean="0"/>
              <a:t>: Do we care?  How can we spend more time teaching and less time as “gatekeepers”?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24-Hour Professor</a:t>
            </a:r>
            <a:endParaRPr lang="en-US" dirty="0"/>
          </a:p>
        </p:txBody>
      </p:sp>
      <p:sp>
        <p:nvSpPr>
          <p:cNvPr id="3" name="Content Placeholder 2"/>
          <p:cNvSpPr>
            <a:spLocks noGrp="1"/>
          </p:cNvSpPr>
          <p:nvPr>
            <p:ph sz="half" idx="1"/>
          </p:nvPr>
        </p:nvSpPr>
        <p:spPr/>
        <p:txBody>
          <a:bodyPr>
            <a:normAutofit lnSpcReduction="10000"/>
          </a:bodyPr>
          <a:lstStyle/>
          <a:p>
            <a:r>
              <a:rPr lang="en-US" sz="3600" dirty="0" smtClean="0"/>
              <a:t>"Saturdays I just check in once, sort of like a doctor, to make sure none of my patients are ill. Otherwise my wife would kill me."</a:t>
            </a:r>
          </a:p>
          <a:p>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383985" y="1524000"/>
            <a:ext cx="3316346" cy="44958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“The 24-Hour Professor” by Jeffrey Young</a:t>
            </a:r>
            <a:br>
              <a:rPr lang="en-US" sz="2800" dirty="0" smtClean="0"/>
            </a:br>
            <a:r>
              <a:rPr lang="en-US" sz="2800" dirty="0" smtClean="0"/>
              <a:t>The Chronicle of Higher Education</a:t>
            </a:r>
          </a:p>
          <a:p>
            <a:pPr lvl="1"/>
            <a:r>
              <a:rPr lang="en-US" sz="2100" dirty="0" smtClean="0">
                <a:hlinkClick r:id="rId2"/>
              </a:rPr>
              <a:t>http://chronicle.com/article/The-24-Hour-Professor/25750</a:t>
            </a:r>
            <a:r>
              <a:rPr lang="en-US" sz="2100" dirty="0" smtClean="0"/>
              <a:t> </a:t>
            </a:r>
          </a:p>
          <a:p>
            <a:r>
              <a:rPr lang="en-US" sz="2800" dirty="0" smtClean="0"/>
              <a:t>Angry wife photo from </a:t>
            </a:r>
          </a:p>
          <a:p>
            <a:pPr lvl="1"/>
            <a:r>
              <a:rPr lang="en-US" sz="2100" dirty="0" smtClean="0">
                <a:hlinkClick r:id="rId3"/>
              </a:rPr>
              <a:t>http://eirian-stock.deviantart.com/</a:t>
            </a:r>
            <a:r>
              <a:rPr lang="en-US" sz="2100" dirty="0" smtClean="0"/>
              <a:t> </a:t>
            </a:r>
          </a:p>
          <a:p>
            <a:r>
              <a:rPr lang="en-US" sz="2800" dirty="0" err="1" smtClean="0"/>
              <a:t>Conceicao</a:t>
            </a:r>
            <a:r>
              <a:rPr lang="en-US" sz="2800" dirty="0" smtClean="0"/>
              <a:t>, S., &amp; Lehman, R. (2011).  </a:t>
            </a:r>
            <a:r>
              <a:rPr lang="en-US" sz="2800" i="1" dirty="0" smtClean="0"/>
              <a:t>Managing online instructor workload:  Strategies for finding balance and success</a:t>
            </a:r>
            <a:r>
              <a:rPr lang="en-US" sz="2800" dirty="0" smtClean="0"/>
              <a:t>.  San Francisco, CA:  </a:t>
            </a:r>
            <a:r>
              <a:rPr lang="en-US" sz="2800" dirty="0" err="1" smtClean="0"/>
              <a:t>Jossey</a:t>
            </a:r>
            <a:r>
              <a:rPr lang="en-US" sz="2800" dirty="0" smtClean="0"/>
              <a:t>-Bass. </a:t>
            </a:r>
          </a:p>
          <a:p>
            <a:r>
              <a:rPr lang="en-US" sz="2600" dirty="0" smtClean="0"/>
              <a:t>Nathan, R. (2005).  </a:t>
            </a:r>
            <a:r>
              <a:rPr lang="en-US" sz="2600" i="1" dirty="0" smtClean="0"/>
              <a:t>My freshman year:  What a professor learned by becoming a student</a:t>
            </a:r>
            <a:r>
              <a:rPr lang="en-US" sz="2600" dirty="0" smtClean="0"/>
              <a:t>.  Ithaca, NY:  Cornell University Press.</a:t>
            </a:r>
          </a:p>
          <a:p>
            <a:r>
              <a:rPr lang="en-US" sz="2800" dirty="0" smtClean="0">
                <a:hlinkClick r:id="rId4"/>
              </a:rPr>
              <a:t> http://sloanconsortium.org/node/160521</a:t>
            </a:r>
            <a:endParaRPr lang="en-US" sz="2800" dirty="0" smtClean="0"/>
          </a:p>
          <a:p>
            <a:endParaRPr lang="en-US" dirty="0" smtClean="0"/>
          </a:p>
          <a:p>
            <a:r>
              <a:rPr lang="en-US" u="sng" dirty="0" smtClean="0">
                <a:hlinkClick r:id="rId5"/>
              </a:rPr>
              <a:t>Statistics Instructors in Cyberspace http://bit.ly/10BXM7F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24-Hour Professor</a:t>
            </a:r>
            <a:endParaRPr lang="en-US" dirty="0"/>
          </a:p>
        </p:txBody>
      </p:sp>
      <p:sp>
        <p:nvSpPr>
          <p:cNvPr id="3" name="Content Placeholder 2"/>
          <p:cNvSpPr>
            <a:spLocks noGrp="1"/>
          </p:cNvSpPr>
          <p:nvPr>
            <p:ph idx="1"/>
          </p:nvPr>
        </p:nvSpPr>
        <p:spPr/>
        <p:txBody>
          <a:bodyPr/>
          <a:lstStyle/>
          <a:p>
            <a:r>
              <a:rPr lang="en-US" dirty="0" smtClean="0"/>
              <a:t>He says the institution considered a 24-hour reply requirement, but it decided that such a promise would cut into professors' personal lives unnecessarily.</a:t>
            </a:r>
          </a:p>
          <a:p>
            <a:endParaRPr lang="en-US" dirty="0" smtClean="0"/>
          </a:p>
          <a:p>
            <a:r>
              <a:rPr lang="en-US" dirty="0" smtClean="0"/>
              <a:t>"We thought weekends they (faculty) should have </a:t>
            </a:r>
            <a:r>
              <a:rPr lang="en-US" b="1" dirty="0" smtClean="0">
                <a:solidFill>
                  <a:schemeClr val="accent3"/>
                </a:solidFill>
              </a:rPr>
              <a:t>some</a:t>
            </a:r>
            <a:r>
              <a:rPr lang="en-US" dirty="0" smtClean="0"/>
              <a:t> free time.”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24-Hour Professor</a:t>
            </a:r>
            <a:endParaRPr lang="en-US" dirty="0"/>
          </a:p>
        </p:txBody>
      </p:sp>
      <p:sp>
        <p:nvSpPr>
          <p:cNvPr id="3" name="Content Placeholder 2"/>
          <p:cNvSpPr>
            <a:spLocks noGrp="1"/>
          </p:cNvSpPr>
          <p:nvPr>
            <p:ph idx="1"/>
          </p:nvPr>
        </p:nvSpPr>
        <p:spPr/>
        <p:txBody>
          <a:bodyPr/>
          <a:lstStyle/>
          <a:p>
            <a:r>
              <a:rPr lang="en-US" dirty="0" smtClean="0"/>
              <a:t>"If we're not careful, we're going to have faculty so overwhelmed with answering individual e-mail questions that they don't have time to teach, research, and deal with the larger concerns of the course," he says.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The 24-Hour Professor</a:t>
            </a:r>
            <a:endParaRPr lang="en-US" dirty="0"/>
          </a:p>
        </p:txBody>
      </p:sp>
      <p:sp>
        <p:nvSpPr>
          <p:cNvPr id="4" name="Content Placeholder 3"/>
          <p:cNvSpPr>
            <a:spLocks noGrp="1"/>
          </p:cNvSpPr>
          <p:nvPr>
            <p:ph sz="half" idx="2"/>
          </p:nvPr>
        </p:nvSpPr>
        <p:spPr/>
        <p:txBody>
          <a:bodyPr>
            <a:normAutofit/>
          </a:bodyPr>
          <a:lstStyle/>
          <a:p>
            <a:r>
              <a:rPr lang="en-US" sz="3200" dirty="0" smtClean="0"/>
              <a:t>"E-mails are like Hitchcock's birds.  They pursue you relentlessly, hover in flocks, and leave you running for cover.“</a:t>
            </a:r>
          </a:p>
          <a:p>
            <a:r>
              <a:rPr lang="en-US" sz="3200" dirty="0" smtClean="0"/>
              <a:t>--Elizabeth Phillips</a:t>
            </a:r>
            <a:endParaRPr lang="en-US" sz="3200" dirty="0"/>
          </a:p>
        </p:txBody>
      </p:sp>
      <p:pic>
        <p:nvPicPr>
          <p:cNvPr id="5" name="Picture 2" descr="http://2.bp.blogspot.com/-Y4UADveLdPA/TvuKb98tZPI/AAAAAAAAbk8/zZChb98RYSk/s1600/thebirds.jpg"/>
          <p:cNvPicPr>
            <a:picLocks noGrp="1" noChangeAspect="1" noChangeArrowheads="1"/>
          </p:cNvPicPr>
          <p:nvPr>
            <p:ph sz="half" idx="1"/>
          </p:nvPr>
        </p:nvPicPr>
        <p:blipFill>
          <a:blip r:embed="rId2" cstate="print"/>
          <a:srcRect/>
          <a:stretch>
            <a:fillRect/>
          </a:stretch>
        </p:blipFill>
        <p:spPr bwMode="auto">
          <a:xfrm>
            <a:off x="1066800" y="1676400"/>
            <a:ext cx="4531178" cy="3429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24-Hour Professor</a:t>
            </a:r>
            <a:endParaRPr lang="en-US" dirty="0"/>
          </a:p>
        </p:txBody>
      </p:sp>
      <p:sp>
        <p:nvSpPr>
          <p:cNvPr id="3" name="Content Placeholder 2"/>
          <p:cNvSpPr>
            <a:spLocks noGrp="1"/>
          </p:cNvSpPr>
          <p:nvPr>
            <p:ph idx="1"/>
          </p:nvPr>
        </p:nvSpPr>
        <p:spPr/>
        <p:txBody>
          <a:bodyPr/>
          <a:lstStyle/>
          <a:p>
            <a:r>
              <a:rPr lang="en-US" dirty="0" smtClean="0"/>
              <a:t>“We've had a millennium to figure out how to control workload in a classroom.  We're in a phase right now with the development of online learning where we're trying to figure out what the rules should be.”</a:t>
            </a:r>
          </a:p>
          <a:p>
            <a:pPr lvl="1"/>
            <a:r>
              <a:rPr lang="en-US" dirty="0" smtClean="0"/>
              <a:t>--Gary E. Miller, associate vice president of distance education at Penn State and executive director of its World Campus.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24-Hour Professor</a:t>
            </a:r>
            <a:endParaRPr lang="en-US" dirty="0"/>
          </a:p>
        </p:txBody>
      </p:sp>
      <p:sp>
        <p:nvSpPr>
          <p:cNvPr id="3" name="Content Placeholder 2"/>
          <p:cNvSpPr>
            <a:spLocks noGrp="1"/>
          </p:cNvSpPr>
          <p:nvPr>
            <p:ph idx="1"/>
          </p:nvPr>
        </p:nvSpPr>
        <p:spPr/>
        <p:txBody>
          <a:bodyPr/>
          <a:lstStyle/>
          <a:p>
            <a:r>
              <a:rPr lang="en-US" dirty="0" smtClean="0"/>
              <a:t>"The general feeling is that it takes longer when you're teaching online.  I typically say 25 percent more time.”</a:t>
            </a:r>
          </a:p>
          <a:p>
            <a:pPr lvl="1"/>
            <a:r>
              <a:rPr lang="en-US" dirty="0" smtClean="0"/>
              <a:t>—Ms. </a:t>
            </a:r>
            <a:r>
              <a:rPr lang="en-US" dirty="0" err="1" smtClean="0"/>
              <a:t>Schweizer</a:t>
            </a:r>
            <a:r>
              <a:rPr lang="en-US" dirty="0" smtClean="0"/>
              <a:t> of Marquette</a:t>
            </a:r>
          </a:p>
          <a:p>
            <a:r>
              <a:rPr lang="en-US" dirty="0" smtClean="0"/>
              <a:t>"People are confusing frequency with amount.  People think that online teaching is more work, but it's just more often.”</a:t>
            </a:r>
          </a:p>
          <a:p>
            <a:pPr lvl="1"/>
            <a:r>
              <a:rPr lang="en-US" dirty="0" smtClean="0"/>
              <a:t>—Mr. </a:t>
            </a:r>
            <a:r>
              <a:rPr lang="en-US" dirty="0" err="1" smtClean="0"/>
              <a:t>DiBiase</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333</TotalTime>
  <Words>1835</Words>
  <Application>Microsoft Office PowerPoint</Application>
  <PresentationFormat>On-screen Show (4:3)</PresentationFormat>
  <Paragraphs>207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Solstice</vt:lpstr>
      <vt:lpstr>The Reality of Online Teaching</vt:lpstr>
      <vt:lpstr>The 24-Hour Professor</vt:lpstr>
      <vt:lpstr>The 24-Hour Professor</vt:lpstr>
      <vt:lpstr>The 24-Hour Professor</vt:lpstr>
      <vt:lpstr>The 24-Hour Professor</vt:lpstr>
      <vt:lpstr>The 24-Hour Professor</vt:lpstr>
      <vt:lpstr>The 24-Hour Professor</vt:lpstr>
      <vt:lpstr>The 24-Hour Professor</vt:lpstr>
      <vt:lpstr>The 24-Hour Professor</vt:lpstr>
      <vt:lpstr>When was this written?</vt:lpstr>
      <vt:lpstr>When was this written?</vt:lpstr>
      <vt:lpstr>Break-out the Break-out</vt:lpstr>
      <vt:lpstr>Camille Fairbourn</vt:lpstr>
      <vt:lpstr>Expectations for an online instructor/online class</vt:lpstr>
      <vt:lpstr>Institutional Expectations</vt:lpstr>
      <vt:lpstr>Student Expectations</vt:lpstr>
      <vt:lpstr>Self Expectations</vt:lpstr>
      <vt:lpstr>Michelle Everson</vt:lpstr>
      <vt:lpstr>Does this sound familiar?</vt:lpstr>
      <vt:lpstr>How can we hold students accountable? </vt:lpstr>
      <vt:lpstr>How can we hold students accountable? </vt:lpstr>
      <vt:lpstr>What do we expect of our students?</vt:lpstr>
      <vt:lpstr>What do we expect of our students?</vt:lpstr>
      <vt:lpstr>Can we better motivate students to follow directions? </vt:lpstr>
      <vt:lpstr>Do we need to think more like students? </vt:lpstr>
      <vt:lpstr>Ellen Gundlach</vt:lpstr>
      <vt:lpstr>Do online students cheat more than traditional students?</vt:lpstr>
      <vt:lpstr>Cheating in the Digital Age</vt:lpstr>
      <vt:lpstr>Cheating in the Digital Age</vt:lpstr>
      <vt:lpstr>Best practices for preventing academic misconduct in online courses</vt:lpstr>
      <vt:lpstr>Higher Education Opportunity Act (HEOA, 2008)</vt:lpstr>
      <vt:lpstr>Why do we need grades?</vt:lpstr>
      <vt:lpstr>George Cobb:  Against Fairness</vt:lpstr>
      <vt:lpstr>But what if you’re not George Cobb?</vt:lpstr>
      <vt:lpstr>Why do they cheat?</vt:lpstr>
      <vt:lpstr>Why do they cheat?</vt:lpstr>
      <vt:lpstr>Why do they cheat?</vt:lpstr>
      <vt:lpstr>Ellen’s discussion on academic honesty</vt:lpstr>
      <vt:lpstr>Discussion topics</vt:lpstr>
      <vt:lpstr>References</vt:lpstr>
    </vt:vector>
  </TitlesOfParts>
  <Company>Utah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Reality of Online Teaching</dc:title>
  <dc:creator>Brigham</dc:creator>
  <cp:lastModifiedBy>Camille Fairbourn</cp:lastModifiedBy>
  <cp:revision>13</cp:revision>
  <dcterms:created xsi:type="dcterms:W3CDTF">2013-05-16T17:20:05Z</dcterms:created>
  <dcterms:modified xsi:type="dcterms:W3CDTF">2013-05-21T21:07:52Z</dcterms:modified>
</cp:coreProperties>
</file>