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3"/>
  </p:notesMasterIdLst>
  <p:sldIdLst>
    <p:sldId id="256" r:id="rId2"/>
    <p:sldId id="257" r:id="rId3"/>
    <p:sldId id="261" r:id="rId4"/>
    <p:sldId id="269" r:id="rId5"/>
    <p:sldId id="275" r:id="rId6"/>
    <p:sldId id="270" r:id="rId7"/>
    <p:sldId id="264" r:id="rId8"/>
    <p:sldId id="274" r:id="rId9"/>
    <p:sldId id="277" r:id="rId10"/>
    <p:sldId id="266" r:id="rId11"/>
    <p:sldId id="278"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CD56"/>
    <a:srgbClr val="641712"/>
    <a:srgbClr val="69131F"/>
    <a:srgbClr val="F7DC87"/>
    <a:srgbClr val="A1434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790" autoAdjust="0"/>
    <p:restoredTop sz="94660"/>
  </p:normalViewPr>
  <p:slideViewPr>
    <p:cSldViewPr snapToGrid="0">
      <p:cViewPr>
        <p:scale>
          <a:sx n="37" d="100"/>
          <a:sy n="37" d="100"/>
        </p:scale>
        <p:origin x="612" y="121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FADD05-73C5-4557-8CA4-FECBED7B2285}" type="datetimeFigureOut">
              <a:rPr lang="en-US" smtClean="0"/>
              <a:t>6/1/2026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B3DF4A-23F0-4491-97F0-A932C1F8EC0B}" type="slidenum">
              <a:rPr lang="en-US" smtClean="0"/>
              <a:t>‹#›</a:t>
            </a:fld>
            <a:endParaRPr lang="en-US"/>
          </a:p>
        </p:txBody>
      </p:sp>
    </p:spTree>
    <p:extLst>
      <p:ext uri="{BB962C8B-B14F-4D97-AF65-F5344CB8AC3E}">
        <p14:creationId xmlns:p14="http://schemas.microsoft.com/office/powerpoint/2010/main" val="11781700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9B3DF4A-23F0-4491-97F0-A932C1F8EC0B}" type="slidenum">
              <a:rPr lang="en-US" smtClean="0"/>
              <a:t>2</a:t>
            </a:fld>
            <a:endParaRPr lang="en-US"/>
          </a:p>
        </p:txBody>
      </p:sp>
    </p:spTree>
    <p:extLst>
      <p:ext uri="{BB962C8B-B14F-4D97-AF65-F5344CB8AC3E}">
        <p14:creationId xmlns:p14="http://schemas.microsoft.com/office/powerpoint/2010/main" val="180059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7EF696-E45B-4A47-7C02-0DC64AB27A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FF2A8D-55DB-8346-C43F-FC2B1067F5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D0F062-B645-1680-6C49-AB6DD17CAC2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FD5D09A-6B50-EB43-6AE2-50166F7D6AAE}"/>
              </a:ext>
            </a:extLst>
          </p:cNvPr>
          <p:cNvSpPr>
            <a:spLocks noGrp="1"/>
          </p:cNvSpPr>
          <p:nvPr>
            <p:ph type="sldNum" sz="quarter" idx="5"/>
          </p:nvPr>
        </p:nvSpPr>
        <p:spPr/>
        <p:txBody>
          <a:bodyPr/>
          <a:lstStyle/>
          <a:p>
            <a:fld id="{A9B3DF4A-23F0-4491-97F0-A932C1F8EC0B}" type="slidenum">
              <a:rPr lang="en-US" smtClean="0"/>
              <a:t>6</a:t>
            </a:fld>
            <a:endParaRPr lang="en-US"/>
          </a:p>
        </p:txBody>
      </p:sp>
    </p:spTree>
    <p:extLst>
      <p:ext uri="{BB962C8B-B14F-4D97-AF65-F5344CB8AC3E}">
        <p14:creationId xmlns:p14="http://schemas.microsoft.com/office/powerpoint/2010/main" val="1891984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9B3DF4A-23F0-4491-97F0-A932C1F8EC0B}" type="slidenum">
              <a:rPr lang="en-US" smtClean="0"/>
              <a:t>7</a:t>
            </a:fld>
            <a:endParaRPr lang="en-US"/>
          </a:p>
        </p:txBody>
      </p:sp>
    </p:spTree>
    <p:extLst>
      <p:ext uri="{BB962C8B-B14F-4D97-AF65-F5344CB8AC3E}">
        <p14:creationId xmlns:p14="http://schemas.microsoft.com/office/powerpoint/2010/main" val="42366238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D671C0D2-3E61-4765-962B-F5BD1A6C80E0}" type="datetimeFigureOut">
              <a:rPr lang="en-US" smtClean="0"/>
              <a:t>6/1/2026</a:t>
            </a:fld>
            <a:endParaRPr lang="en-US"/>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FA367045-614F-4177-A964-6CEAFEF53504}" type="slidenum">
              <a:rPr lang="en-US" smtClean="0"/>
              <a:t>‹#›</a:t>
            </a:fld>
            <a:endParaRPr lang="en-US"/>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72297086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71C0D2-3E61-4765-962B-F5BD1A6C80E0}" type="datetimeFigureOut">
              <a:rPr lang="en-US" smtClean="0"/>
              <a:t>6/1/2026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367045-614F-4177-A964-6CEAFEF53504}" type="slidenum">
              <a:rPr lang="en-US" smtClean="0"/>
              <a:t>‹#›</a:t>
            </a:fld>
            <a:endParaRPr lang="en-US"/>
          </a:p>
        </p:txBody>
      </p:sp>
    </p:spTree>
    <p:extLst>
      <p:ext uri="{BB962C8B-B14F-4D97-AF65-F5344CB8AC3E}">
        <p14:creationId xmlns:p14="http://schemas.microsoft.com/office/powerpoint/2010/main" val="528595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71C0D2-3E61-4765-962B-F5BD1A6C80E0}" type="datetimeFigureOut">
              <a:rPr lang="en-US" smtClean="0"/>
              <a:t>6/1/2026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367045-614F-4177-A964-6CEAFEF53504}" type="slidenum">
              <a:rPr lang="en-US" smtClean="0"/>
              <a:t>‹#›</a:t>
            </a:fld>
            <a:endParaRPr lang="en-US"/>
          </a:p>
        </p:txBody>
      </p:sp>
    </p:spTree>
    <p:extLst>
      <p:ext uri="{BB962C8B-B14F-4D97-AF65-F5344CB8AC3E}">
        <p14:creationId xmlns:p14="http://schemas.microsoft.com/office/powerpoint/2010/main" val="12815524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71C0D2-3E61-4765-962B-F5BD1A6C80E0}" type="datetimeFigureOut">
              <a:rPr lang="en-US" smtClean="0"/>
              <a:t>6/1/2026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367045-614F-4177-A964-6CEAFEF53504}" type="slidenum">
              <a:rPr lang="en-US" smtClean="0"/>
              <a:t>‹#›</a:t>
            </a:fld>
            <a:endParaRPr lang="en-US"/>
          </a:p>
        </p:txBody>
      </p:sp>
    </p:spTree>
    <p:extLst>
      <p:ext uri="{BB962C8B-B14F-4D97-AF65-F5344CB8AC3E}">
        <p14:creationId xmlns:p14="http://schemas.microsoft.com/office/powerpoint/2010/main" val="35614642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671C0D2-3E61-4765-962B-F5BD1A6C80E0}" type="datetimeFigureOut">
              <a:rPr lang="en-US" smtClean="0"/>
              <a:t>6/1/2026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367045-614F-4177-A964-6CEAFEF53504}" type="slidenum">
              <a:rPr lang="en-US" smtClean="0"/>
              <a:t>‹#›</a:t>
            </a:fld>
            <a:endParaRPr lang="en-US"/>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71678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671C0D2-3E61-4765-962B-F5BD1A6C80E0}" type="datetimeFigureOut">
              <a:rPr lang="en-US" smtClean="0"/>
              <a:t>6/1/2026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367045-614F-4177-A964-6CEAFEF53504}" type="slidenum">
              <a:rPr lang="en-US" smtClean="0"/>
              <a:t>‹#›</a:t>
            </a:fld>
            <a:endParaRPr lang="en-US"/>
          </a:p>
        </p:txBody>
      </p:sp>
    </p:spTree>
    <p:extLst>
      <p:ext uri="{BB962C8B-B14F-4D97-AF65-F5344CB8AC3E}">
        <p14:creationId xmlns:p14="http://schemas.microsoft.com/office/powerpoint/2010/main" val="4171856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671C0D2-3E61-4765-962B-F5BD1A6C80E0}" type="datetimeFigureOut">
              <a:rPr lang="en-US" smtClean="0"/>
              <a:t>6/1/2026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367045-614F-4177-A964-6CEAFEF53504}" type="slidenum">
              <a:rPr lang="en-US" smtClean="0"/>
              <a:t>‹#›</a:t>
            </a:fld>
            <a:endParaRPr lang="en-US"/>
          </a:p>
        </p:txBody>
      </p:sp>
    </p:spTree>
    <p:extLst>
      <p:ext uri="{BB962C8B-B14F-4D97-AF65-F5344CB8AC3E}">
        <p14:creationId xmlns:p14="http://schemas.microsoft.com/office/powerpoint/2010/main" val="6671689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671C0D2-3E61-4765-962B-F5BD1A6C80E0}" type="datetimeFigureOut">
              <a:rPr lang="en-US" smtClean="0"/>
              <a:t>6/1/2026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367045-614F-4177-A964-6CEAFEF53504}" type="slidenum">
              <a:rPr lang="en-US" smtClean="0"/>
              <a:t>‹#›</a:t>
            </a:fld>
            <a:endParaRPr lang="en-US"/>
          </a:p>
        </p:txBody>
      </p:sp>
    </p:spTree>
    <p:extLst>
      <p:ext uri="{BB962C8B-B14F-4D97-AF65-F5344CB8AC3E}">
        <p14:creationId xmlns:p14="http://schemas.microsoft.com/office/powerpoint/2010/main" val="2877568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71C0D2-3E61-4765-962B-F5BD1A6C80E0}" type="datetimeFigureOut">
              <a:rPr lang="en-US" smtClean="0"/>
              <a:t>6/1/2026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367045-614F-4177-A964-6CEAFEF53504}" type="slidenum">
              <a:rPr lang="en-US" smtClean="0"/>
              <a:t>‹#›</a:t>
            </a:fld>
            <a:endParaRPr lang="en-US"/>
          </a:p>
        </p:txBody>
      </p:sp>
    </p:spTree>
    <p:extLst>
      <p:ext uri="{BB962C8B-B14F-4D97-AF65-F5344CB8AC3E}">
        <p14:creationId xmlns:p14="http://schemas.microsoft.com/office/powerpoint/2010/main" val="3207534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671C0D2-3E61-4765-962B-F5BD1A6C80E0}" type="datetimeFigureOut">
              <a:rPr lang="en-US" smtClean="0"/>
              <a:t>6/1/2026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367045-614F-4177-A964-6CEAFEF53504}" type="slidenum">
              <a:rPr lang="en-US" smtClean="0"/>
              <a:t>‹#›</a:t>
            </a:fld>
            <a:endParaRPr lang="en-US"/>
          </a:p>
        </p:txBody>
      </p:sp>
    </p:spTree>
    <p:extLst>
      <p:ext uri="{BB962C8B-B14F-4D97-AF65-F5344CB8AC3E}">
        <p14:creationId xmlns:p14="http://schemas.microsoft.com/office/powerpoint/2010/main" val="1007794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671C0D2-3E61-4765-962B-F5BD1A6C80E0}" type="datetimeFigureOut">
              <a:rPr lang="en-US" smtClean="0"/>
              <a:t>6/1/2026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A367045-614F-4177-A964-6CEAFEF53504}" type="slidenum">
              <a:rPr lang="en-US" smtClean="0"/>
              <a:t>‹#›</a:t>
            </a:fld>
            <a:endParaRPr lang="en-US"/>
          </a:p>
        </p:txBody>
      </p:sp>
    </p:spTree>
    <p:extLst>
      <p:ext uri="{BB962C8B-B14F-4D97-AF65-F5344CB8AC3E}">
        <p14:creationId xmlns:p14="http://schemas.microsoft.com/office/powerpoint/2010/main" val="3750842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D671C0D2-3E61-4765-962B-F5BD1A6C80E0}" type="datetimeFigureOut">
              <a:rPr lang="en-US" smtClean="0"/>
              <a:t>6/1/2026</a:t>
            </a:fld>
            <a:endParaRPr lang="en-US"/>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en-US"/>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FA367045-614F-4177-A964-6CEAFEF53504}" type="slidenum">
              <a:rPr lang="en-US" smtClean="0"/>
              <a:t>‹#›</a:t>
            </a:fld>
            <a:endParaRPr lang="en-US"/>
          </a:p>
        </p:txBody>
      </p:sp>
    </p:spTree>
    <p:extLst>
      <p:ext uri="{BB962C8B-B14F-4D97-AF65-F5344CB8AC3E}">
        <p14:creationId xmlns:p14="http://schemas.microsoft.com/office/powerpoint/2010/main" val="161929903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2.svg"/><Relationship Id="rId4" Type="http://schemas.openxmlformats.org/officeDocument/2006/relationships/image" Target="../media/image1.svg"/></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FDD8E-1B50-17F7-9051-187639376A6D}"/>
              </a:ext>
            </a:extLst>
          </p:cNvPr>
          <p:cNvSpPr>
            <a:spLocks noGrp="1"/>
          </p:cNvSpPr>
          <p:nvPr>
            <p:ph type="ctrTitle"/>
          </p:nvPr>
        </p:nvSpPr>
        <p:spPr>
          <a:xfrm>
            <a:off x="1261872" y="599464"/>
            <a:ext cx="10704841" cy="4041648"/>
          </a:xfrm>
        </p:spPr>
        <p:txBody>
          <a:bodyPr>
            <a:normAutofit fontScale="90000"/>
          </a:bodyPr>
          <a:lstStyle/>
          <a:p>
            <a:r>
              <a:rPr lang="en-US" b="1" dirty="0"/>
              <a:t>Fostering Growth Mindset and Statistical Reasoning in a Flipped Biostatistics Course</a:t>
            </a:r>
            <a:endParaRPr lang="en-US" dirty="0"/>
          </a:p>
        </p:txBody>
      </p:sp>
      <p:sp>
        <p:nvSpPr>
          <p:cNvPr id="3" name="Subtitle 2">
            <a:extLst>
              <a:ext uri="{FF2B5EF4-FFF2-40B4-BE49-F238E27FC236}">
                <a16:creationId xmlns:a16="http://schemas.microsoft.com/office/drawing/2014/main" id="{302A506A-54BC-CEAA-F5AE-24441EFCB208}"/>
              </a:ext>
            </a:extLst>
          </p:cNvPr>
          <p:cNvSpPr>
            <a:spLocks noGrp="1"/>
          </p:cNvSpPr>
          <p:nvPr>
            <p:ph type="subTitle" idx="1"/>
          </p:nvPr>
        </p:nvSpPr>
        <p:spPr>
          <a:xfrm>
            <a:off x="1261872" y="4800600"/>
            <a:ext cx="10091928" cy="1691640"/>
          </a:xfrm>
        </p:spPr>
        <p:txBody>
          <a:bodyPr>
            <a:normAutofit fontScale="92500" lnSpcReduction="20000"/>
          </a:bodyPr>
          <a:lstStyle/>
          <a:p>
            <a:r>
              <a:rPr lang="en-US" dirty="0"/>
              <a:t>Kylie Van Dyke</a:t>
            </a:r>
          </a:p>
          <a:p>
            <a:r>
              <a:rPr lang="en-US" dirty="0"/>
              <a:t>Abraham </a:t>
            </a:r>
            <a:r>
              <a:rPr lang="en-US" dirty="0" err="1"/>
              <a:t>Ayebo</a:t>
            </a:r>
            <a:r>
              <a:rPr lang="en-US" dirty="0"/>
              <a:t>, PhD</a:t>
            </a:r>
          </a:p>
          <a:p>
            <a:r>
              <a:rPr lang="en-US" dirty="0"/>
              <a:t>University of Minnesota Rochester</a:t>
            </a:r>
          </a:p>
          <a:p>
            <a:r>
              <a:rPr lang="en-US" dirty="0"/>
              <a:t>Friday, 24</a:t>
            </a:r>
            <a:r>
              <a:rPr lang="en-US" baseline="30000" dirty="0"/>
              <a:t>th</a:t>
            </a:r>
            <a:r>
              <a:rPr lang="en-US" dirty="0"/>
              <a:t> of June, 2026 Electronic Conference on Teaching Statistics</a:t>
            </a:r>
          </a:p>
        </p:txBody>
      </p:sp>
    </p:spTree>
    <p:extLst>
      <p:ext uri="{BB962C8B-B14F-4D97-AF65-F5344CB8AC3E}">
        <p14:creationId xmlns:p14="http://schemas.microsoft.com/office/powerpoint/2010/main" val="5165647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8ADB5F-C040-1409-639A-90C1AF5948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F4C4D7-30FD-1C30-4C5C-AAA86AA8D31B}"/>
              </a:ext>
            </a:extLst>
          </p:cNvPr>
          <p:cNvSpPr>
            <a:spLocks noGrp="1"/>
          </p:cNvSpPr>
          <p:nvPr>
            <p:ph type="title"/>
          </p:nvPr>
        </p:nvSpPr>
        <p:spPr>
          <a:xfrm>
            <a:off x="449866" y="214341"/>
            <a:ext cx="8244145" cy="456795"/>
          </a:xfrm>
        </p:spPr>
        <p:txBody>
          <a:bodyPr>
            <a:noAutofit/>
          </a:bodyPr>
          <a:lstStyle/>
          <a:p>
            <a:r>
              <a:rPr lang="en-US" sz="2500" dirty="0"/>
              <a:t>Lessons Learned</a:t>
            </a:r>
          </a:p>
        </p:txBody>
      </p:sp>
      <p:sp>
        <p:nvSpPr>
          <p:cNvPr id="3" name="Content Placeholder 2">
            <a:extLst>
              <a:ext uri="{FF2B5EF4-FFF2-40B4-BE49-F238E27FC236}">
                <a16:creationId xmlns:a16="http://schemas.microsoft.com/office/drawing/2014/main" id="{A9D0057D-28B1-A2A2-4455-79EAE70F674D}"/>
              </a:ext>
            </a:extLst>
          </p:cNvPr>
          <p:cNvSpPr>
            <a:spLocks noGrp="1"/>
          </p:cNvSpPr>
          <p:nvPr>
            <p:ph idx="1"/>
          </p:nvPr>
        </p:nvSpPr>
        <p:spPr>
          <a:xfrm>
            <a:off x="449866" y="1002417"/>
            <a:ext cx="8595360" cy="5742260"/>
          </a:xfrm>
        </p:spPr>
        <p:txBody>
          <a:bodyPr>
            <a:normAutofit/>
          </a:bodyPr>
          <a:lstStyle/>
          <a:p>
            <a:r>
              <a:rPr lang="en-US" dirty="0"/>
              <a:t>Students showed the greatest gains in the exact areas targeted by the redesign.</a:t>
            </a:r>
          </a:p>
          <a:p>
            <a:r>
              <a:rPr lang="en-US" dirty="0"/>
              <a:t>Authentic projects helped students connect statistical concepts to real-world applications.</a:t>
            </a:r>
          </a:p>
          <a:p>
            <a:r>
              <a:rPr lang="en-US" dirty="0"/>
              <a:t>Scaffolding and feedback encouraged persistence and confidence.</a:t>
            </a:r>
          </a:p>
          <a:p>
            <a:r>
              <a:rPr lang="en-US" dirty="0"/>
              <a:t>Growth mindset can be cultivated through intentional course design.</a:t>
            </a:r>
          </a:p>
          <a:p>
            <a:endParaRPr lang="en-US" dirty="0"/>
          </a:p>
          <a:p>
            <a:pPr marL="0" indent="0">
              <a:buNone/>
            </a:pPr>
            <a:r>
              <a:rPr lang="en-US" dirty="0"/>
              <a:t>Implications for Statistics Educators</a:t>
            </a:r>
          </a:p>
          <a:p>
            <a:r>
              <a:rPr lang="en-US" dirty="0"/>
              <a:t>Use authentic datasets.</a:t>
            </a:r>
          </a:p>
          <a:p>
            <a:r>
              <a:rPr lang="en-US" dirty="0"/>
              <a:t>Scaffold major projects.</a:t>
            </a:r>
          </a:p>
          <a:p>
            <a:r>
              <a:rPr lang="en-US" dirty="0"/>
              <a:t>Build opportunities for revision.</a:t>
            </a:r>
          </a:p>
          <a:p>
            <a:r>
              <a:rPr lang="en-US" dirty="0"/>
              <a:t>Provide regular formative feedback.</a:t>
            </a:r>
          </a:p>
          <a:p>
            <a:r>
              <a:rPr lang="en-US" dirty="0"/>
              <a:t>Emphasize learning over perfection.</a:t>
            </a:r>
          </a:p>
          <a:p>
            <a:endParaRPr lang="en-US" dirty="0"/>
          </a:p>
        </p:txBody>
      </p:sp>
      <p:cxnSp>
        <p:nvCxnSpPr>
          <p:cNvPr id="5" name="Straight Connector 4">
            <a:extLst>
              <a:ext uri="{FF2B5EF4-FFF2-40B4-BE49-F238E27FC236}">
                <a16:creationId xmlns:a16="http://schemas.microsoft.com/office/drawing/2014/main" id="{68B26382-AE86-54E3-44A6-CB5F46E1A665}"/>
              </a:ext>
            </a:extLst>
          </p:cNvPr>
          <p:cNvCxnSpPr/>
          <p:nvPr/>
        </p:nvCxnSpPr>
        <p:spPr>
          <a:xfrm>
            <a:off x="375416" y="796648"/>
            <a:ext cx="10564427" cy="0"/>
          </a:xfrm>
          <a:prstGeom prst="line">
            <a:avLst/>
          </a:prstGeom>
          <a:ln w="25400"/>
        </p:spPr>
        <p:style>
          <a:lnRef idx="1">
            <a:schemeClr val="dk1"/>
          </a:lnRef>
          <a:fillRef idx="0">
            <a:schemeClr val="dk1"/>
          </a:fillRef>
          <a:effectRef idx="0">
            <a:schemeClr val="dk1"/>
          </a:effectRef>
          <a:fontRef idx="minor">
            <a:schemeClr val="tx1"/>
          </a:fontRef>
        </p:style>
      </p:cxnSp>
      <p:pic>
        <p:nvPicPr>
          <p:cNvPr id="6" name="Picture 5">
            <a:extLst>
              <a:ext uri="{FF2B5EF4-FFF2-40B4-BE49-F238E27FC236}">
                <a16:creationId xmlns:a16="http://schemas.microsoft.com/office/drawing/2014/main" id="{10343618-1EEA-E9C8-FCBF-0FC5A49DBA85}"/>
              </a:ext>
            </a:extLst>
          </p:cNvPr>
          <p:cNvPicPr>
            <a:picLocks noChangeAspect="1"/>
          </p:cNvPicPr>
          <p:nvPr/>
        </p:nvPicPr>
        <p:blipFill>
          <a:blip r:embed="rId2"/>
          <a:stretch>
            <a:fillRect/>
          </a:stretch>
        </p:blipFill>
        <p:spPr>
          <a:xfrm>
            <a:off x="9112156" y="4784373"/>
            <a:ext cx="1952058" cy="1900755"/>
          </a:xfrm>
          <a:prstGeom prst="rect">
            <a:avLst/>
          </a:prstGeom>
        </p:spPr>
      </p:pic>
      <p:sp>
        <p:nvSpPr>
          <p:cNvPr id="7" name="Content Placeholder 2">
            <a:extLst>
              <a:ext uri="{FF2B5EF4-FFF2-40B4-BE49-F238E27FC236}">
                <a16:creationId xmlns:a16="http://schemas.microsoft.com/office/drawing/2014/main" id="{8EA5ED9D-45EE-011D-C5F7-DD364705993E}"/>
              </a:ext>
            </a:extLst>
          </p:cNvPr>
          <p:cNvSpPr txBox="1">
            <a:spLocks/>
          </p:cNvSpPr>
          <p:nvPr/>
        </p:nvSpPr>
        <p:spPr>
          <a:xfrm>
            <a:off x="9112156" y="4386335"/>
            <a:ext cx="1952058" cy="471847"/>
          </a:xfrm>
          <a:prstGeom prst="rect">
            <a:avLst/>
          </a:prstGeom>
        </p:spPr>
        <p:txBody>
          <a:bodyPr vert="horz" lIns="91440" tIns="45720" rIns="91440" bIns="45720" rtlCol="0">
            <a:normAutofit lnSpcReduction="10000"/>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lgn="ctr">
              <a:buFont typeface="Arial" pitchFamily="34" charset="0"/>
              <a:buNone/>
            </a:pPr>
            <a:r>
              <a:rPr lang="en-US" sz="1400" dirty="0"/>
              <a:t>Examples of Student Work</a:t>
            </a:r>
          </a:p>
        </p:txBody>
      </p:sp>
      <p:pic>
        <p:nvPicPr>
          <p:cNvPr id="8" name="Picture 7">
            <a:extLst>
              <a:ext uri="{FF2B5EF4-FFF2-40B4-BE49-F238E27FC236}">
                <a16:creationId xmlns:a16="http://schemas.microsoft.com/office/drawing/2014/main" id="{7FD779AB-9067-CDE0-124D-0FA11CB9123E}"/>
              </a:ext>
            </a:extLst>
          </p:cNvPr>
          <p:cNvPicPr>
            <a:picLocks noChangeAspect="1"/>
          </p:cNvPicPr>
          <p:nvPr/>
        </p:nvPicPr>
        <p:blipFill>
          <a:blip r:embed="rId3"/>
          <a:stretch>
            <a:fillRect/>
          </a:stretch>
        </p:blipFill>
        <p:spPr>
          <a:xfrm>
            <a:off x="10166006" y="38126"/>
            <a:ext cx="776959" cy="671136"/>
          </a:xfrm>
          <a:prstGeom prst="rect">
            <a:avLst/>
          </a:prstGeom>
        </p:spPr>
      </p:pic>
      <p:grpSp>
        <p:nvGrpSpPr>
          <p:cNvPr id="9" name="Group 8">
            <a:extLst>
              <a:ext uri="{FF2B5EF4-FFF2-40B4-BE49-F238E27FC236}">
                <a16:creationId xmlns:a16="http://schemas.microsoft.com/office/drawing/2014/main" id="{2B113710-F947-D5CE-1EB4-6BB082FB0E20}"/>
              </a:ext>
            </a:extLst>
          </p:cNvPr>
          <p:cNvGrpSpPr>
            <a:grpSpLocks noChangeAspect="1"/>
          </p:cNvGrpSpPr>
          <p:nvPr/>
        </p:nvGrpSpPr>
        <p:grpSpPr>
          <a:xfrm>
            <a:off x="8870682" y="1992431"/>
            <a:ext cx="2435006" cy="2519483"/>
            <a:chOff x="8632012" y="211074"/>
            <a:chExt cx="1279575" cy="1323967"/>
          </a:xfrm>
        </p:grpSpPr>
        <p:pic>
          <p:nvPicPr>
            <p:cNvPr id="10" name="Graphic 9" descr="Head with gears with solid fill">
              <a:extLst>
                <a:ext uri="{FF2B5EF4-FFF2-40B4-BE49-F238E27FC236}">
                  <a16:creationId xmlns:a16="http://schemas.microsoft.com/office/drawing/2014/main" id="{C5A6FFBB-0D7E-321E-404E-5823648EB5C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8632012" y="633946"/>
              <a:ext cx="1085712" cy="901095"/>
            </a:xfrm>
            <a:prstGeom prst="rect">
              <a:avLst/>
            </a:prstGeom>
          </p:spPr>
        </p:pic>
        <p:pic>
          <p:nvPicPr>
            <p:cNvPr id="11" name="Graphic 10" descr="Plant with solid fill">
              <a:extLst>
                <a:ext uri="{FF2B5EF4-FFF2-40B4-BE49-F238E27FC236}">
                  <a16:creationId xmlns:a16="http://schemas.microsoft.com/office/drawing/2014/main" id="{B4357156-D230-2233-0538-4410082CCE34}"/>
                </a:ext>
              </a:extLst>
            </p:cNvPr>
            <p:cNvPicPr>
              <a:picLocks noChangeAspect="1"/>
            </p:cNvPicPr>
            <p:nvPr/>
          </p:nvPicPr>
          <p:blipFill>
            <a:blip>
              <a:extLst>
                <a:ext uri="{96DAC541-7B7A-43D3-8B79-37D633B846F1}">
                  <asvg:svgBlip xmlns:asvg="http://schemas.microsoft.com/office/drawing/2016/SVG/main" r:embed="rId5"/>
                </a:ext>
              </a:extLst>
            </a:blip>
            <a:srcRect b="20397"/>
            <a:stretch>
              <a:fillRect/>
            </a:stretch>
          </p:blipFill>
          <p:spPr>
            <a:xfrm rot="454646" flipH="1">
              <a:off x="9015007" y="211074"/>
              <a:ext cx="896580" cy="570785"/>
            </a:xfrm>
            <a:prstGeom prst="rect">
              <a:avLst/>
            </a:prstGeom>
          </p:spPr>
        </p:pic>
      </p:grpSp>
    </p:spTree>
    <p:extLst>
      <p:ext uri="{BB962C8B-B14F-4D97-AF65-F5344CB8AC3E}">
        <p14:creationId xmlns:p14="http://schemas.microsoft.com/office/powerpoint/2010/main" val="470766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C9216-FE01-11B6-9AA0-E4E6136384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E87EA8-0B87-3AD1-724E-8D76DFF722DA}"/>
              </a:ext>
            </a:extLst>
          </p:cNvPr>
          <p:cNvSpPr>
            <a:spLocks noGrp="1"/>
          </p:cNvSpPr>
          <p:nvPr>
            <p:ph type="title"/>
          </p:nvPr>
        </p:nvSpPr>
        <p:spPr>
          <a:xfrm>
            <a:off x="449866" y="214341"/>
            <a:ext cx="8244145" cy="456795"/>
          </a:xfrm>
        </p:spPr>
        <p:txBody>
          <a:bodyPr>
            <a:noAutofit/>
          </a:bodyPr>
          <a:lstStyle/>
          <a:p>
            <a:r>
              <a:rPr lang="en-US" sz="2500" dirty="0"/>
              <a:t>References and Citations</a:t>
            </a:r>
          </a:p>
        </p:txBody>
      </p:sp>
      <p:sp>
        <p:nvSpPr>
          <p:cNvPr id="3" name="Content Placeholder 2">
            <a:extLst>
              <a:ext uri="{FF2B5EF4-FFF2-40B4-BE49-F238E27FC236}">
                <a16:creationId xmlns:a16="http://schemas.microsoft.com/office/drawing/2014/main" id="{4280B5B7-EDAA-12EE-204D-99505630FA9F}"/>
              </a:ext>
            </a:extLst>
          </p:cNvPr>
          <p:cNvSpPr>
            <a:spLocks noGrp="1"/>
          </p:cNvSpPr>
          <p:nvPr>
            <p:ph idx="1"/>
          </p:nvPr>
        </p:nvSpPr>
        <p:spPr>
          <a:xfrm>
            <a:off x="449866" y="1002417"/>
            <a:ext cx="8595360" cy="4351337"/>
          </a:xfrm>
        </p:spPr>
        <p:txBody>
          <a:bodyPr>
            <a:normAutofit/>
          </a:bodyPr>
          <a:lstStyle/>
          <a:p>
            <a:r>
              <a:rPr lang="en-US" dirty="0" err="1"/>
              <a:t>Ayebo</a:t>
            </a:r>
            <a:r>
              <a:rPr lang="en-US" dirty="0"/>
              <a:t>, A., &amp; Dingel, M. (under review). Through a statistical lens: Undergraduate reflections on engaging with scholarly research in an introductory statistics course. </a:t>
            </a:r>
          </a:p>
          <a:p>
            <a:r>
              <a:rPr lang="en-US" dirty="0"/>
              <a:t>Dweck, C. S. (2006). Mindset: The new psychology of success. Random House. </a:t>
            </a:r>
          </a:p>
          <a:p>
            <a:r>
              <a:rPr lang="en-US" dirty="0"/>
              <a:t>Garfield, J., &amp; Ben-Zvi, D. (2008). Developing students’ statistical reasoning. Springer. </a:t>
            </a:r>
          </a:p>
          <a:p>
            <a:r>
              <a:rPr lang="en-US" dirty="0"/>
              <a:t>Wild, C., &amp; </a:t>
            </a:r>
            <a:r>
              <a:rPr lang="en-US" dirty="0" err="1"/>
              <a:t>Pfannkuch</a:t>
            </a:r>
            <a:r>
              <a:rPr lang="en-US" dirty="0"/>
              <a:t>, M. (1999). Statistical thinking in empirical enquiry. International Statistical Review, 67(3), 223–265.</a:t>
            </a:r>
            <a:endParaRPr lang="en-US" sz="2200" dirty="0"/>
          </a:p>
        </p:txBody>
      </p:sp>
      <p:cxnSp>
        <p:nvCxnSpPr>
          <p:cNvPr id="5" name="Straight Connector 4">
            <a:extLst>
              <a:ext uri="{FF2B5EF4-FFF2-40B4-BE49-F238E27FC236}">
                <a16:creationId xmlns:a16="http://schemas.microsoft.com/office/drawing/2014/main" id="{49A4D8FD-3730-1131-7008-5E6346C8C74F}"/>
              </a:ext>
            </a:extLst>
          </p:cNvPr>
          <p:cNvCxnSpPr/>
          <p:nvPr/>
        </p:nvCxnSpPr>
        <p:spPr>
          <a:xfrm>
            <a:off x="375416" y="796648"/>
            <a:ext cx="10564427" cy="0"/>
          </a:xfrm>
          <a:prstGeom prst="line">
            <a:avLst/>
          </a:prstGeom>
          <a:ln w="25400"/>
        </p:spPr>
        <p:style>
          <a:lnRef idx="1">
            <a:schemeClr val="dk1"/>
          </a:lnRef>
          <a:fillRef idx="0">
            <a:schemeClr val="dk1"/>
          </a:fillRef>
          <a:effectRef idx="0">
            <a:schemeClr val="dk1"/>
          </a:effectRef>
          <a:fontRef idx="minor">
            <a:schemeClr val="tx1"/>
          </a:fontRef>
        </p:style>
      </p:cxnSp>
      <p:pic>
        <p:nvPicPr>
          <p:cNvPr id="8" name="Picture 7">
            <a:extLst>
              <a:ext uri="{FF2B5EF4-FFF2-40B4-BE49-F238E27FC236}">
                <a16:creationId xmlns:a16="http://schemas.microsoft.com/office/drawing/2014/main" id="{C75DB59B-095B-7ADE-0057-D2601A6ADF3A}"/>
              </a:ext>
            </a:extLst>
          </p:cNvPr>
          <p:cNvPicPr>
            <a:picLocks noChangeAspect="1"/>
          </p:cNvPicPr>
          <p:nvPr/>
        </p:nvPicPr>
        <p:blipFill>
          <a:blip r:embed="rId2"/>
          <a:stretch>
            <a:fillRect/>
          </a:stretch>
        </p:blipFill>
        <p:spPr>
          <a:xfrm>
            <a:off x="10166006" y="38126"/>
            <a:ext cx="776959" cy="671136"/>
          </a:xfrm>
          <a:prstGeom prst="rect">
            <a:avLst/>
          </a:prstGeom>
        </p:spPr>
      </p:pic>
      <p:sp>
        <p:nvSpPr>
          <p:cNvPr id="4" name="Title 1">
            <a:extLst>
              <a:ext uri="{FF2B5EF4-FFF2-40B4-BE49-F238E27FC236}">
                <a16:creationId xmlns:a16="http://schemas.microsoft.com/office/drawing/2014/main" id="{3912FEA4-AD4C-A9DE-D997-1AA96C2BF881}"/>
              </a:ext>
            </a:extLst>
          </p:cNvPr>
          <p:cNvSpPr txBox="1">
            <a:spLocks/>
          </p:cNvSpPr>
          <p:nvPr/>
        </p:nvSpPr>
        <p:spPr>
          <a:xfrm>
            <a:off x="625473" y="5544646"/>
            <a:ext cx="8244145" cy="456795"/>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a:lstStyle>
          <a:p>
            <a:r>
              <a:rPr lang="en-US" sz="2500" dirty="0"/>
              <a:t>Thank you for your time, any questions?</a:t>
            </a:r>
          </a:p>
        </p:txBody>
      </p:sp>
    </p:spTree>
    <p:extLst>
      <p:ext uri="{BB962C8B-B14F-4D97-AF65-F5344CB8AC3E}">
        <p14:creationId xmlns:p14="http://schemas.microsoft.com/office/powerpoint/2010/main" val="964085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C8EB4-31C0-B47E-D917-70F381DC93E9}"/>
              </a:ext>
            </a:extLst>
          </p:cNvPr>
          <p:cNvSpPr>
            <a:spLocks noGrp="1"/>
          </p:cNvSpPr>
          <p:nvPr>
            <p:ph type="title"/>
          </p:nvPr>
        </p:nvSpPr>
        <p:spPr>
          <a:xfrm>
            <a:off x="701555" y="815904"/>
            <a:ext cx="7727181" cy="797019"/>
          </a:xfrm>
        </p:spPr>
        <p:txBody>
          <a:bodyPr/>
          <a:lstStyle/>
          <a:p>
            <a:r>
              <a:rPr lang="en-US" dirty="0"/>
              <a:t>What is a Growth Mindset?</a:t>
            </a:r>
          </a:p>
        </p:txBody>
      </p:sp>
      <p:sp>
        <p:nvSpPr>
          <p:cNvPr id="3" name="Content Placeholder 2">
            <a:extLst>
              <a:ext uri="{FF2B5EF4-FFF2-40B4-BE49-F238E27FC236}">
                <a16:creationId xmlns:a16="http://schemas.microsoft.com/office/drawing/2014/main" id="{B771AFD6-5E50-B4DC-A1D1-C8CFECB9FC55}"/>
              </a:ext>
            </a:extLst>
          </p:cNvPr>
          <p:cNvSpPr>
            <a:spLocks noGrp="1"/>
          </p:cNvSpPr>
          <p:nvPr>
            <p:ph idx="1"/>
          </p:nvPr>
        </p:nvSpPr>
        <p:spPr>
          <a:xfrm>
            <a:off x="435686" y="5091590"/>
            <a:ext cx="9976121" cy="1535856"/>
          </a:xfrm>
        </p:spPr>
        <p:txBody>
          <a:bodyPr>
            <a:normAutofit/>
          </a:bodyPr>
          <a:lstStyle/>
          <a:p>
            <a:pPr marL="274320" lvl="1" indent="0">
              <a:buNone/>
            </a:pPr>
            <a:r>
              <a:rPr lang="en-US" sz="2500" dirty="0"/>
              <a:t>The course aims to foster a growth mindset in our students when learning statistical concepts and the basics of coding.</a:t>
            </a:r>
          </a:p>
        </p:txBody>
      </p:sp>
      <p:grpSp>
        <p:nvGrpSpPr>
          <p:cNvPr id="9" name="Group 8">
            <a:extLst>
              <a:ext uri="{FF2B5EF4-FFF2-40B4-BE49-F238E27FC236}">
                <a16:creationId xmlns:a16="http://schemas.microsoft.com/office/drawing/2014/main" id="{56E85493-AE71-15E1-8478-86BAB08B99A5}"/>
              </a:ext>
            </a:extLst>
          </p:cNvPr>
          <p:cNvGrpSpPr>
            <a:grpSpLocks noChangeAspect="1"/>
          </p:cNvGrpSpPr>
          <p:nvPr/>
        </p:nvGrpSpPr>
        <p:grpSpPr>
          <a:xfrm>
            <a:off x="8748618" y="2171247"/>
            <a:ext cx="2435006" cy="2519483"/>
            <a:chOff x="8632012" y="211074"/>
            <a:chExt cx="1279575" cy="1323967"/>
          </a:xfrm>
        </p:grpSpPr>
        <p:pic>
          <p:nvPicPr>
            <p:cNvPr id="5" name="Graphic 4" descr="Head with gears with solid fill">
              <a:extLst>
                <a:ext uri="{FF2B5EF4-FFF2-40B4-BE49-F238E27FC236}">
                  <a16:creationId xmlns:a16="http://schemas.microsoft.com/office/drawing/2014/main" id="{A467CB9F-1C87-209B-BA83-25E2885A539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8632012" y="633946"/>
              <a:ext cx="1085712" cy="901095"/>
            </a:xfrm>
            <a:prstGeom prst="rect">
              <a:avLst/>
            </a:prstGeom>
          </p:spPr>
        </p:pic>
        <p:pic>
          <p:nvPicPr>
            <p:cNvPr id="7" name="Graphic 6" descr="Plant with solid fill">
              <a:extLst>
                <a:ext uri="{FF2B5EF4-FFF2-40B4-BE49-F238E27FC236}">
                  <a16:creationId xmlns:a16="http://schemas.microsoft.com/office/drawing/2014/main" id="{C291165B-C951-68ED-FF9F-771F8CFFF26D}"/>
                </a:ext>
              </a:extLst>
            </p:cNvPr>
            <p:cNvPicPr>
              <a:picLocks noChangeAspect="1"/>
            </p:cNvPicPr>
            <p:nvPr/>
          </p:nvPicPr>
          <p:blipFill>
            <a:blip>
              <a:extLst>
                <a:ext uri="{96DAC541-7B7A-43D3-8B79-37D633B846F1}">
                  <asvg:svgBlip xmlns:asvg="http://schemas.microsoft.com/office/drawing/2016/SVG/main" r:embed="rId4"/>
                </a:ext>
              </a:extLst>
            </a:blip>
            <a:srcRect b="20397"/>
            <a:stretch>
              <a:fillRect/>
            </a:stretch>
          </p:blipFill>
          <p:spPr>
            <a:xfrm rot="454646" flipH="1">
              <a:off x="9015007" y="211074"/>
              <a:ext cx="896580" cy="570785"/>
            </a:xfrm>
            <a:prstGeom prst="rect">
              <a:avLst/>
            </a:prstGeom>
          </p:spPr>
        </p:pic>
      </p:grpSp>
      <p:sp>
        <p:nvSpPr>
          <p:cNvPr id="4" name="Rectangle: Rounded Corners 3">
            <a:extLst>
              <a:ext uri="{FF2B5EF4-FFF2-40B4-BE49-F238E27FC236}">
                <a16:creationId xmlns:a16="http://schemas.microsoft.com/office/drawing/2014/main" id="{46543DDA-6090-4683-7EF0-2E89A4273C18}"/>
              </a:ext>
            </a:extLst>
          </p:cNvPr>
          <p:cNvSpPr/>
          <p:nvPr/>
        </p:nvSpPr>
        <p:spPr>
          <a:xfrm>
            <a:off x="517290" y="1745378"/>
            <a:ext cx="4047856" cy="3147404"/>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ED474A17-F568-7C77-4241-4B2E145477FD}"/>
              </a:ext>
            </a:extLst>
          </p:cNvPr>
          <p:cNvSpPr/>
          <p:nvPr/>
        </p:nvSpPr>
        <p:spPr>
          <a:xfrm>
            <a:off x="4583583" y="1745378"/>
            <a:ext cx="4047856" cy="3147404"/>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a:extLst>
              <a:ext uri="{FF2B5EF4-FFF2-40B4-BE49-F238E27FC236}">
                <a16:creationId xmlns:a16="http://schemas.microsoft.com/office/drawing/2014/main" id="{F474CDE2-6696-2E03-18E0-DE3385002206}"/>
              </a:ext>
            </a:extLst>
          </p:cNvPr>
          <p:cNvSpPr txBox="1">
            <a:spLocks/>
          </p:cNvSpPr>
          <p:nvPr/>
        </p:nvSpPr>
        <p:spPr>
          <a:xfrm>
            <a:off x="1255648" y="1789647"/>
            <a:ext cx="2571139" cy="476376"/>
          </a:xfrm>
          <a:prstGeom prst="rect">
            <a:avLst/>
          </a:prstGeom>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lgn="ctr">
              <a:buNone/>
            </a:pPr>
            <a:r>
              <a:rPr lang="en-US" sz="2500" dirty="0"/>
              <a:t>Fixed Mindset</a:t>
            </a:r>
          </a:p>
        </p:txBody>
      </p:sp>
      <p:sp>
        <p:nvSpPr>
          <p:cNvPr id="10" name="Content Placeholder 2">
            <a:extLst>
              <a:ext uri="{FF2B5EF4-FFF2-40B4-BE49-F238E27FC236}">
                <a16:creationId xmlns:a16="http://schemas.microsoft.com/office/drawing/2014/main" id="{869AB043-4A76-9B13-9D02-03726C34F893}"/>
              </a:ext>
            </a:extLst>
          </p:cNvPr>
          <p:cNvSpPr txBox="1">
            <a:spLocks/>
          </p:cNvSpPr>
          <p:nvPr/>
        </p:nvSpPr>
        <p:spPr>
          <a:xfrm>
            <a:off x="5321941" y="1784763"/>
            <a:ext cx="2571139" cy="481260"/>
          </a:xfrm>
          <a:prstGeom prst="rect">
            <a:avLst/>
          </a:prstGeom>
        </p:spPr>
        <p:txBody>
          <a:bodyPr vert="horz" lIns="91440" tIns="45720" rIns="91440" bIns="45720" rtlCol="0">
            <a:normAutofit fontScale="92500"/>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lgn="ctr">
              <a:buNone/>
            </a:pPr>
            <a:r>
              <a:rPr lang="en-US" sz="2500" dirty="0"/>
              <a:t>Growth Mindset</a:t>
            </a:r>
          </a:p>
        </p:txBody>
      </p:sp>
      <p:pic>
        <p:nvPicPr>
          <p:cNvPr id="11" name="Picture 10">
            <a:extLst>
              <a:ext uri="{FF2B5EF4-FFF2-40B4-BE49-F238E27FC236}">
                <a16:creationId xmlns:a16="http://schemas.microsoft.com/office/drawing/2014/main" id="{137DF13E-B0F9-37B5-62B0-6A1CE2CD8A0F}"/>
              </a:ext>
            </a:extLst>
          </p:cNvPr>
          <p:cNvPicPr>
            <a:picLocks noChangeAspect="1"/>
          </p:cNvPicPr>
          <p:nvPr/>
        </p:nvPicPr>
        <p:blipFill>
          <a:blip r:embed="rId5"/>
          <a:stretch>
            <a:fillRect/>
          </a:stretch>
        </p:blipFill>
        <p:spPr>
          <a:xfrm>
            <a:off x="10166006" y="38126"/>
            <a:ext cx="776959" cy="671136"/>
          </a:xfrm>
          <a:prstGeom prst="rect">
            <a:avLst/>
          </a:prstGeom>
        </p:spPr>
      </p:pic>
      <p:sp>
        <p:nvSpPr>
          <p:cNvPr id="12" name="Content Placeholder 2">
            <a:extLst>
              <a:ext uri="{FF2B5EF4-FFF2-40B4-BE49-F238E27FC236}">
                <a16:creationId xmlns:a16="http://schemas.microsoft.com/office/drawing/2014/main" id="{DF028577-D98E-0BF7-AA76-2C7E1D72240F}"/>
              </a:ext>
            </a:extLst>
          </p:cNvPr>
          <p:cNvSpPr txBox="1">
            <a:spLocks/>
          </p:cNvSpPr>
          <p:nvPr/>
        </p:nvSpPr>
        <p:spPr>
          <a:xfrm>
            <a:off x="4608631" y="2266024"/>
            <a:ext cx="4022808" cy="2626758"/>
          </a:xfrm>
          <a:prstGeom prst="rect">
            <a:avLst/>
          </a:prstGeom>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r>
              <a:rPr lang="en-US" sz="2000" dirty="0"/>
              <a:t>Success is about learning</a:t>
            </a:r>
          </a:p>
          <a:p>
            <a:r>
              <a:rPr lang="en-US" sz="2000" dirty="0"/>
              <a:t>Qualities are cultivated through efforts and experience</a:t>
            </a:r>
          </a:p>
          <a:p>
            <a:r>
              <a:rPr lang="en-US" sz="2000" dirty="0"/>
              <a:t>Prioritize development</a:t>
            </a:r>
          </a:p>
          <a:p>
            <a:r>
              <a:rPr lang="en-US" sz="2000" dirty="0"/>
              <a:t>Mistakes provide opportunities to learn</a:t>
            </a:r>
          </a:p>
        </p:txBody>
      </p:sp>
      <p:sp>
        <p:nvSpPr>
          <p:cNvPr id="13" name="Content Placeholder 2">
            <a:extLst>
              <a:ext uri="{FF2B5EF4-FFF2-40B4-BE49-F238E27FC236}">
                <a16:creationId xmlns:a16="http://schemas.microsoft.com/office/drawing/2014/main" id="{8E0C8DA6-A445-9175-DCD2-1029C5CB0E45}"/>
              </a:ext>
            </a:extLst>
          </p:cNvPr>
          <p:cNvSpPr txBox="1">
            <a:spLocks/>
          </p:cNvSpPr>
          <p:nvPr/>
        </p:nvSpPr>
        <p:spPr>
          <a:xfrm>
            <a:off x="517290" y="2266023"/>
            <a:ext cx="3949115" cy="2626759"/>
          </a:xfrm>
          <a:prstGeom prst="rect">
            <a:avLst/>
          </a:prstGeom>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r>
              <a:rPr lang="en-US" sz="2000" dirty="0"/>
              <a:t>Success is about succeeding</a:t>
            </a:r>
          </a:p>
          <a:p>
            <a:r>
              <a:rPr lang="en-US" sz="2000" dirty="0"/>
              <a:t>Qualities are predetermined or assigned</a:t>
            </a:r>
          </a:p>
          <a:p>
            <a:r>
              <a:rPr lang="en-US" sz="2000" dirty="0"/>
              <a:t>Prioritize perfection</a:t>
            </a:r>
          </a:p>
          <a:p>
            <a:r>
              <a:rPr lang="en-US" sz="2000" dirty="0"/>
              <a:t>Mistakes mean failure</a:t>
            </a:r>
          </a:p>
        </p:txBody>
      </p:sp>
    </p:spTree>
    <p:extLst>
      <p:ext uri="{BB962C8B-B14F-4D97-AF65-F5344CB8AC3E}">
        <p14:creationId xmlns:p14="http://schemas.microsoft.com/office/powerpoint/2010/main" val="3935456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E5682-76E7-826C-2476-22C36EBBBDD9}"/>
              </a:ext>
            </a:extLst>
          </p:cNvPr>
          <p:cNvSpPr>
            <a:spLocks noGrp="1"/>
          </p:cNvSpPr>
          <p:nvPr>
            <p:ph type="title"/>
          </p:nvPr>
        </p:nvSpPr>
        <p:spPr>
          <a:xfrm>
            <a:off x="449866" y="214341"/>
            <a:ext cx="8244145" cy="456795"/>
          </a:xfrm>
        </p:spPr>
        <p:txBody>
          <a:bodyPr>
            <a:noAutofit/>
          </a:bodyPr>
          <a:lstStyle/>
          <a:p>
            <a:r>
              <a:rPr lang="en-US" sz="2500" dirty="0"/>
              <a:t>Course Description</a:t>
            </a:r>
          </a:p>
        </p:txBody>
      </p:sp>
      <p:sp>
        <p:nvSpPr>
          <p:cNvPr id="3" name="Content Placeholder 2">
            <a:extLst>
              <a:ext uri="{FF2B5EF4-FFF2-40B4-BE49-F238E27FC236}">
                <a16:creationId xmlns:a16="http://schemas.microsoft.com/office/drawing/2014/main" id="{78115EA1-6DF2-D6D5-EAF9-E5A8779E5624}"/>
              </a:ext>
            </a:extLst>
          </p:cNvPr>
          <p:cNvSpPr>
            <a:spLocks noGrp="1"/>
          </p:cNvSpPr>
          <p:nvPr>
            <p:ph idx="1"/>
          </p:nvPr>
        </p:nvSpPr>
        <p:spPr>
          <a:xfrm>
            <a:off x="449865" y="1002417"/>
            <a:ext cx="10489977" cy="5469140"/>
          </a:xfrm>
        </p:spPr>
        <p:txBody>
          <a:bodyPr>
            <a:normAutofit lnSpcReduction="10000"/>
          </a:bodyPr>
          <a:lstStyle/>
          <a:p>
            <a:r>
              <a:rPr lang="en-US" sz="2400" dirty="0"/>
              <a:t>University of Minnesota Rochester </a:t>
            </a:r>
          </a:p>
          <a:p>
            <a:pPr lvl="1"/>
            <a:r>
              <a:rPr lang="en-US" sz="2200" dirty="0"/>
              <a:t>Small University with about 900-1000 students</a:t>
            </a:r>
          </a:p>
          <a:p>
            <a:pPr lvl="1"/>
            <a:r>
              <a:rPr lang="en-US" sz="2200" dirty="0"/>
              <a:t>All enrolled students are either in the Bachelor of Science in Health Sciences or Bachelor of Science in Health Professions program</a:t>
            </a:r>
          </a:p>
          <a:p>
            <a:pPr lvl="1"/>
            <a:r>
              <a:rPr lang="en-US" sz="2200" dirty="0"/>
              <a:t>All courses employ a flipped learning environment</a:t>
            </a:r>
          </a:p>
          <a:p>
            <a:r>
              <a:rPr lang="en-US" sz="2400" dirty="0"/>
              <a:t>STAT 2161: Biostatistics</a:t>
            </a:r>
          </a:p>
          <a:p>
            <a:pPr lvl="1"/>
            <a:r>
              <a:rPr lang="en-US" sz="2200" dirty="0"/>
              <a:t>Statistical Topics</a:t>
            </a:r>
          </a:p>
          <a:p>
            <a:pPr lvl="2"/>
            <a:r>
              <a:rPr lang="en-US" sz="1800" dirty="0"/>
              <a:t>Descriptive Statistics, Probability, Bayesian Statistics, Confidence Intervals, Hypothesis Testing, Regression, Parametric Tests, and Non-parametric tests</a:t>
            </a:r>
          </a:p>
          <a:p>
            <a:pPr lvl="1">
              <a:lnSpc>
                <a:spcPct val="120000"/>
              </a:lnSpc>
            </a:pPr>
            <a:r>
              <a:rPr lang="en-US" sz="2200" dirty="0"/>
              <a:t>Software: R Studio</a:t>
            </a:r>
          </a:p>
          <a:p>
            <a:pPr lvl="1">
              <a:lnSpc>
                <a:spcPct val="120000"/>
              </a:lnSpc>
            </a:pPr>
            <a:r>
              <a:rPr lang="en-US" sz="2200" dirty="0"/>
              <a:t>Course Evaluations [2025]</a:t>
            </a:r>
          </a:p>
          <a:p>
            <a:pPr lvl="2"/>
            <a:r>
              <a:rPr lang="en-US" sz="1800" dirty="0"/>
              <a:t>Homework</a:t>
            </a:r>
          </a:p>
          <a:p>
            <a:pPr lvl="2"/>
            <a:r>
              <a:rPr lang="en-US" sz="1800" dirty="0"/>
              <a:t>Class participation</a:t>
            </a:r>
          </a:p>
          <a:p>
            <a:pPr lvl="2"/>
            <a:r>
              <a:rPr lang="en-US" sz="1800" dirty="0"/>
              <a:t>2 major Coding Projects</a:t>
            </a:r>
          </a:p>
          <a:p>
            <a:pPr lvl="2"/>
            <a:r>
              <a:rPr lang="en-US" sz="1800" dirty="0"/>
              <a:t>Final Project</a:t>
            </a:r>
          </a:p>
        </p:txBody>
      </p:sp>
      <p:cxnSp>
        <p:nvCxnSpPr>
          <p:cNvPr id="5" name="Straight Connector 4">
            <a:extLst>
              <a:ext uri="{FF2B5EF4-FFF2-40B4-BE49-F238E27FC236}">
                <a16:creationId xmlns:a16="http://schemas.microsoft.com/office/drawing/2014/main" id="{52544786-DCB5-9E4F-0552-A7C6A4B9C77E}"/>
              </a:ext>
            </a:extLst>
          </p:cNvPr>
          <p:cNvCxnSpPr/>
          <p:nvPr/>
        </p:nvCxnSpPr>
        <p:spPr>
          <a:xfrm>
            <a:off x="375416" y="796648"/>
            <a:ext cx="10564427" cy="0"/>
          </a:xfrm>
          <a:prstGeom prst="line">
            <a:avLst/>
          </a:prstGeom>
          <a:ln w="25400"/>
        </p:spPr>
        <p:style>
          <a:lnRef idx="1">
            <a:schemeClr val="dk1"/>
          </a:lnRef>
          <a:fillRef idx="0">
            <a:schemeClr val="dk1"/>
          </a:fillRef>
          <a:effectRef idx="0">
            <a:schemeClr val="dk1"/>
          </a:effectRef>
          <a:fontRef idx="minor">
            <a:schemeClr val="tx1"/>
          </a:fontRef>
        </p:style>
      </p:cxnSp>
      <p:pic>
        <p:nvPicPr>
          <p:cNvPr id="14" name="Picture 13">
            <a:extLst>
              <a:ext uri="{FF2B5EF4-FFF2-40B4-BE49-F238E27FC236}">
                <a16:creationId xmlns:a16="http://schemas.microsoft.com/office/drawing/2014/main" id="{C4023FEF-7971-9168-3E0D-40C512AF408F}"/>
              </a:ext>
            </a:extLst>
          </p:cNvPr>
          <p:cNvPicPr>
            <a:picLocks noChangeAspect="1"/>
          </p:cNvPicPr>
          <p:nvPr/>
        </p:nvPicPr>
        <p:blipFill>
          <a:blip r:embed="rId2"/>
          <a:stretch>
            <a:fillRect/>
          </a:stretch>
        </p:blipFill>
        <p:spPr>
          <a:xfrm>
            <a:off x="10166006" y="38126"/>
            <a:ext cx="776959" cy="671136"/>
          </a:xfrm>
          <a:prstGeom prst="rect">
            <a:avLst/>
          </a:prstGeom>
        </p:spPr>
      </p:pic>
    </p:spTree>
    <p:extLst>
      <p:ext uri="{BB962C8B-B14F-4D97-AF65-F5344CB8AC3E}">
        <p14:creationId xmlns:p14="http://schemas.microsoft.com/office/powerpoint/2010/main" val="37664476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E37E6-2327-15BA-D14F-6D4A95B51B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678205-35E1-4E59-588F-B80978758A3E}"/>
              </a:ext>
            </a:extLst>
          </p:cNvPr>
          <p:cNvSpPr>
            <a:spLocks noGrp="1"/>
          </p:cNvSpPr>
          <p:nvPr>
            <p:ph type="title"/>
          </p:nvPr>
        </p:nvSpPr>
        <p:spPr>
          <a:xfrm>
            <a:off x="449866" y="214341"/>
            <a:ext cx="8244145" cy="456795"/>
          </a:xfrm>
        </p:spPr>
        <p:txBody>
          <a:bodyPr>
            <a:noAutofit/>
          </a:bodyPr>
          <a:lstStyle/>
          <a:p>
            <a:r>
              <a:rPr lang="en-US" sz="2500" dirty="0"/>
              <a:t>Course Goals and Feedback</a:t>
            </a:r>
          </a:p>
        </p:txBody>
      </p:sp>
      <p:cxnSp>
        <p:nvCxnSpPr>
          <p:cNvPr id="5" name="Straight Connector 4">
            <a:extLst>
              <a:ext uri="{FF2B5EF4-FFF2-40B4-BE49-F238E27FC236}">
                <a16:creationId xmlns:a16="http://schemas.microsoft.com/office/drawing/2014/main" id="{CA328A7D-CFF3-1953-B056-8AF033715625}"/>
              </a:ext>
            </a:extLst>
          </p:cNvPr>
          <p:cNvCxnSpPr/>
          <p:nvPr/>
        </p:nvCxnSpPr>
        <p:spPr>
          <a:xfrm>
            <a:off x="375416" y="796648"/>
            <a:ext cx="10564427" cy="0"/>
          </a:xfrm>
          <a:prstGeom prst="line">
            <a:avLst/>
          </a:prstGeom>
          <a:ln w="25400"/>
        </p:spPr>
        <p:style>
          <a:lnRef idx="1">
            <a:schemeClr val="dk1"/>
          </a:lnRef>
          <a:fillRef idx="0">
            <a:schemeClr val="dk1"/>
          </a:fillRef>
          <a:effectRef idx="0">
            <a:schemeClr val="dk1"/>
          </a:effectRef>
          <a:fontRef idx="minor">
            <a:schemeClr val="tx1"/>
          </a:fontRef>
        </p:style>
      </p:cxnSp>
      <p:graphicFrame>
        <p:nvGraphicFramePr>
          <p:cNvPr id="8" name="Table 7">
            <a:extLst>
              <a:ext uri="{FF2B5EF4-FFF2-40B4-BE49-F238E27FC236}">
                <a16:creationId xmlns:a16="http://schemas.microsoft.com/office/drawing/2014/main" id="{60BA590F-AD60-BC52-4B2A-4E6A0C459CF9}"/>
              </a:ext>
            </a:extLst>
          </p:cNvPr>
          <p:cNvGraphicFramePr>
            <a:graphicFrameLocks noGrp="1"/>
          </p:cNvGraphicFramePr>
          <p:nvPr>
            <p:extLst>
              <p:ext uri="{D42A27DB-BD31-4B8C-83A1-F6EECF244321}">
                <p14:modId xmlns:p14="http://schemas.microsoft.com/office/powerpoint/2010/main" val="583772318"/>
              </p:ext>
            </p:extLst>
          </p:nvPr>
        </p:nvGraphicFramePr>
        <p:xfrm>
          <a:off x="814207" y="3015487"/>
          <a:ext cx="6078300" cy="3120232"/>
        </p:xfrm>
        <a:graphic>
          <a:graphicData uri="http://schemas.openxmlformats.org/drawingml/2006/table">
            <a:tbl>
              <a:tblPr firstRow="1" bandRow="1">
                <a:tableStyleId>{5C22544A-7EE6-4342-B048-85BDC9FD1C3A}</a:tableStyleId>
              </a:tblPr>
              <a:tblGrid>
                <a:gridCol w="4611790">
                  <a:extLst>
                    <a:ext uri="{9D8B030D-6E8A-4147-A177-3AD203B41FA5}">
                      <a16:colId xmlns:a16="http://schemas.microsoft.com/office/drawing/2014/main" val="2188632871"/>
                    </a:ext>
                  </a:extLst>
                </a:gridCol>
                <a:gridCol w="1466510">
                  <a:extLst>
                    <a:ext uri="{9D8B030D-6E8A-4147-A177-3AD203B41FA5}">
                      <a16:colId xmlns:a16="http://schemas.microsoft.com/office/drawing/2014/main" val="2330338156"/>
                    </a:ext>
                  </a:extLst>
                </a:gridCol>
              </a:tblGrid>
              <a:tr h="346364">
                <a:tc>
                  <a:txBody>
                    <a:bodyPr/>
                    <a:lstStyle/>
                    <a:p>
                      <a:r>
                        <a:rPr lang="en-US" sz="1400" dirty="0"/>
                        <a:t>Skill Gained</a:t>
                      </a:r>
                    </a:p>
                  </a:txBody>
                  <a:tcPr/>
                </a:tc>
                <a:tc>
                  <a:txBody>
                    <a:bodyPr/>
                    <a:lstStyle/>
                    <a:p>
                      <a:r>
                        <a:rPr lang="en-US" sz="1400" dirty="0"/>
                        <a:t>Fall 2024</a:t>
                      </a:r>
                    </a:p>
                  </a:txBody>
                  <a:tcPr/>
                </a:tc>
                <a:extLst>
                  <a:ext uri="{0D108BD9-81ED-4DB2-BD59-A6C34878D82A}">
                    <a16:rowId xmlns:a16="http://schemas.microsoft.com/office/drawing/2014/main" val="2116377083"/>
                  </a:ext>
                </a:extLst>
              </a:tr>
              <a:tr h="346364">
                <a:tc>
                  <a:txBody>
                    <a:bodyPr/>
                    <a:lstStyle/>
                    <a:p>
                      <a:r>
                        <a:rPr lang="en-US" sz="1400" dirty="0"/>
                        <a:t>Coding skills in R</a:t>
                      </a:r>
                    </a:p>
                  </a:txBody>
                  <a:tcPr/>
                </a:tc>
                <a:tc>
                  <a:txBody>
                    <a:bodyPr/>
                    <a:lstStyle/>
                    <a:p>
                      <a:r>
                        <a:rPr lang="en-US" sz="1400" dirty="0"/>
                        <a:t>100% (6)</a:t>
                      </a:r>
                    </a:p>
                  </a:txBody>
                  <a:tcPr/>
                </a:tc>
                <a:extLst>
                  <a:ext uri="{0D108BD9-81ED-4DB2-BD59-A6C34878D82A}">
                    <a16:rowId xmlns:a16="http://schemas.microsoft.com/office/drawing/2014/main" val="2730668726"/>
                  </a:ext>
                </a:extLst>
              </a:tr>
              <a:tr h="346364">
                <a:tc>
                  <a:txBody>
                    <a:bodyPr/>
                    <a:lstStyle/>
                    <a:p>
                      <a:r>
                        <a:rPr lang="en-US" sz="1400" dirty="0"/>
                        <a:t>Statistical Knowledge</a:t>
                      </a:r>
                    </a:p>
                  </a:txBody>
                  <a:tcPr/>
                </a:tc>
                <a:tc>
                  <a:txBody>
                    <a:bodyPr/>
                    <a:lstStyle/>
                    <a:p>
                      <a:r>
                        <a:rPr lang="en-US" sz="1400" dirty="0"/>
                        <a:t>100% (6)</a:t>
                      </a:r>
                    </a:p>
                  </a:txBody>
                  <a:tcPr/>
                </a:tc>
                <a:extLst>
                  <a:ext uri="{0D108BD9-81ED-4DB2-BD59-A6C34878D82A}">
                    <a16:rowId xmlns:a16="http://schemas.microsoft.com/office/drawing/2014/main" val="1250039853"/>
                  </a:ext>
                </a:extLst>
              </a:tr>
              <a:tr h="346364">
                <a:tc>
                  <a:txBody>
                    <a:bodyPr/>
                    <a:lstStyle/>
                    <a:p>
                      <a:r>
                        <a:rPr lang="en-US" sz="1400" dirty="0"/>
                        <a:t>Application of Statistical Knowledge</a:t>
                      </a:r>
                    </a:p>
                  </a:txBody>
                  <a:tcPr/>
                </a:tc>
                <a:tc>
                  <a:txBody>
                    <a:bodyPr/>
                    <a:lstStyle/>
                    <a:p>
                      <a:r>
                        <a:rPr lang="en-US" sz="1400" dirty="0"/>
                        <a:t>83% (5)</a:t>
                      </a:r>
                    </a:p>
                  </a:txBody>
                  <a:tcPr/>
                </a:tc>
                <a:extLst>
                  <a:ext uri="{0D108BD9-81ED-4DB2-BD59-A6C34878D82A}">
                    <a16:rowId xmlns:a16="http://schemas.microsoft.com/office/drawing/2014/main" val="2659033720"/>
                  </a:ext>
                </a:extLst>
              </a:tr>
              <a:tr h="597834">
                <a:tc>
                  <a:txBody>
                    <a:bodyPr/>
                    <a:lstStyle/>
                    <a:p>
                      <a:r>
                        <a:rPr lang="en-US" sz="1400" dirty="0"/>
                        <a:t>Ability to apply Coding/Statistical skills with Raw Data</a:t>
                      </a:r>
                    </a:p>
                  </a:txBody>
                  <a:tcPr/>
                </a:tc>
                <a:tc>
                  <a:txBody>
                    <a:bodyPr/>
                    <a:lstStyle/>
                    <a:p>
                      <a:r>
                        <a:rPr lang="en-US" sz="1400" dirty="0"/>
                        <a:t>67% (4)</a:t>
                      </a:r>
                    </a:p>
                  </a:txBody>
                  <a:tcPr/>
                </a:tc>
                <a:extLst>
                  <a:ext uri="{0D108BD9-81ED-4DB2-BD59-A6C34878D82A}">
                    <a16:rowId xmlns:a16="http://schemas.microsoft.com/office/drawing/2014/main" val="706516021"/>
                  </a:ext>
                </a:extLst>
              </a:tr>
              <a:tr h="346364">
                <a:tc>
                  <a:txBody>
                    <a:bodyPr/>
                    <a:lstStyle/>
                    <a:p>
                      <a:r>
                        <a:rPr lang="en-US" sz="1400" dirty="0"/>
                        <a:t>Interpretate Statical Summaries</a:t>
                      </a:r>
                    </a:p>
                  </a:txBody>
                  <a:tcPr/>
                </a:tc>
                <a:tc>
                  <a:txBody>
                    <a:bodyPr/>
                    <a:lstStyle/>
                    <a:p>
                      <a:r>
                        <a:rPr lang="en-US" sz="1400" dirty="0"/>
                        <a:t>67% (4)</a:t>
                      </a:r>
                    </a:p>
                  </a:txBody>
                  <a:tcPr/>
                </a:tc>
                <a:extLst>
                  <a:ext uri="{0D108BD9-81ED-4DB2-BD59-A6C34878D82A}">
                    <a16:rowId xmlns:a16="http://schemas.microsoft.com/office/drawing/2014/main" val="679234532"/>
                  </a:ext>
                </a:extLst>
              </a:tr>
              <a:tr h="346364">
                <a:tc>
                  <a:txBody>
                    <a:bodyPr/>
                    <a:lstStyle/>
                    <a:p>
                      <a:r>
                        <a:rPr lang="en-US" sz="1400" dirty="0"/>
                        <a:t>Interpretate Statical Graphs</a:t>
                      </a:r>
                    </a:p>
                  </a:txBody>
                  <a:tcPr/>
                </a:tc>
                <a:tc>
                  <a:txBody>
                    <a:bodyPr/>
                    <a:lstStyle/>
                    <a:p>
                      <a:r>
                        <a:rPr lang="en-US" sz="1400" dirty="0"/>
                        <a:t>67% (4)</a:t>
                      </a:r>
                    </a:p>
                  </a:txBody>
                  <a:tcPr/>
                </a:tc>
                <a:extLst>
                  <a:ext uri="{0D108BD9-81ED-4DB2-BD59-A6C34878D82A}">
                    <a16:rowId xmlns:a16="http://schemas.microsoft.com/office/drawing/2014/main" val="3806812952"/>
                  </a:ext>
                </a:extLst>
              </a:tr>
              <a:tr h="444214">
                <a:tc>
                  <a:txBody>
                    <a:bodyPr/>
                    <a:lstStyle/>
                    <a:p>
                      <a:r>
                        <a:rPr lang="en-US" sz="1400" dirty="0"/>
                        <a:t>I did not gain any skills of note in this course</a:t>
                      </a:r>
                    </a:p>
                  </a:txBody>
                  <a:tcPr/>
                </a:tc>
                <a:tc>
                  <a:txBody>
                    <a:bodyPr/>
                    <a:lstStyle/>
                    <a:p>
                      <a:r>
                        <a:rPr lang="en-US" sz="1400" dirty="0"/>
                        <a:t>0% (0)</a:t>
                      </a:r>
                    </a:p>
                  </a:txBody>
                  <a:tcPr/>
                </a:tc>
                <a:extLst>
                  <a:ext uri="{0D108BD9-81ED-4DB2-BD59-A6C34878D82A}">
                    <a16:rowId xmlns:a16="http://schemas.microsoft.com/office/drawing/2014/main" val="698553201"/>
                  </a:ext>
                </a:extLst>
              </a:tr>
            </a:tbl>
          </a:graphicData>
        </a:graphic>
      </p:graphicFrame>
      <p:sp>
        <p:nvSpPr>
          <p:cNvPr id="3" name="Rectangle 2">
            <a:extLst>
              <a:ext uri="{FF2B5EF4-FFF2-40B4-BE49-F238E27FC236}">
                <a16:creationId xmlns:a16="http://schemas.microsoft.com/office/drawing/2014/main" id="{8CCEB953-A3E3-80AA-94AF-39FF706221CD}"/>
              </a:ext>
            </a:extLst>
          </p:cNvPr>
          <p:cNvSpPr/>
          <p:nvPr/>
        </p:nvSpPr>
        <p:spPr>
          <a:xfrm>
            <a:off x="5434227" y="4397924"/>
            <a:ext cx="1458280" cy="1282387"/>
          </a:xfrm>
          <a:prstGeom prst="rect">
            <a:avLst/>
          </a:prstGeom>
          <a:solidFill>
            <a:srgbClr val="FFFF00">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ontent Placeholder 2">
            <a:extLst>
              <a:ext uri="{FF2B5EF4-FFF2-40B4-BE49-F238E27FC236}">
                <a16:creationId xmlns:a16="http://schemas.microsoft.com/office/drawing/2014/main" id="{F8C26F16-A7AF-6826-0AF3-AC831E9502FD}"/>
              </a:ext>
            </a:extLst>
          </p:cNvPr>
          <p:cNvSpPr>
            <a:spLocks noGrp="1"/>
          </p:cNvSpPr>
          <p:nvPr>
            <p:ph idx="1"/>
          </p:nvPr>
        </p:nvSpPr>
        <p:spPr>
          <a:xfrm>
            <a:off x="449865" y="1002417"/>
            <a:ext cx="10489977" cy="2013070"/>
          </a:xfrm>
        </p:spPr>
        <p:txBody>
          <a:bodyPr>
            <a:normAutofit/>
          </a:bodyPr>
          <a:lstStyle/>
          <a:p>
            <a:r>
              <a:rPr lang="en-US" sz="2400" dirty="0"/>
              <a:t>Students </a:t>
            </a:r>
            <a:r>
              <a:rPr lang="en-US" sz="2200" dirty="0"/>
              <a:t>will gain the ability to:</a:t>
            </a:r>
          </a:p>
          <a:p>
            <a:pPr lvl="1"/>
            <a:r>
              <a:rPr lang="en-US" dirty="0"/>
              <a:t>1. Interpretate Statistical Summaries and Figures</a:t>
            </a:r>
          </a:p>
          <a:p>
            <a:pPr lvl="1"/>
            <a:r>
              <a:rPr lang="en-US" dirty="0"/>
              <a:t>2. Apply skills in Statistics to real world problems</a:t>
            </a:r>
          </a:p>
          <a:p>
            <a:pPr lvl="1"/>
            <a:r>
              <a:rPr lang="en-US" dirty="0"/>
              <a:t>3. Apply coding skills with raw data</a:t>
            </a:r>
            <a:endParaRPr lang="en-US" sz="1800" dirty="0"/>
          </a:p>
          <a:p>
            <a:r>
              <a:rPr lang="en-US" sz="2400" dirty="0"/>
              <a:t>Disparity between course goals and student perceived outcomes</a:t>
            </a:r>
            <a:endParaRPr lang="en-US" sz="2000" dirty="0"/>
          </a:p>
        </p:txBody>
      </p:sp>
      <p:pic>
        <p:nvPicPr>
          <p:cNvPr id="12" name="Picture 11">
            <a:extLst>
              <a:ext uri="{FF2B5EF4-FFF2-40B4-BE49-F238E27FC236}">
                <a16:creationId xmlns:a16="http://schemas.microsoft.com/office/drawing/2014/main" id="{EA5350EA-83C0-7C78-70A1-E8FC3BA6D34E}"/>
              </a:ext>
            </a:extLst>
          </p:cNvPr>
          <p:cNvPicPr>
            <a:picLocks noChangeAspect="1"/>
          </p:cNvPicPr>
          <p:nvPr/>
        </p:nvPicPr>
        <p:blipFill>
          <a:blip r:embed="rId2"/>
          <a:stretch>
            <a:fillRect/>
          </a:stretch>
        </p:blipFill>
        <p:spPr>
          <a:xfrm>
            <a:off x="10166006" y="38126"/>
            <a:ext cx="776959" cy="671136"/>
          </a:xfrm>
          <a:prstGeom prst="rect">
            <a:avLst/>
          </a:prstGeom>
        </p:spPr>
      </p:pic>
      <p:sp>
        <p:nvSpPr>
          <p:cNvPr id="6" name="TextBox 5">
            <a:extLst>
              <a:ext uri="{FF2B5EF4-FFF2-40B4-BE49-F238E27FC236}">
                <a16:creationId xmlns:a16="http://schemas.microsoft.com/office/drawing/2014/main" id="{C1645E23-7D5C-E9C8-97C4-FFB194A57DCB}"/>
              </a:ext>
            </a:extLst>
          </p:cNvPr>
          <p:cNvSpPr txBox="1"/>
          <p:nvPr/>
        </p:nvSpPr>
        <p:spPr>
          <a:xfrm>
            <a:off x="7039993" y="4935390"/>
            <a:ext cx="3899849" cy="1200329"/>
          </a:xfrm>
          <a:prstGeom prst="rect">
            <a:avLst/>
          </a:prstGeom>
          <a:noFill/>
        </p:spPr>
        <p:txBody>
          <a:bodyPr wrap="square">
            <a:spAutoFit/>
          </a:bodyPr>
          <a:lstStyle/>
          <a:p>
            <a:r>
              <a:rPr lang="en-US" dirty="0"/>
              <a:t>Students did not have enough opportunities to work with real world data or time to engage with statistical summaries/graphs</a:t>
            </a:r>
            <a:endParaRPr lang="en-US" sz="1400" dirty="0"/>
          </a:p>
        </p:txBody>
      </p:sp>
    </p:spTree>
    <p:extLst>
      <p:ext uri="{BB962C8B-B14F-4D97-AF65-F5344CB8AC3E}">
        <p14:creationId xmlns:p14="http://schemas.microsoft.com/office/powerpoint/2010/main" val="2244243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2A9740-682C-ADCC-FA2F-8F5B77C37C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393599-2DDA-1F10-CB25-425FAF55DFF8}"/>
              </a:ext>
            </a:extLst>
          </p:cNvPr>
          <p:cNvSpPr>
            <a:spLocks noGrp="1"/>
          </p:cNvSpPr>
          <p:nvPr>
            <p:ph type="title"/>
          </p:nvPr>
        </p:nvSpPr>
        <p:spPr>
          <a:xfrm>
            <a:off x="449866" y="214341"/>
            <a:ext cx="10489976" cy="456795"/>
          </a:xfrm>
        </p:spPr>
        <p:txBody>
          <a:bodyPr>
            <a:noAutofit/>
          </a:bodyPr>
          <a:lstStyle/>
          <a:p>
            <a:r>
              <a:rPr lang="en-US" sz="2500" dirty="0"/>
              <a:t>Adjustments to 2025 Course Aimed to Support Student Learning</a:t>
            </a:r>
          </a:p>
        </p:txBody>
      </p:sp>
      <p:sp>
        <p:nvSpPr>
          <p:cNvPr id="3" name="Content Placeholder 2">
            <a:extLst>
              <a:ext uri="{FF2B5EF4-FFF2-40B4-BE49-F238E27FC236}">
                <a16:creationId xmlns:a16="http://schemas.microsoft.com/office/drawing/2014/main" id="{B14DF42D-F4F1-29B8-805C-080F81CF03BB}"/>
              </a:ext>
            </a:extLst>
          </p:cNvPr>
          <p:cNvSpPr>
            <a:spLocks noGrp="1"/>
          </p:cNvSpPr>
          <p:nvPr>
            <p:ph idx="1"/>
          </p:nvPr>
        </p:nvSpPr>
        <p:spPr>
          <a:xfrm>
            <a:off x="449865" y="1002417"/>
            <a:ext cx="10489977" cy="5469140"/>
          </a:xfrm>
        </p:spPr>
        <p:txBody>
          <a:bodyPr>
            <a:normAutofit fontScale="92500" lnSpcReduction="10000"/>
          </a:bodyPr>
          <a:lstStyle/>
          <a:p>
            <a:r>
              <a:rPr lang="en-US" sz="2400" dirty="0"/>
              <a:t>Exit tickets</a:t>
            </a:r>
          </a:p>
          <a:p>
            <a:pPr lvl="1"/>
            <a:r>
              <a:rPr lang="en-US" sz="2200" dirty="0"/>
              <a:t>Participation points</a:t>
            </a:r>
          </a:p>
          <a:p>
            <a:pPr lvl="1"/>
            <a:r>
              <a:rPr lang="en-US" sz="2200" dirty="0"/>
              <a:t>Location for students to: rate speed of lecture, rate understanding of lecture, and ask questions or clarifications regarding lecture</a:t>
            </a:r>
          </a:p>
          <a:p>
            <a:r>
              <a:rPr lang="en-US" sz="2400" dirty="0"/>
              <a:t>Check Homework Quizzes</a:t>
            </a:r>
          </a:p>
          <a:p>
            <a:pPr lvl="1"/>
            <a:r>
              <a:rPr lang="en-US" sz="2200" dirty="0"/>
              <a:t>Students can check if their Homework answers are correct prior to submission</a:t>
            </a:r>
          </a:p>
          <a:p>
            <a:r>
              <a:rPr lang="en-US" sz="2400" dirty="0"/>
              <a:t>Late Day policy</a:t>
            </a:r>
          </a:p>
          <a:p>
            <a:pPr lvl="1"/>
            <a:r>
              <a:rPr lang="en-US" sz="2200" dirty="0"/>
              <a:t>Students can turn certain assignments in a number of days late (max 3) using “Late Days” as a currency</a:t>
            </a:r>
          </a:p>
          <a:p>
            <a:pPr lvl="1"/>
            <a:r>
              <a:rPr lang="en-US" sz="2200" dirty="0"/>
              <a:t>Each student has 14-16 Late Days to use for the entire semester</a:t>
            </a:r>
          </a:p>
          <a:p>
            <a:r>
              <a:rPr lang="en-US" sz="2400" b="1" dirty="0"/>
              <a:t>Work-With the Data (</a:t>
            </a:r>
            <a:r>
              <a:rPr lang="en-US" sz="2400" b="1" dirty="0" err="1"/>
              <a:t>WWtD</a:t>
            </a:r>
            <a:r>
              <a:rPr lang="en-US" sz="2400" b="1" dirty="0"/>
              <a:t>) </a:t>
            </a:r>
            <a:r>
              <a:rPr lang="en-US" sz="2400" dirty="0">
                <a:sym typeface="Wingdings" panose="05000000000000000000" pitchFamily="2" charset="2"/>
              </a:rPr>
              <a:t> </a:t>
            </a:r>
            <a:r>
              <a:rPr lang="en-US" sz="1900" i="1" dirty="0">
                <a:sym typeface="Wingdings" panose="05000000000000000000" pitchFamily="2" charset="2"/>
              </a:rPr>
              <a:t>Aimed to address working with real world data</a:t>
            </a:r>
            <a:endParaRPr lang="en-US" sz="2400" i="1" dirty="0"/>
          </a:p>
          <a:p>
            <a:pPr lvl="1"/>
            <a:r>
              <a:rPr lang="en-US" sz="2200" dirty="0"/>
              <a:t>A new coding focused project</a:t>
            </a:r>
          </a:p>
          <a:p>
            <a:r>
              <a:rPr lang="en-US" sz="2400" b="1" dirty="0"/>
              <a:t>Final Project</a:t>
            </a:r>
            <a:r>
              <a:rPr lang="en-US" sz="2800" dirty="0">
                <a:sym typeface="Wingdings" panose="05000000000000000000" pitchFamily="2" charset="2"/>
              </a:rPr>
              <a:t>  </a:t>
            </a:r>
            <a:r>
              <a:rPr lang="en-US" sz="1900" i="1" dirty="0">
                <a:sym typeface="Wingdings" panose="05000000000000000000" pitchFamily="2" charset="2"/>
              </a:rPr>
              <a:t>Aimed to address engaging with and interpreting statistical results</a:t>
            </a:r>
            <a:endParaRPr lang="en-US" sz="2400" b="1" i="1" dirty="0"/>
          </a:p>
          <a:p>
            <a:pPr lvl="1"/>
            <a:r>
              <a:rPr lang="en-US" sz="2200" dirty="0"/>
              <a:t>Adjusted to provide more time to engage with the project</a:t>
            </a:r>
          </a:p>
          <a:p>
            <a:pPr lvl="1"/>
            <a:endParaRPr lang="en-US" sz="2200" dirty="0"/>
          </a:p>
          <a:p>
            <a:endParaRPr lang="en-US" sz="2000" dirty="0"/>
          </a:p>
        </p:txBody>
      </p:sp>
      <p:cxnSp>
        <p:nvCxnSpPr>
          <p:cNvPr id="5" name="Straight Connector 4">
            <a:extLst>
              <a:ext uri="{FF2B5EF4-FFF2-40B4-BE49-F238E27FC236}">
                <a16:creationId xmlns:a16="http://schemas.microsoft.com/office/drawing/2014/main" id="{4C4667A9-D611-49F2-994F-57D95A42546E}"/>
              </a:ext>
            </a:extLst>
          </p:cNvPr>
          <p:cNvCxnSpPr/>
          <p:nvPr/>
        </p:nvCxnSpPr>
        <p:spPr>
          <a:xfrm>
            <a:off x="375416" y="796648"/>
            <a:ext cx="10564427" cy="0"/>
          </a:xfrm>
          <a:prstGeom prst="line">
            <a:avLst/>
          </a:prstGeom>
          <a:ln w="25400"/>
        </p:spPr>
        <p:style>
          <a:lnRef idx="1">
            <a:schemeClr val="dk1"/>
          </a:lnRef>
          <a:fillRef idx="0">
            <a:schemeClr val="dk1"/>
          </a:fillRef>
          <a:effectRef idx="0">
            <a:schemeClr val="dk1"/>
          </a:effectRef>
          <a:fontRef idx="minor">
            <a:schemeClr val="tx1"/>
          </a:fontRef>
        </p:style>
      </p:cxnSp>
      <p:pic>
        <p:nvPicPr>
          <p:cNvPr id="9" name="Picture 8">
            <a:extLst>
              <a:ext uri="{FF2B5EF4-FFF2-40B4-BE49-F238E27FC236}">
                <a16:creationId xmlns:a16="http://schemas.microsoft.com/office/drawing/2014/main" id="{A593C705-D7A5-0483-1B3E-7C719420B090}"/>
              </a:ext>
            </a:extLst>
          </p:cNvPr>
          <p:cNvPicPr>
            <a:picLocks noChangeAspect="1"/>
          </p:cNvPicPr>
          <p:nvPr/>
        </p:nvPicPr>
        <p:blipFill>
          <a:blip r:embed="rId2"/>
          <a:stretch>
            <a:fillRect/>
          </a:stretch>
        </p:blipFill>
        <p:spPr>
          <a:xfrm>
            <a:off x="10166006" y="38126"/>
            <a:ext cx="776959" cy="671136"/>
          </a:xfrm>
          <a:prstGeom prst="rect">
            <a:avLst/>
          </a:prstGeom>
        </p:spPr>
      </p:pic>
    </p:spTree>
    <p:extLst>
      <p:ext uri="{BB962C8B-B14F-4D97-AF65-F5344CB8AC3E}">
        <p14:creationId xmlns:p14="http://schemas.microsoft.com/office/powerpoint/2010/main" val="38036240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851BD-8E4A-FD73-382F-25E44CC44E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5BCC70-BDEB-638E-0E8A-E6A0701C63B4}"/>
              </a:ext>
            </a:extLst>
          </p:cNvPr>
          <p:cNvSpPr>
            <a:spLocks noGrp="1"/>
          </p:cNvSpPr>
          <p:nvPr>
            <p:ph type="title"/>
          </p:nvPr>
        </p:nvSpPr>
        <p:spPr>
          <a:xfrm>
            <a:off x="449866" y="214341"/>
            <a:ext cx="8244145" cy="456795"/>
          </a:xfrm>
        </p:spPr>
        <p:txBody>
          <a:bodyPr>
            <a:noAutofit/>
          </a:bodyPr>
          <a:lstStyle/>
          <a:p>
            <a:r>
              <a:rPr lang="en-US" sz="2500" dirty="0" err="1"/>
              <a:t>WWtD</a:t>
            </a:r>
            <a:r>
              <a:rPr lang="en-US" sz="2500" dirty="0"/>
              <a:t> Assignments</a:t>
            </a:r>
          </a:p>
        </p:txBody>
      </p:sp>
      <p:cxnSp>
        <p:nvCxnSpPr>
          <p:cNvPr id="5" name="Straight Connector 4">
            <a:extLst>
              <a:ext uri="{FF2B5EF4-FFF2-40B4-BE49-F238E27FC236}">
                <a16:creationId xmlns:a16="http://schemas.microsoft.com/office/drawing/2014/main" id="{3734BAC6-4680-8230-B9D4-70E536274A83}"/>
              </a:ext>
            </a:extLst>
          </p:cNvPr>
          <p:cNvCxnSpPr>
            <a:cxnSpLocks/>
          </p:cNvCxnSpPr>
          <p:nvPr/>
        </p:nvCxnSpPr>
        <p:spPr>
          <a:xfrm>
            <a:off x="375416" y="796648"/>
            <a:ext cx="5812733" cy="0"/>
          </a:xfrm>
          <a:prstGeom prst="line">
            <a:avLst/>
          </a:prstGeom>
          <a:ln w="25400"/>
        </p:spPr>
        <p:style>
          <a:lnRef idx="1">
            <a:schemeClr val="dk1"/>
          </a:lnRef>
          <a:fillRef idx="0">
            <a:schemeClr val="dk1"/>
          </a:fillRef>
          <a:effectRef idx="0">
            <a:schemeClr val="dk1"/>
          </a:effectRef>
          <a:fontRef idx="minor">
            <a:schemeClr val="tx1"/>
          </a:fontRef>
        </p:style>
      </p:cxnSp>
      <p:sp>
        <p:nvSpPr>
          <p:cNvPr id="36" name="Rectangle 35">
            <a:extLst>
              <a:ext uri="{FF2B5EF4-FFF2-40B4-BE49-F238E27FC236}">
                <a16:creationId xmlns:a16="http://schemas.microsoft.com/office/drawing/2014/main" id="{62F576F4-219B-595D-4261-41886C5D599D}"/>
              </a:ext>
            </a:extLst>
          </p:cNvPr>
          <p:cNvSpPr/>
          <p:nvPr/>
        </p:nvSpPr>
        <p:spPr>
          <a:xfrm>
            <a:off x="6969007" y="1002417"/>
            <a:ext cx="4153296" cy="2604146"/>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Content Placeholder 2">
            <a:extLst>
              <a:ext uri="{FF2B5EF4-FFF2-40B4-BE49-F238E27FC236}">
                <a16:creationId xmlns:a16="http://schemas.microsoft.com/office/drawing/2014/main" id="{03B5125B-4F75-B150-5454-BE1B25A8AD17}"/>
              </a:ext>
            </a:extLst>
          </p:cNvPr>
          <p:cNvSpPr txBox="1">
            <a:spLocks/>
          </p:cNvSpPr>
          <p:nvPr/>
        </p:nvSpPr>
        <p:spPr>
          <a:xfrm>
            <a:off x="7151327" y="1116515"/>
            <a:ext cx="3830431" cy="360111"/>
          </a:xfrm>
          <a:prstGeom prst="rect">
            <a:avLst/>
          </a:prstGeom>
        </p:spPr>
        <p:txBody>
          <a:bodyPr vert="horz" lIns="91440" tIns="45720" rIns="91440" bIns="45720" rtlCol="0">
            <a:no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buFont typeface="Arial" pitchFamily="34" charset="0"/>
              <a:buNone/>
            </a:pPr>
            <a:r>
              <a:rPr lang="en-US" sz="2200" dirty="0" err="1">
                <a:solidFill>
                  <a:schemeClr val="bg1"/>
                </a:solidFill>
              </a:rPr>
              <a:t>WWtD</a:t>
            </a:r>
            <a:r>
              <a:rPr lang="en-US" sz="2200" dirty="0">
                <a:solidFill>
                  <a:schemeClr val="bg1"/>
                </a:solidFill>
              </a:rPr>
              <a:t> 1: Demographic Analysis of Epidemiological Data</a:t>
            </a:r>
          </a:p>
        </p:txBody>
      </p:sp>
      <p:sp>
        <p:nvSpPr>
          <p:cNvPr id="38" name="Content Placeholder 2">
            <a:extLst>
              <a:ext uri="{FF2B5EF4-FFF2-40B4-BE49-F238E27FC236}">
                <a16:creationId xmlns:a16="http://schemas.microsoft.com/office/drawing/2014/main" id="{657444E9-B363-481C-7E22-0693BA4814AE}"/>
              </a:ext>
            </a:extLst>
          </p:cNvPr>
          <p:cNvSpPr txBox="1">
            <a:spLocks/>
          </p:cNvSpPr>
          <p:nvPr/>
        </p:nvSpPr>
        <p:spPr>
          <a:xfrm>
            <a:off x="7180832" y="2200110"/>
            <a:ext cx="3830431" cy="1328347"/>
          </a:xfrm>
          <a:prstGeom prst="rect">
            <a:avLst/>
          </a:prstGeom>
        </p:spPr>
        <p:txBody>
          <a:bodyPr vert="horz" lIns="91440" tIns="45720" rIns="91440" bIns="45720" rtlCol="0">
            <a:normAutofit fontScale="77500" lnSpcReduction="20000"/>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a:lnSpc>
                <a:spcPct val="120000"/>
              </a:lnSpc>
            </a:pPr>
            <a:r>
              <a:rPr lang="en-US" sz="1500" dirty="0">
                <a:solidFill>
                  <a:schemeClr val="bg1">
                    <a:lumMod val="95000"/>
                  </a:schemeClr>
                </a:solidFill>
              </a:rPr>
              <a:t>Due: </a:t>
            </a:r>
            <a:r>
              <a:rPr lang="en-US" sz="1500" dirty="0">
                <a:solidFill>
                  <a:schemeClr val="accent5">
                    <a:lumMod val="60000"/>
                    <a:lumOff val="40000"/>
                  </a:schemeClr>
                </a:solidFill>
              </a:rPr>
              <a:t>Week 7</a:t>
            </a:r>
            <a:r>
              <a:rPr lang="en-US" sz="1500" dirty="0">
                <a:solidFill>
                  <a:schemeClr val="bg1">
                    <a:lumMod val="95000"/>
                  </a:schemeClr>
                </a:solidFill>
              </a:rPr>
              <a:t>, </a:t>
            </a:r>
            <a:r>
              <a:rPr lang="en-US" sz="1500" dirty="0">
                <a:solidFill>
                  <a:schemeClr val="accent2">
                    <a:lumMod val="60000"/>
                    <a:lumOff val="40000"/>
                  </a:schemeClr>
                </a:solidFill>
              </a:rPr>
              <a:t>Points: 30</a:t>
            </a:r>
            <a:br>
              <a:rPr lang="en-US" sz="1500" dirty="0">
                <a:solidFill>
                  <a:schemeClr val="bg1">
                    <a:lumMod val="95000"/>
                  </a:schemeClr>
                </a:solidFill>
              </a:rPr>
            </a:br>
            <a:r>
              <a:rPr lang="en-US" sz="1500" dirty="0">
                <a:solidFill>
                  <a:schemeClr val="bg1">
                    <a:lumMod val="95000"/>
                  </a:schemeClr>
                </a:solidFill>
              </a:rPr>
              <a:t>Goals for the Project</a:t>
            </a:r>
          </a:p>
          <a:p>
            <a:pPr lvl="1">
              <a:lnSpc>
                <a:spcPct val="120000"/>
              </a:lnSpc>
            </a:pPr>
            <a:r>
              <a:rPr lang="en-US" sz="1300" dirty="0">
                <a:solidFill>
                  <a:schemeClr val="bg1">
                    <a:lumMod val="95000"/>
                  </a:schemeClr>
                </a:solidFill>
              </a:rPr>
              <a:t>Practice loading, visualizing, and analyzing data in R</a:t>
            </a:r>
          </a:p>
          <a:p>
            <a:pPr lvl="1">
              <a:lnSpc>
                <a:spcPct val="120000"/>
              </a:lnSpc>
            </a:pPr>
            <a:r>
              <a:rPr lang="en-US" sz="1300" dirty="0">
                <a:solidFill>
                  <a:schemeClr val="bg1">
                    <a:lumMod val="95000"/>
                  </a:schemeClr>
                </a:solidFill>
              </a:rPr>
              <a:t>Using For Loops</a:t>
            </a:r>
          </a:p>
          <a:p>
            <a:pPr lvl="1">
              <a:lnSpc>
                <a:spcPct val="120000"/>
              </a:lnSpc>
            </a:pPr>
            <a:r>
              <a:rPr lang="en-US" sz="1300" dirty="0">
                <a:solidFill>
                  <a:schemeClr val="bg1">
                    <a:lumMod val="95000"/>
                  </a:schemeClr>
                </a:solidFill>
              </a:rPr>
              <a:t>Learn About Statistical analysis in the epidemiological field</a:t>
            </a:r>
          </a:p>
        </p:txBody>
      </p:sp>
      <p:sp>
        <p:nvSpPr>
          <p:cNvPr id="39" name="Content Placeholder 2">
            <a:extLst>
              <a:ext uri="{FF2B5EF4-FFF2-40B4-BE49-F238E27FC236}">
                <a16:creationId xmlns:a16="http://schemas.microsoft.com/office/drawing/2014/main" id="{5DF4A10C-7723-7E4C-50A7-6FD94EA3315B}"/>
              </a:ext>
            </a:extLst>
          </p:cNvPr>
          <p:cNvSpPr txBox="1">
            <a:spLocks/>
          </p:cNvSpPr>
          <p:nvPr/>
        </p:nvSpPr>
        <p:spPr>
          <a:xfrm rot="16200000">
            <a:off x="5908788" y="1656871"/>
            <a:ext cx="1801194" cy="488687"/>
          </a:xfrm>
          <a:prstGeom prst="rect">
            <a:avLst/>
          </a:prstGeom>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lgn="r">
              <a:lnSpc>
                <a:spcPct val="120000"/>
              </a:lnSpc>
              <a:buNone/>
            </a:pPr>
            <a:r>
              <a:rPr lang="en-US" sz="1400" dirty="0"/>
              <a:t>Grading Rubric</a:t>
            </a:r>
          </a:p>
        </p:txBody>
      </p:sp>
      <p:sp>
        <p:nvSpPr>
          <p:cNvPr id="54" name="Content Placeholder 2">
            <a:extLst>
              <a:ext uri="{FF2B5EF4-FFF2-40B4-BE49-F238E27FC236}">
                <a16:creationId xmlns:a16="http://schemas.microsoft.com/office/drawing/2014/main" id="{E0502E65-36D2-C8C4-A920-5EDC3D67B601}"/>
              </a:ext>
            </a:extLst>
          </p:cNvPr>
          <p:cNvSpPr txBox="1">
            <a:spLocks/>
          </p:cNvSpPr>
          <p:nvPr/>
        </p:nvSpPr>
        <p:spPr>
          <a:xfrm>
            <a:off x="473015" y="900574"/>
            <a:ext cx="5718308" cy="718352"/>
          </a:xfrm>
          <a:prstGeom prst="rect">
            <a:avLst/>
          </a:prstGeom>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r>
              <a:rPr lang="en-US" sz="1500" dirty="0"/>
              <a:t>Students provided detailed instructions for each </a:t>
            </a:r>
            <a:r>
              <a:rPr lang="en-US" sz="1500" dirty="0" err="1"/>
              <a:t>WWtD</a:t>
            </a:r>
            <a:endParaRPr lang="en-US" sz="1500" dirty="0"/>
          </a:p>
          <a:p>
            <a:pPr lvl="1"/>
            <a:r>
              <a:rPr lang="en-US" sz="1300" dirty="0"/>
              <a:t>For WWtD1 a skeleton script was also provided</a:t>
            </a:r>
          </a:p>
        </p:txBody>
      </p:sp>
      <p:sp>
        <p:nvSpPr>
          <p:cNvPr id="10" name="Rectangle 9">
            <a:extLst>
              <a:ext uri="{FF2B5EF4-FFF2-40B4-BE49-F238E27FC236}">
                <a16:creationId xmlns:a16="http://schemas.microsoft.com/office/drawing/2014/main" id="{8F7AB71C-CCD3-E9EE-899A-A2E8344F07EE}"/>
              </a:ext>
            </a:extLst>
          </p:cNvPr>
          <p:cNvSpPr/>
          <p:nvPr/>
        </p:nvSpPr>
        <p:spPr>
          <a:xfrm>
            <a:off x="6969007" y="3734515"/>
            <a:ext cx="4153296" cy="2604146"/>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ntent Placeholder 2">
            <a:extLst>
              <a:ext uri="{FF2B5EF4-FFF2-40B4-BE49-F238E27FC236}">
                <a16:creationId xmlns:a16="http://schemas.microsoft.com/office/drawing/2014/main" id="{0DC18CA8-3EA4-6303-546B-5939C0A00F2D}"/>
              </a:ext>
            </a:extLst>
          </p:cNvPr>
          <p:cNvSpPr txBox="1">
            <a:spLocks/>
          </p:cNvSpPr>
          <p:nvPr/>
        </p:nvSpPr>
        <p:spPr>
          <a:xfrm>
            <a:off x="7151328" y="3848613"/>
            <a:ext cx="3830430" cy="1037789"/>
          </a:xfrm>
          <a:prstGeom prst="rect">
            <a:avLst/>
          </a:prstGeom>
        </p:spPr>
        <p:txBody>
          <a:bodyPr vert="horz" lIns="91440" tIns="45720" rIns="91440" bIns="45720" rtlCol="0">
            <a:no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buNone/>
            </a:pPr>
            <a:r>
              <a:rPr lang="en-US" sz="2200" dirty="0" err="1">
                <a:solidFill>
                  <a:schemeClr val="bg1"/>
                </a:solidFill>
              </a:rPr>
              <a:t>WWtD</a:t>
            </a:r>
            <a:r>
              <a:rPr lang="en-US" sz="2200" dirty="0">
                <a:solidFill>
                  <a:schemeClr val="bg1"/>
                </a:solidFill>
              </a:rPr>
              <a:t> 2: Analysis of RNA Expression Data &amp; Mice Survival</a:t>
            </a:r>
          </a:p>
        </p:txBody>
      </p:sp>
      <p:sp>
        <p:nvSpPr>
          <p:cNvPr id="12" name="Content Placeholder 2">
            <a:extLst>
              <a:ext uri="{FF2B5EF4-FFF2-40B4-BE49-F238E27FC236}">
                <a16:creationId xmlns:a16="http://schemas.microsoft.com/office/drawing/2014/main" id="{614CE708-E829-9BDA-570B-B62CBEBAE56D}"/>
              </a:ext>
            </a:extLst>
          </p:cNvPr>
          <p:cNvSpPr txBox="1">
            <a:spLocks/>
          </p:cNvSpPr>
          <p:nvPr/>
        </p:nvSpPr>
        <p:spPr>
          <a:xfrm>
            <a:off x="7180832" y="4923706"/>
            <a:ext cx="3800927" cy="1332186"/>
          </a:xfrm>
          <a:prstGeom prst="rect">
            <a:avLst/>
          </a:prstGeom>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a:lnSpc>
                <a:spcPct val="120000"/>
              </a:lnSpc>
            </a:pPr>
            <a:r>
              <a:rPr lang="en-US" sz="1300" dirty="0">
                <a:solidFill>
                  <a:schemeClr val="bg1">
                    <a:lumMod val="95000"/>
                  </a:schemeClr>
                </a:solidFill>
              </a:rPr>
              <a:t>Due: </a:t>
            </a:r>
            <a:r>
              <a:rPr lang="en-US" sz="1300" dirty="0">
                <a:solidFill>
                  <a:schemeClr val="accent5">
                    <a:lumMod val="60000"/>
                    <a:lumOff val="40000"/>
                  </a:schemeClr>
                </a:solidFill>
              </a:rPr>
              <a:t>Week 15</a:t>
            </a:r>
            <a:r>
              <a:rPr lang="en-US" sz="1300" dirty="0">
                <a:solidFill>
                  <a:schemeClr val="bg1">
                    <a:lumMod val="95000"/>
                  </a:schemeClr>
                </a:solidFill>
              </a:rPr>
              <a:t>, </a:t>
            </a:r>
            <a:r>
              <a:rPr lang="en-US" sz="1300" dirty="0">
                <a:solidFill>
                  <a:schemeClr val="accent2">
                    <a:lumMod val="60000"/>
                    <a:lumOff val="40000"/>
                  </a:schemeClr>
                </a:solidFill>
              </a:rPr>
              <a:t>Points: 30</a:t>
            </a:r>
            <a:br>
              <a:rPr lang="en-US" sz="1300" dirty="0">
                <a:solidFill>
                  <a:schemeClr val="bg1">
                    <a:lumMod val="95000"/>
                  </a:schemeClr>
                </a:solidFill>
              </a:rPr>
            </a:br>
            <a:r>
              <a:rPr lang="en-US" sz="1300" dirty="0">
                <a:solidFill>
                  <a:schemeClr val="bg1">
                    <a:lumMod val="95000"/>
                  </a:schemeClr>
                </a:solidFill>
              </a:rPr>
              <a:t>Goals for the Project</a:t>
            </a:r>
          </a:p>
          <a:p>
            <a:pPr lvl="1">
              <a:lnSpc>
                <a:spcPct val="120000"/>
              </a:lnSpc>
            </a:pPr>
            <a:r>
              <a:rPr lang="en-US" sz="1000" dirty="0">
                <a:solidFill>
                  <a:schemeClr val="bg1">
                    <a:lumMod val="95000"/>
                  </a:schemeClr>
                </a:solidFill>
              </a:rPr>
              <a:t>Learn about RNA expression analysis</a:t>
            </a:r>
          </a:p>
          <a:p>
            <a:pPr lvl="1">
              <a:lnSpc>
                <a:spcPct val="120000"/>
              </a:lnSpc>
            </a:pPr>
            <a:r>
              <a:rPr lang="en-US" sz="1000" dirty="0">
                <a:solidFill>
                  <a:schemeClr val="bg1">
                    <a:lumMod val="95000"/>
                  </a:schemeClr>
                </a:solidFill>
              </a:rPr>
              <a:t>Cleaning and Visualizing real world data</a:t>
            </a:r>
          </a:p>
          <a:p>
            <a:pPr lvl="1">
              <a:lnSpc>
                <a:spcPct val="120000"/>
              </a:lnSpc>
            </a:pPr>
            <a:r>
              <a:rPr lang="en-US" sz="1000" dirty="0">
                <a:solidFill>
                  <a:schemeClr val="bg1">
                    <a:lumMod val="95000"/>
                  </a:schemeClr>
                </a:solidFill>
              </a:rPr>
              <a:t>Analyzing real world data</a:t>
            </a:r>
          </a:p>
        </p:txBody>
      </p:sp>
      <p:sp>
        <p:nvSpPr>
          <p:cNvPr id="13" name="Content Placeholder 2">
            <a:extLst>
              <a:ext uri="{FF2B5EF4-FFF2-40B4-BE49-F238E27FC236}">
                <a16:creationId xmlns:a16="http://schemas.microsoft.com/office/drawing/2014/main" id="{72234317-D294-D8D2-5D4C-617FDBE8172F}"/>
              </a:ext>
            </a:extLst>
          </p:cNvPr>
          <p:cNvSpPr txBox="1">
            <a:spLocks/>
          </p:cNvSpPr>
          <p:nvPr/>
        </p:nvSpPr>
        <p:spPr>
          <a:xfrm rot="16200000">
            <a:off x="5908788" y="4388969"/>
            <a:ext cx="1801194" cy="488687"/>
          </a:xfrm>
          <a:prstGeom prst="rect">
            <a:avLst/>
          </a:prstGeom>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lgn="r">
              <a:lnSpc>
                <a:spcPct val="120000"/>
              </a:lnSpc>
              <a:buNone/>
            </a:pPr>
            <a:r>
              <a:rPr lang="en-US" sz="1400" dirty="0"/>
              <a:t>Grading Rubric</a:t>
            </a:r>
          </a:p>
        </p:txBody>
      </p:sp>
      <p:grpSp>
        <p:nvGrpSpPr>
          <p:cNvPr id="8" name="Group 7">
            <a:extLst>
              <a:ext uri="{FF2B5EF4-FFF2-40B4-BE49-F238E27FC236}">
                <a16:creationId xmlns:a16="http://schemas.microsoft.com/office/drawing/2014/main" id="{0B47F263-E7A7-F968-0CC2-D3315841E3A4}"/>
              </a:ext>
            </a:extLst>
          </p:cNvPr>
          <p:cNvGrpSpPr/>
          <p:nvPr/>
        </p:nvGrpSpPr>
        <p:grpSpPr>
          <a:xfrm>
            <a:off x="465299" y="1515126"/>
            <a:ext cx="5733740" cy="1903781"/>
            <a:chOff x="449868" y="1804280"/>
            <a:chExt cx="5733740" cy="1903781"/>
          </a:xfrm>
        </p:grpSpPr>
        <p:sp>
          <p:nvSpPr>
            <p:cNvPr id="7" name="Rectangle 6">
              <a:extLst>
                <a:ext uri="{FF2B5EF4-FFF2-40B4-BE49-F238E27FC236}">
                  <a16:creationId xmlns:a16="http://schemas.microsoft.com/office/drawing/2014/main" id="{7AA1C9CD-13A8-DE52-168A-337BC3D218F6}"/>
                </a:ext>
              </a:extLst>
            </p:cNvPr>
            <p:cNvSpPr/>
            <p:nvPr/>
          </p:nvSpPr>
          <p:spPr>
            <a:xfrm>
              <a:off x="449868" y="1804280"/>
              <a:ext cx="5733740" cy="1837910"/>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3F5A514D-2A8A-DC8E-CA20-ED7201DFB3CC}"/>
                </a:ext>
              </a:extLst>
            </p:cNvPr>
            <p:cNvPicPr>
              <a:picLocks noChangeAspect="1"/>
            </p:cNvPicPr>
            <p:nvPr/>
          </p:nvPicPr>
          <p:blipFill>
            <a:blip r:embed="rId3"/>
            <a:stretch>
              <a:fillRect/>
            </a:stretch>
          </p:blipFill>
          <p:spPr>
            <a:xfrm>
              <a:off x="551907" y="1901214"/>
              <a:ext cx="5544093" cy="1530437"/>
            </a:xfrm>
            <a:prstGeom prst="rect">
              <a:avLst/>
            </a:prstGeom>
          </p:spPr>
        </p:pic>
        <p:sp>
          <p:nvSpPr>
            <p:cNvPr id="6" name="Content Placeholder 2">
              <a:extLst>
                <a:ext uri="{FF2B5EF4-FFF2-40B4-BE49-F238E27FC236}">
                  <a16:creationId xmlns:a16="http://schemas.microsoft.com/office/drawing/2014/main" id="{4D92106B-A851-EB7C-ED5D-BF8914F02EC2}"/>
                </a:ext>
              </a:extLst>
            </p:cNvPr>
            <p:cNvSpPr txBox="1">
              <a:spLocks/>
            </p:cNvSpPr>
            <p:nvPr/>
          </p:nvSpPr>
          <p:spPr>
            <a:xfrm>
              <a:off x="551907" y="3403587"/>
              <a:ext cx="2056321" cy="304474"/>
            </a:xfrm>
            <a:prstGeom prst="rect">
              <a:avLst/>
            </a:prstGeom>
          </p:spPr>
          <p:txBody>
            <a:bodyPr vert="horz" lIns="91440" tIns="45720" rIns="91440" bIns="45720" rtlCol="0">
              <a:normAutofit fontScale="70000" lnSpcReduction="20000"/>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lnSpc>
                  <a:spcPct val="120000"/>
                </a:lnSpc>
                <a:buNone/>
              </a:pPr>
              <a:r>
                <a:rPr lang="en-US" sz="1400" dirty="0">
                  <a:solidFill>
                    <a:schemeClr val="bg1"/>
                  </a:solidFill>
                </a:rPr>
                <a:t>Excerpt from WWtD1, Part B</a:t>
              </a:r>
            </a:p>
          </p:txBody>
        </p:sp>
      </p:grpSp>
      <p:sp>
        <p:nvSpPr>
          <p:cNvPr id="14" name="Content Placeholder 2">
            <a:extLst>
              <a:ext uri="{FF2B5EF4-FFF2-40B4-BE49-F238E27FC236}">
                <a16:creationId xmlns:a16="http://schemas.microsoft.com/office/drawing/2014/main" id="{26E1F281-A8AE-6289-FDEC-A260DA66940E}"/>
              </a:ext>
            </a:extLst>
          </p:cNvPr>
          <p:cNvSpPr txBox="1">
            <a:spLocks/>
          </p:cNvSpPr>
          <p:nvPr/>
        </p:nvSpPr>
        <p:spPr>
          <a:xfrm>
            <a:off x="446316" y="3461729"/>
            <a:ext cx="5752723" cy="2659186"/>
          </a:xfrm>
          <a:prstGeom prst="rect">
            <a:avLst/>
          </a:prstGeom>
        </p:spPr>
        <p:txBody>
          <a:bodyPr vert="horz" lIns="91440" tIns="45720" rIns="91440" bIns="45720" rtlCol="0">
            <a:normAutofit fontScale="85000" lnSpcReduction="20000"/>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r>
              <a:rPr lang="en-US" dirty="0"/>
              <a:t>Sometimes at the start or end of class time is dedicated to going over trickier segments</a:t>
            </a:r>
          </a:p>
          <a:p>
            <a:r>
              <a:rPr lang="en-US" dirty="0"/>
              <a:t>Additional Office Hours around this specific </a:t>
            </a:r>
            <a:r>
              <a:rPr lang="en-US" dirty="0" err="1"/>
              <a:t>assingment</a:t>
            </a:r>
            <a:endParaRPr lang="en-US" dirty="0"/>
          </a:p>
          <a:p>
            <a:r>
              <a:rPr lang="en-US" dirty="0"/>
              <a:t>Each </a:t>
            </a:r>
            <a:r>
              <a:rPr lang="en-US" dirty="0" err="1"/>
              <a:t>WWtD</a:t>
            </a:r>
            <a:r>
              <a:rPr lang="en-US" dirty="0"/>
              <a:t> has 2 points of extra credit involving advanced testing methods</a:t>
            </a:r>
          </a:p>
          <a:p>
            <a:pPr lvl="1"/>
            <a:r>
              <a:rPr lang="en-US" dirty="0"/>
              <a:t>WWtD1: linear and multilinear regression</a:t>
            </a:r>
          </a:p>
          <a:p>
            <a:pPr lvl="1"/>
            <a:r>
              <a:rPr lang="en-US" dirty="0"/>
              <a:t>WWtD2: Principal Component Analysis</a:t>
            </a:r>
          </a:p>
          <a:p>
            <a:r>
              <a:rPr lang="en-US" dirty="0" err="1"/>
              <a:t>WWtD</a:t>
            </a:r>
            <a:r>
              <a:rPr lang="en-US" dirty="0"/>
              <a:t> Grade Averages</a:t>
            </a:r>
          </a:p>
          <a:p>
            <a:pPr lvl="1"/>
            <a:r>
              <a:rPr lang="en-US" dirty="0"/>
              <a:t>WWtD1: 94% (28.20/30)</a:t>
            </a:r>
          </a:p>
          <a:p>
            <a:pPr lvl="1"/>
            <a:r>
              <a:rPr lang="en-US" dirty="0"/>
              <a:t>WWtD2: 91% (27.59/30)</a:t>
            </a:r>
          </a:p>
        </p:txBody>
      </p:sp>
      <p:sp>
        <p:nvSpPr>
          <p:cNvPr id="16" name="Content Placeholder 2">
            <a:extLst>
              <a:ext uri="{FF2B5EF4-FFF2-40B4-BE49-F238E27FC236}">
                <a16:creationId xmlns:a16="http://schemas.microsoft.com/office/drawing/2014/main" id="{E3B0D465-9800-7A4C-D164-CA30D899958A}"/>
              </a:ext>
            </a:extLst>
          </p:cNvPr>
          <p:cNvSpPr txBox="1">
            <a:spLocks/>
          </p:cNvSpPr>
          <p:nvPr/>
        </p:nvSpPr>
        <p:spPr>
          <a:xfrm>
            <a:off x="465299" y="5227177"/>
            <a:ext cx="5733741" cy="718352"/>
          </a:xfrm>
          <a:prstGeom prst="rect">
            <a:avLst/>
          </a:prstGeom>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buNone/>
            </a:pPr>
            <a:endParaRPr lang="en-US" dirty="0"/>
          </a:p>
        </p:txBody>
      </p:sp>
      <p:pic>
        <p:nvPicPr>
          <p:cNvPr id="3" name="Picture 2">
            <a:extLst>
              <a:ext uri="{FF2B5EF4-FFF2-40B4-BE49-F238E27FC236}">
                <a16:creationId xmlns:a16="http://schemas.microsoft.com/office/drawing/2014/main" id="{B8A33AA3-A814-08D8-3785-2F7023E296F1}"/>
              </a:ext>
            </a:extLst>
          </p:cNvPr>
          <p:cNvPicPr>
            <a:picLocks noChangeAspect="1"/>
          </p:cNvPicPr>
          <p:nvPr/>
        </p:nvPicPr>
        <p:blipFill>
          <a:blip r:embed="rId4"/>
          <a:stretch>
            <a:fillRect/>
          </a:stretch>
        </p:blipFill>
        <p:spPr>
          <a:xfrm>
            <a:off x="5406648" y="62756"/>
            <a:ext cx="776959" cy="671136"/>
          </a:xfrm>
          <a:prstGeom prst="rect">
            <a:avLst/>
          </a:prstGeom>
        </p:spPr>
      </p:pic>
    </p:spTree>
    <p:extLst>
      <p:ext uri="{BB962C8B-B14F-4D97-AF65-F5344CB8AC3E}">
        <p14:creationId xmlns:p14="http://schemas.microsoft.com/office/powerpoint/2010/main" val="13909462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EEA83-07DC-4C23-7D30-0F71FEF58C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C7F742-7F2E-9B85-8BBA-67C2B5AD1A57}"/>
              </a:ext>
            </a:extLst>
          </p:cNvPr>
          <p:cNvSpPr>
            <a:spLocks noGrp="1"/>
          </p:cNvSpPr>
          <p:nvPr>
            <p:ph type="title"/>
          </p:nvPr>
        </p:nvSpPr>
        <p:spPr>
          <a:xfrm>
            <a:off x="449866" y="214341"/>
            <a:ext cx="8244145" cy="456795"/>
          </a:xfrm>
        </p:spPr>
        <p:txBody>
          <a:bodyPr>
            <a:noAutofit/>
          </a:bodyPr>
          <a:lstStyle/>
          <a:p>
            <a:r>
              <a:rPr lang="en-US" sz="2500" dirty="0"/>
              <a:t>Adjustments to The Final Project</a:t>
            </a:r>
          </a:p>
        </p:txBody>
      </p:sp>
      <p:cxnSp>
        <p:nvCxnSpPr>
          <p:cNvPr id="5" name="Straight Connector 4">
            <a:extLst>
              <a:ext uri="{FF2B5EF4-FFF2-40B4-BE49-F238E27FC236}">
                <a16:creationId xmlns:a16="http://schemas.microsoft.com/office/drawing/2014/main" id="{A19BCDC2-8B6C-7569-2B00-6D684A5AE2FF}"/>
              </a:ext>
            </a:extLst>
          </p:cNvPr>
          <p:cNvCxnSpPr>
            <a:cxnSpLocks/>
          </p:cNvCxnSpPr>
          <p:nvPr/>
        </p:nvCxnSpPr>
        <p:spPr>
          <a:xfrm>
            <a:off x="375416" y="796648"/>
            <a:ext cx="5812733" cy="0"/>
          </a:xfrm>
          <a:prstGeom prst="line">
            <a:avLst/>
          </a:prstGeom>
          <a:ln w="25400"/>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A3D2FC8F-D8F1-8184-4A25-1EEA86FA5905}"/>
              </a:ext>
            </a:extLst>
          </p:cNvPr>
          <p:cNvSpPr/>
          <p:nvPr/>
        </p:nvSpPr>
        <p:spPr>
          <a:xfrm>
            <a:off x="6973985" y="369462"/>
            <a:ext cx="4153296" cy="1150656"/>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ontent Placeholder 2">
            <a:extLst>
              <a:ext uri="{FF2B5EF4-FFF2-40B4-BE49-F238E27FC236}">
                <a16:creationId xmlns:a16="http://schemas.microsoft.com/office/drawing/2014/main" id="{38A8749E-8537-89E6-0CEC-B49EA4E37596}"/>
              </a:ext>
            </a:extLst>
          </p:cNvPr>
          <p:cNvSpPr>
            <a:spLocks noGrp="1"/>
          </p:cNvSpPr>
          <p:nvPr>
            <p:ph idx="1"/>
          </p:nvPr>
        </p:nvSpPr>
        <p:spPr>
          <a:xfrm>
            <a:off x="7211912" y="467170"/>
            <a:ext cx="3388414" cy="360111"/>
          </a:xfrm>
        </p:spPr>
        <p:txBody>
          <a:bodyPr>
            <a:noAutofit/>
          </a:bodyPr>
          <a:lstStyle/>
          <a:p>
            <a:pPr marL="0" indent="0">
              <a:buNone/>
            </a:pPr>
            <a:r>
              <a:rPr lang="en-US" sz="2200" dirty="0">
                <a:solidFill>
                  <a:schemeClr val="bg1"/>
                </a:solidFill>
              </a:rPr>
              <a:t>Part I: Abstract Reading</a:t>
            </a:r>
          </a:p>
        </p:txBody>
      </p:sp>
      <p:sp>
        <p:nvSpPr>
          <p:cNvPr id="7" name="Content Placeholder 2">
            <a:extLst>
              <a:ext uri="{FF2B5EF4-FFF2-40B4-BE49-F238E27FC236}">
                <a16:creationId xmlns:a16="http://schemas.microsoft.com/office/drawing/2014/main" id="{09D13600-ADED-84EE-AD2E-3F55ECD91D95}"/>
              </a:ext>
            </a:extLst>
          </p:cNvPr>
          <p:cNvSpPr txBox="1">
            <a:spLocks/>
          </p:cNvSpPr>
          <p:nvPr/>
        </p:nvSpPr>
        <p:spPr>
          <a:xfrm>
            <a:off x="7239715" y="835809"/>
            <a:ext cx="3830431" cy="590038"/>
          </a:xfrm>
          <a:prstGeom prst="rect">
            <a:avLst/>
          </a:prstGeom>
        </p:spPr>
        <p:txBody>
          <a:bodyPr vert="horz" lIns="91440" tIns="45720" rIns="91440" bIns="45720" rtlCol="0">
            <a:normAutofit fontScale="85000" lnSpcReduction="10000"/>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lnSpc>
                <a:spcPct val="120000"/>
              </a:lnSpc>
              <a:buNone/>
            </a:pPr>
            <a:r>
              <a:rPr lang="en-US" dirty="0">
                <a:solidFill>
                  <a:schemeClr val="bg1">
                    <a:lumMod val="95000"/>
                  </a:schemeClr>
                </a:solidFill>
              </a:rPr>
              <a:t>Due: </a:t>
            </a:r>
            <a:r>
              <a:rPr lang="en-US" dirty="0">
                <a:solidFill>
                  <a:schemeClr val="accent5">
                    <a:lumMod val="60000"/>
                    <a:lumOff val="40000"/>
                  </a:schemeClr>
                </a:solidFill>
              </a:rPr>
              <a:t>3</a:t>
            </a:r>
            <a:r>
              <a:rPr lang="en-US" baseline="30000" dirty="0">
                <a:solidFill>
                  <a:schemeClr val="accent5">
                    <a:lumMod val="60000"/>
                    <a:lumOff val="40000"/>
                  </a:schemeClr>
                </a:solidFill>
              </a:rPr>
              <a:t>rd</a:t>
            </a:r>
            <a:r>
              <a:rPr lang="en-US" dirty="0">
                <a:solidFill>
                  <a:schemeClr val="accent5">
                    <a:lumMod val="60000"/>
                    <a:lumOff val="40000"/>
                  </a:schemeClr>
                </a:solidFill>
              </a:rPr>
              <a:t> Week </a:t>
            </a:r>
            <a:r>
              <a:rPr lang="en-US" dirty="0">
                <a:solidFill>
                  <a:schemeClr val="bg1">
                    <a:lumMod val="95000"/>
                  </a:schemeClr>
                </a:solidFill>
              </a:rPr>
              <a:t>of Semester, </a:t>
            </a:r>
            <a:r>
              <a:rPr lang="en-US" dirty="0">
                <a:solidFill>
                  <a:schemeClr val="accent2">
                    <a:lumMod val="60000"/>
                    <a:lumOff val="40000"/>
                  </a:schemeClr>
                </a:solidFill>
              </a:rPr>
              <a:t>Points: 5</a:t>
            </a:r>
            <a:br>
              <a:rPr lang="en-US" dirty="0">
                <a:solidFill>
                  <a:schemeClr val="accent2">
                    <a:lumMod val="60000"/>
                    <a:lumOff val="40000"/>
                  </a:schemeClr>
                </a:solidFill>
              </a:rPr>
            </a:br>
            <a:r>
              <a:rPr lang="en-US" sz="1400" dirty="0">
                <a:solidFill>
                  <a:schemeClr val="bg1">
                    <a:lumMod val="95000"/>
                  </a:schemeClr>
                </a:solidFill>
              </a:rPr>
              <a:t>Annotate 2 Article Abstracts (A &amp; B)</a:t>
            </a:r>
          </a:p>
        </p:txBody>
      </p:sp>
      <p:sp>
        <p:nvSpPr>
          <p:cNvPr id="8" name="Content Placeholder 2">
            <a:extLst>
              <a:ext uri="{FF2B5EF4-FFF2-40B4-BE49-F238E27FC236}">
                <a16:creationId xmlns:a16="http://schemas.microsoft.com/office/drawing/2014/main" id="{A70EB59C-8C95-9D36-7475-4FE99D7F856E}"/>
              </a:ext>
            </a:extLst>
          </p:cNvPr>
          <p:cNvSpPr txBox="1">
            <a:spLocks/>
          </p:cNvSpPr>
          <p:nvPr/>
        </p:nvSpPr>
        <p:spPr>
          <a:xfrm rot="16200000">
            <a:off x="6247800" y="719479"/>
            <a:ext cx="1150657" cy="450614"/>
          </a:xfrm>
          <a:prstGeom prst="rect">
            <a:avLst/>
          </a:prstGeom>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lgn="r">
              <a:lnSpc>
                <a:spcPct val="120000"/>
              </a:lnSpc>
              <a:buNone/>
            </a:pPr>
            <a:r>
              <a:rPr lang="en-US" sz="1400" dirty="0"/>
              <a:t>Completion</a:t>
            </a:r>
          </a:p>
        </p:txBody>
      </p:sp>
      <p:sp>
        <p:nvSpPr>
          <p:cNvPr id="22" name="Rectangle 21">
            <a:extLst>
              <a:ext uri="{FF2B5EF4-FFF2-40B4-BE49-F238E27FC236}">
                <a16:creationId xmlns:a16="http://schemas.microsoft.com/office/drawing/2014/main" id="{75B43578-151B-2C29-D234-A3035E8C0175}"/>
              </a:ext>
            </a:extLst>
          </p:cNvPr>
          <p:cNvSpPr/>
          <p:nvPr/>
        </p:nvSpPr>
        <p:spPr>
          <a:xfrm>
            <a:off x="6989749" y="1617540"/>
            <a:ext cx="4153296" cy="1150656"/>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Content Placeholder 2">
            <a:extLst>
              <a:ext uri="{FF2B5EF4-FFF2-40B4-BE49-F238E27FC236}">
                <a16:creationId xmlns:a16="http://schemas.microsoft.com/office/drawing/2014/main" id="{079E4528-5842-6907-5A58-EA86A1F5931E}"/>
              </a:ext>
            </a:extLst>
          </p:cNvPr>
          <p:cNvSpPr txBox="1">
            <a:spLocks/>
          </p:cNvSpPr>
          <p:nvPr/>
        </p:nvSpPr>
        <p:spPr>
          <a:xfrm>
            <a:off x="7227676" y="1715248"/>
            <a:ext cx="3388414" cy="360111"/>
          </a:xfrm>
          <a:prstGeom prst="rect">
            <a:avLst/>
          </a:prstGeom>
        </p:spPr>
        <p:txBody>
          <a:bodyPr vert="horz" lIns="91440" tIns="45720" rIns="91440" bIns="45720" rtlCol="0">
            <a:no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buFont typeface="Arial" pitchFamily="34" charset="0"/>
              <a:buNone/>
            </a:pPr>
            <a:r>
              <a:rPr lang="en-US" sz="2200" dirty="0">
                <a:solidFill>
                  <a:schemeClr val="bg1"/>
                </a:solidFill>
              </a:rPr>
              <a:t>Part II: 4 Step Method</a:t>
            </a:r>
          </a:p>
        </p:txBody>
      </p:sp>
      <p:sp>
        <p:nvSpPr>
          <p:cNvPr id="24" name="Content Placeholder 2">
            <a:extLst>
              <a:ext uri="{FF2B5EF4-FFF2-40B4-BE49-F238E27FC236}">
                <a16:creationId xmlns:a16="http://schemas.microsoft.com/office/drawing/2014/main" id="{7D30012B-1FD4-61D8-1A6D-CBAA59319397}"/>
              </a:ext>
            </a:extLst>
          </p:cNvPr>
          <p:cNvSpPr txBox="1">
            <a:spLocks/>
          </p:cNvSpPr>
          <p:nvPr/>
        </p:nvSpPr>
        <p:spPr>
          <a:xfrm>
            <a:off x="7199873" y="2074266"/>
            <a:ext cx="3830431" cy="590038"/>
          </a:xfrm>
          <a:prstGeom prst="rect">
            <a:avLst/>
          </a:prstGeom>
        </p:spPr>
        <p:txBody>
          <a:bodyPr vert="horz" lIns="91440" tIns="45720" rIns="91440" bIns="45720" rtlCol="0">
            <a:normAutofit fontScale="85000" lnSpcReduction="10000"/>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lnSpc>
                <a:spcPct val="120000"/>
              </a:lnSpc>
              <a:buNone/>
            </a:pPr>
            <a:r>
              <a:rPr lang="en-US" dirty="0">
                <a:solidFill>
                  <a:schemeClr val="bg1">
                    <a:lumMod val="95000"/>
                  </a:schemeClr>
                </a:solidFill>
              </a:rPr>
              <a:t>Due: </a:t>
            </a:r>
            <a:r>
              <a:rPr lang="en-US" dirty="0">
                <a:solidFill>
                  <a:schemeClr val="accent5">
                    <a:lumMod val="60000"/>
                    <a:lumOff val="40000"/>
                  </a:schemeClr>
                </a:solidFill>
              </a:rPr>
              <a:t>8</a:t>
            </a:r>
            <a:r>
              <a:rPr lang="en-US" baseline="30000" dirty="0">
                <a:solidFill>
                  <a:schemeClr val="accent5">
                    <a:lumMod val="60000"/>
                    <a:lumOff val="40000"/>
                  </a:schemeClr>
                </a:solidFill>
              </a:rPr>
              <a:t>th</a:t>
            </a:r>
            <a:r>
              <a:rPr lang="en-US" dirty="0">
                <a:solidFill>
                  <a:schemeClr val="accent5">
                    <a:lumMod val="60000"/>
                    <a:lumOff val="40000"/>
                  </a:schemeClr>
                </a:solidFill>
              </a:rPr>
              <a:t> Week </a:t>
            </a:r>
            <a:r>
              <a:rPr lang="en-US" dirty="0">
                <a:solidFill>
                  <a:schemeClr val="bg1">
                    <a:lumMod val="95000"/>
                  </a:schemeClr>
                </a:solidFill>
              </a:rPr>
              <a:t>of Semester, </a:t>
            </a:r>
            <a:r>
              <a:rPr lang="en-US" dirty="0">
                <a:solidFill>
                  <a:schemeClr val="accent2">
                    <a:lumMod val="60000"/>
                    <a:lumOff val="40000"/>
                  </a:schemeClr>
                </a:solidFill>
              </a:rPr>
              <a:t>Points: 5</a:t>
            </a:r>
            <a:br>
              <a:rPr lang="en-US" dirty="0">
                <a:solidFill>
                  <a:schemeClr val="accent2">
                    <a:lumMod val="60000"/>
                    <a:lumOff val="40000"/>
                  </a:schemeClr>
                </a:solidFill>
              </a:rPr>
            </a:br>
            <a:r>
              <a:rPr lang="en-US" sz="1400" dirty="0">
                <a:solidFill>
                  <a:schemeClr val="bg1">
                    <a:lumMod val="95000"/>
                  </a:schemeClr>
                </a:solidFill>
              </a:rPr>
              <a:t>Create 4 Step Method for 2 Articles (A &amp; B)</a:t>
            </a:r>
          </a:p>
        </p:txBody>
      </p:sp>
      <p:sp>
        <p:nvSpPr>
          <p:cNvPr id="25" name="Content Placeholder 2">
            <a:extLst>
              <a:ext uri="{FF2B5EF4-FFF2-40B4-BE49-F238E27FC236}">
                <a16:creationId xmlns:a16="http://schemas.microsoft.com/office/drawing/2014/main" id="{68153AA1-9C1A-3CE6-CB0E-30EB1B60663A}"/>
              </a:ext>
            </a:extLst>
          </p:cNvPr>
          <p:cNvSpPr txBox="1">
            <a:spLocks/>
          </p:cNvSpPr>
          <p:nvPr/>
        </p:nvSpPr>
        <p:spPr>
          <a:xfrm rot="16200000">
            <a:off x="6263565" y="1967558"/>
            <a:ext cx="1150655" cy="450614"/>
          </a:xfrm>
          <a:prstGeom prst="rect">
            <a:avLst/>
          </a:prstGeom>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lgn="r">
              <a:lnSpc>
                <a:spcPct val="120000"/>
              </a:lnSpc>
              <a:buNone/>
            </a:pPr>
            <a:r>
              <a:rPr lang="en-US" sz="1400" dirty="0"/>
              <a:t>Completion</a:t>
            </a:r>
          </a:p>
        </p:txBody>
      </p:sp>
      <p:sp>
        <p:nvSpPr>
          <p:cNvPr id="36" name="Rectangle 35">
            <a:extLst>
              <a:ext uri="{FF2B5EF4-FFF2-40B4-BE49-F238E27FC236}">
                <a16:creationId xmlns:a16="http://schemas.microsoft.com/office/drawing/2014/main" id="{D11D695B-EDDC-388C-4B8D-CF9E11796225}"/>
              </a:ext>
            </a:extLst>
          </p:cNvPr>
          <p:cNvSpPr/>
          <p:nvPr/>
        </p:nvSpPr>
        <p:spPr>
          <a:xfrm>
            <a:off x="7001788" y="2867411"/>
            <a:ext cx="4153296" cy="2511491"/>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Content Placeholder 2">
            <a:extLst>
              <a:ext uri="{FF2B5EF4-FFF2-40B4-BE49-F238E27FC236}">
                <a16:creationId xmlns:a16="http://schemas.microsoft.com/office/drawing/2014/main" id="{972D0456-E18B-D6B8-7FB0-74F76AB96E6D}"/>
              </a:ext>
            </a:extLst>
          </p:cNvPr>
          <p:cNvSpPr txBox="1">
            <a:spLocks/>
          </p:cNvSpPr>
          <p:nvPr/>
        </p:nvSpPr>
        <p:spPr>
          <a:xfrm>
            <a:off x="7184109" y="2981509"/>
            <a:ext cx="3388414" cy="360111"/>
          </a:xfrm>
          <a:prstGeom prst="rect">
            <a:avLst/>
          </a:prstGeom>
        </p:spPr>
        <p:txBody>
          <a:bodyPr vert="horz" lIns="91440" tIns="45720" rIns="91440" bIns="45720" rtlCol="0">
            <a:no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buFont typeface="Arial" pitchFamily="34" charset="0"/>
              <a:buNone/>
            </a:pPr>
            <a:r>
              <a:rPr lang="en-US" sz="2200" dirty="0">
                <a:solidFill>
                  <a:schemeClr val="bg1"/>
                </a:solidFill>
              </a:rPr>
              <a:t>Part III: Presentation</a:t>
            </a:r>
          </a:p>
        </p:txBody>
      </p:sp>
      <p:sp>
        <p:nvSpPr>
          <p:cNvPr id="38" name="Content Placeholder 2">
            <a:extLst>
              <a:ext uri="{FF2B5EF4-FFF2-40B4-BE49-F238E27FC236}">
                <a16:creationId xmlns:a16="http://schemas.microsoft.com/office/drawing/2014/main" id="{FC199543-CC56-7C96-E8F4-B6D1E6AA93C8}"/>
              </a:ext>
            </a:extLst>
          </p:cNvPr>
          <p:cNvSpPr txBox="1">
            <a:spLocks/>
          </p:cNvSpPr>
          <p:nvPr/>
        </p:nvSpPr>
        <p:spPr>
          <a:xfrm>
            <a:off x="7184109" y="3355954"/>
            <a:ext cx="3830431" cy="1985644"/>
          </a:xfrm>
          <a:prstGeom prst="rect">
            <a:avLst/>
          </a:prstGeom>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lnSpc>
                <a:spcPct val="120000"/>
              </a:lnSpc>
              <a:buNone/>
            </a:pPr>
            <a:r>
              <a:rPr lang="en-US" sz="1500" b="1" dirty="0">
                <a:solidFill>
                  <a:schemeClr val="bg1">
                    <a:lumMod val="95000"/>
                  </a:schemeClr>
                </a:solidFill>
              </a:rPr>
              <a:t>1) Written Report</a:t>
            </a:r>
            <a:br>
              <a:rPr lang="en-US" sz="1500" dirty="0">
                <a:solidFill>
                  <a:schemeClr val="bg1">
                    <a:lumMod val="95000"/>
                  </a:schemeClr>
                </a:solidFill>
              </a:rPr>
            </a:br>
            <a:r>
              <a:rPr lang="en-US" sz="1500" dirty="0">
                <a:solidFill>
                  <a:schemeClr val="bg1">
                    <a:lumMod val="95000"/>
                  </a:schemeClr>
                </a:solidFill>
              </a:rPr>
              <a:t>Due: </a:t>
            </a:r>
            <a:r>
              <a:rPr lang="en-US" sz="1500" dirty="0">
                <a:solidFill>
                  <a:schemeClr val="accent5">
                    <a:lumMod val="60000"/>
                    <a:lumOff val="40000"/>
                  </a:schemeClr>
                </a:solidFill>
              </a:rPr>
              <a:t>14</a:t>
            </a:r>
            <a:r>
              <a:rPr lang="en-US" sz="1500" baseline="30000" dirty="0">
                <a:solidFill>
                  <a:schemeClr val="accent5">
                    <a:lumMod val="60000"/>
                    <a:lumOff val="40000"/>
                  </a:schemeClr>
                </a:solidFill>
              </a:rPr>
              <a:t>th</a:t>
            </a:r>
            <a:r>
              <a:rPr lang="en-US" sz="1500" dirty="0">
                <a:solidFill>
                  <a:schemeClr val="accent5">
                    <a:lumMod val="60000"/>
                    <a:lumOff val="40000"/>
                  </a:schemeClr>
                </a:solidFill>
              </a:rPr>
              <a:t> Week </a:t>
            </a:r>
            <a:r>
              <a:rPr lang="en-US" sz="1500" dirty="0">
                <a:solidFill>
                  <a:schemeClr val="bg1">
                    <a:lumMod val="95000"/>
                  </a:schemeClr>
                </a:solidFill>
              </a:rPr>
              <a:t>of Semester, </a:t>
            </a:r>
            <a:r>
              <a:rPr lang="en-US" sz="1500" dirty="0">
                <a:solidFill>
                  <a:schemeClr val="accent2">
                    <a:lumMod val="60000"/>
                    <a:lumOff val="40000"/>
                  </a:schemeClr>
                </a:solidFill>
              </a:rPr>
              <a:t>Points: 15</a:t>
            </a:r>
            <a:br>
              <a:rPr lang="en-US" sz="1500" dirty="0">
                <a:solidFill>
                  <a:schemeClr val="bg1">
                    <a:lumMod val="95000"/>
                  </a:schemeClr>
                </a:solidFill>
              </a:rPr>
            </a:br>
            <a:r>
              <a:rPr lang="en-US" sz="1200" dirty="0">
                <a:solidFill>
                  <a:schemeClr val="bg1">
                    <a:lumMod val="95000"/>
                  </a:schemeClr>
                </a:solidFill>
              </a:rPr>
              <a:t>Synthesize statistical concepts from Article A</a:t>
            </a:r>
          </a:p>
          <a:p>
            <a:pPr marL="0" indent="0">
              <a:lnSpc>
                <a:spcPct val="120000"/>
              </a:lnSpc>
              <a:buNone/>
            </a:pPr>
            <a:r>
              <a:rPr lang="en-US" sz="1500" b="1" dirty="0">
                <a:solidFill>
                  <a:schemeClr val="bg1">
                    <a:lumMod val="95000"/>
                  </a:schemeClr>
                </a:solidFill>
              </a:rPr>
              <a:t>2) Oral Presentation</a:t>
            </a:r>
            <a:br>
              <a:rPr lang="en-US" sz="1500" dirty="0">
                <a:solidFill>
                  <a:schemeClr val="bg1">
                    <a:lumMod val="95000"/>
                  </a:schemeClr>
                </a:solidFill>
              </a:rPr>
            </a:br>
            <a:r>
              <a:rPr lang="en-US" sz="1500" dirty="0">
                <a:solidFill>
                  <a:schemeClr val="bg1">
                    <a:lumMod val="95000"/>
                  </a:schemeClr>
                </a:solidFill>
              </a:rPr>
              <a:t>Due</a:t>
            </a:r>
            <a:r>
              <a:rPr lang="en-US" sz="1500" dirty="0">
                <a:solidFill>
                  <a:schemeClr val="accent5">
                    <a:lumMod val="60000"/>
                    <a:lumOff val="40000"/>
                  </a:schemeClr>
                </a:solidFill>
              </a:rPr>
              <a:t>: 14</a:t>
            </a:r>
            <a:r>
              <a:rPr lang="en-US" sz="1500" baseline="30000" dirty="0">
                <a:solidFill>
                  <a:schemeClr val="accent5">
                    <a:lumMod val="60000"/>
                    <a:lumOff val="40000"/>
                  </a:schemeClr>
                </a:solidFill>
              </a:rPr>
              <a:t>th</a:t>
            </a:r>
            <a:r>
              <a:rPr lang="en-US" sz="1500" dirty="0">
                <a:solidFill>
                  <a:schemeClr val="accent5">
                    <a:lumMod val="60000"/>
                    <a:lumOff val="40000"/>
                  </a:schemeClr>
                </a:solidFill>
              </a:rPr>
              <a:t> Week </a:t>
            </a:r>
            <a:r>
              <a:rPr lang="en-US" sz="1500" dirty="0">
                <a:solidFill>
                  <a:schemeClr val="bg1">
                    <a:lumMod val="95000"/>
                  </a:schemeClr>
                </a:solidFill>
              </a:rPr>
              <a:t>of Semester, </a:t>
            </a:r>
            <a:r>
              <a:rPr lang="en-US" sz="1500" dirty="0">
                <a:solidFill>
                  <a:schemeClr val="accent2">
                    <a:lumMod val="60000"/>
                    <a:lumOff val="40000"/>
                  </a:schemeClr>
                </a:solidFill>
              </a:rPr>
              <a:t>Points: 35</a:t>
            </a:r>
            <a:br>
              <a:rPr lang="en-US" sz="1500" dirty="0">
                <a:solidFill>
                  <a:schemeClr val="accent2">
                    <a:lumMod val="60000"/>
                    <a:lumOff val="40000"/>
                  </a:schemeClr>
                </a:solidFill>
              </a:rPr>
            </a:br>
            <a:r>
              <a:rPr lang="en-US" sz="1200" dirty="0">
                <a:solidFill>
                  <a:schemeClr val="bg1">
                    <a:lumMod val="95000"/>
                  </a:schemeClr>
                </a:solidFill>
              </a:rPr>
              <a:t>Present statistical concepts from Article B</a:t>
            </a:r>
          </a:p>
          <a:p>
            <a:pPr marL="0" indent="0">
              <a:lnSpc>
                <a:spcPct val="120000"/>
              </a:lnSpc>
              <a:buNone/>
            </a:pPr>
            <a:endParaRPr lang="en-US" sz="1500" dirty="0">
              <a:solidFill>
                <a:schemeClr val="bg1">
                  <a:lumMod val="95000"/>
                </a:schemeClr>
              </a:solidFill>
            </a:endParaRPr>
          </a:p>
          <a:p>
            <a:pPr marL="0" indent="0">
              <a:lnSpc>
                <a:spcPct val="120000"/>
              </a:lnSpc>
              <a:buNone/>
            </a:pPr>
            <a:endParaRPr lang="en-US" sz="1500" dirty="0">
              <a:solidFill>
                <a:schemeClr val="bg1">
                  <a:lumMod val="95000"/>
                </a:schemeClr>
              </a:solidFill>
            </a:endParaRPr>
          </a:p>
          <a:p>
            <a:pPr marL="0" indent="0">
              <a:lnSpc>
                <a:spcPct val="120000"/>
              </a:lnSpc>
              <a:buNone/>
            </a:pPr>
            <a:endParaRPr lang="en-US" sz="1500" dirty="0">
              <a:solidFill>
                <a:schemeClr val="bg1">
                  <a:lumMod val="95000"/>
                </a:schemeClr>
              </a:solidFill>
            </a:endParaRPr>
          </a:p>
        </p:txBody>
      </p:sp>
      <p:sp>
        <p:nvSpPr>
          <p:cNvPr id="39" name="Content Placeholder 2">
            <a:extLst>
              <a:ext uri="{FF2B5EF4-FFF2-40B4-BE49-F238E27FC236}">
                <a16:creationId xmlns:a16="http://schemas.microsoft.com/office/drawing/2014/main" id="{4AFF878B-2256-91E4-2FF7-FEDD575CD520}"/>
              </a:ext>
            </a:extLst>
          </p:cNvPr>
          <p:cNvSpPr txBox="1">
            <a:spLocks/>
          </p:cNvSpPr>
          <p:nvPr/>
        </p:nvSpPr>
        <p:spPr>
          <a:xfrm rot="16200000">
            <a:off x="5941569" y="3521865"/>
            <a:ext cx="1801194" cy="488687"/>
          </a:xfrm>
          <a:prstGeom prst="rect">
            <a:avLst/>
          </a:prstGeom>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lgn="r">
              <a:lnSpc>
                <a:spcPct val="120000"/>
              </a:lnSpc>
              <a:buNone/>
            </a:pPr>
            <a:r>
              <a:rPr lang="en-US" sz="1400" dirty="0"/>
              <a:t>Grading Rubric</a:t>
            </a:r>
          </a:p>
        </p:txBody>
      </p:sp>
      <p:sp>
        <p:nvSpPr>
          <p:cNvPr id="40" name="Rectangle 39">
            <a:extLst>
              <a:ext uri="{FF2B5EF4-FFF2-40B4-BE49-F238E27FC236}">
                <a16:creationId xmlns:a16="http://schemas.microsoft.com/office/drawing/2014/main" id="{9F402BE0-AD2B-7C8D-9D9E-8F29C3D60FE5}"/>
              </a:ext>
            </a:extLst>
          </p:cNvPr>
          <p:cNvSpPr/>
          <p:nvPr/>
        </p:nvSpPr>
        <p:spPr>
          <a:xfrm>
            <a:off x="7001788" y="5493003"/>
            <a:ext cx="4153296" cy="1150656"/>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Content Placeholder 2">
            <a:extLst>
              <a:ext uri="{FF2B5EF4-FFF2-40B4-BE49-F238E27FC236}">
                <a16:creationId xmlns:a16="http://schemas.microsoft.com/office/drawing/2014/main" id="{5147A2E1-DDE0-7E36-BB05-017D109509C6}"/>
              </a:ext>
            </a:extLst>
          </p:cNvPr>
          <p:cNvSpPr txBox="1">
            <a:spLocks/>
          </p:cNvSpPr>
          <p:nvPr/>
        </p:nvSpPr>
        <p:spPr>
          <a:xfrm>
            <a:off x="7239715" y="5590711"/>
            <a:ext cx="3388414" cy="360111"/>
          </a:xfrm>
          <a:prstGeom prst="rect">
            <a:avLst/>
          </a:prstGeom>
        </p:spPr>
        <p:txBody>
          <a:bodyPr vert="horz" lIns="91440" tIns="45720" rIns="91440" bIns="45720" rtlCol="0">
            <a:no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buFont typeface="Arial" pitchFamily="34" charset="0"/>
              <a:buNone/>
            </a:pPr>
            <a:r>
              <a:rPr lang="en-US" sz="2200" dirty="0">
                <a:solidFill>
                  <a:schemeClr val="bg1"/>
                </a:solidFill>
              </a:rPr>
              <a:t>Part IV: Reflections (5)</a:t>
            </a:r>
          </a:p>
        </p:txBody>
      </p:sp>
      <p:sp>
        <p:nvSpPr>
          <p:cNvPr id="42" name="Content Placeholder 2">
            <a:extLst>
              <a:ext uri="{FF2B5EF4-FFF2-40B4-BE49-F238E27FC236}">
                <a16:creationId xmlns:a16="http://schemas.microsoft.com/office/drawing/2014/main" id="{613422E8-1BE1-DB2C-1A7E-B7F6C44A938C}"/>
              </a:ext>
            </a:extLst>
          </p:cNvPr>
          <p:cNvSpPr txBox="1">
            <a:spLocks/>
          </p:cNvSpPr>
          <p:nvPr/>
        </p:nvSpPr>
        <p:spPr>
          <a:xfrm>
            <a:off x="7239715" y="5950822"/>
            <a:ext cx="3830431" cy="590038"/>
          </a:xfrm>
          <a:prstGeom prst="rect">
            <a:avLst/>
          </a:prstGeom>
        </p:spPr>
        <p:txBody>
          <a:bodyPr vert="horz" lIns="91440" tIns="45720" rIns="91440" bIns="45720" rtlCol="0">
            <a:normAutofit fontScale="85000" lnSpcReduction="10000"/>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lnSpc>
                <a:spcPct val="120000"/>
              </a:lnSpc>
              <a:buNone/>
            </a:pPr>
            <a:r>
              <a:rPr lang="en-US" dirty="0">
                <a:solidFill>
                  <a:schemeClr val="bg1">
                    <a:lumMod val="95000"/>
                  </a:schemeClr>
                </a:solidFill>
              </a:rPr>
              <a:t>Due: </a:t>
            </a:r>
            <a:r>
              <a:rPr lang="en-US" dirty="0">
                <a:solidFill>
                  <a:schemeClr val="accent5">
                    <a:lumMod val="60000"/>
                    <a:lumOff val="40000"/>
                  </a:schemeClr>
                </a:solidFill>
              </a:rPr>
              <a:t>End of Semester</a:t>
            </a:r>
            <a:r>
              <a:rPr lang="en-US" dirty="0">
                <a:solidFill>
                  <a:schemeClr val="bg1">
                    <a:lumMod val="95000"/>
                  </a:schemeClr>
                </a:solidFill>
              </a:rPr>
              <a:t>, </a:t>
            </a:r>
            <a:r>
              <a:rPr lang="en-US" dirty="0">
                <a:solidFill>
                  <a:schemeClr val="accent2">
                    <a:lumMod val="60000"/>
                    <a:lumOff val="40000"/>
                  </a:schemeClr>
                </a:solidFill>
              </a:rPr>
              <a:t>Points: 2 each</a:t>
            </a:r>
            <a:br>
              <a:rPr lang="en-US" dirty="0">
                <a:solidFill>
                  <a:schemeClr val="bg1">
                    <a:lumMod val="95000"/>
                  </a:schemeClr>
                </a:solidFill>
              </a:rPr>
            </a:br>
            <a:r>
              <a:rPr lang="en-US" sz="1400" dirty="0">
                <a:solidFill>
                  <a:schemeClr val="bg1">
                    <a:lumMod val="95000"/>
                  </a:schemeClr>
                </a:solidFill>
              </a:rPr>
              <a:t>1 Self Reflection, 4 Peer Reflections, 250 words</a:t>
            </a:r>
          </a:p>
        </p:txBody>
      </p:sp>
      <p:sp>
        <p:nvSpPr>
          <p:cNvPr id="43" name="Content Placeholder 2">
            <a:extLst>
              <a:ext uri="{FF2B5EF4-FFF2-40B4-BE49-F238E27FC236}">
                <a16:creationId xmlns:a16="http://schemas.microsoft.com/office/drawing/2014/main" id="{ACD95A2C-2A51-B8B6-A48A-463AB12B9DC0}"/>
              </a:ext>
            </a:extLst>
          </p:cNvPr>
          <p:cNvSpPr txBox="1">
            <a:spLocks/>
          </p:cNvSpPr>
          <p:nvPr/>
        </p:nvSpPr>
        <p:spPr>
          <a:xfrm rot="16200000">
            <a:off x="6275604" y="5843021"/>
            <a:ext cx="1150655" cy="450614"/>
          </a:xfrm>
          <a:prstGeom prst="rect">
            <a:avLst/>
          </a:prstGeom>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lgn="r">
              <a:lnSpc>
                <a:spcPct val="120000"/>
              </a:lnSpc>
              <a:buNone/>
            </a:pPr>
            <a:r>
              <a:rPr lang="en-US" sz="1400" dirty="0"/>
              <a:t>Completion</a:t>
            </a:r>
          </a:p>
        </p:txBody>
      </p:sp>
      <p:sp>
        <p:nvSpPr>
          <p:cNvPr id="54" name="Content Placeholder 2">
            <a:extLst>
              <a:ext uri="{FF2B5EF4-FFF2-40B4-BE49-F238E27FC236}">
                <a16:creationId xmlns:a16="http://schemas.microsoft.com/office/drawing/2014/main" id="{B20C6E7C-D5DA-5305-881F-4E41C515F8A7}"/>
              </a:ext>
            </a:extLst>
          </p:cNvPr>
          <p:cNvSpPr txBox="1">
            <a:spLocks/>
          </p:cNvSpPr>
          <p:nvPr/>
        </p:nvSpPr>
        <p:spPr>
          <a:xfrm>
            <a:off x="449866" y="1002417"/>
            <a:ext cx="6063017" cy="5641237"/>
          </a:xfrm>
          <a:prstGeom prst="rect">
            <a:avLst/>
          </a:prstGeom>
        </p:spPr>
        <p:txBody>
          <a:bodyPr vert="horz" lIns="91440" tIns="45720" rIns="91440" bIns="45720" rtlCol="0">
            <a:normAutofit lnSpcReduction="10000"/>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r>
              <a:rPr lang="en-US" dirty="0"/>
              <a:t>Reading Research “Through a Statistical Lens.”</a:t>
            </a:r>
          </a:p>
          <a:p>
            <a:pPr lvl="1"/>
            <a:r>
              <a:rPr lang="en-US" dirty="0"/>
              <a:t>Each student is assigned 2 journal articles (#A &amp; #B) recently published from the New England Journal of Medicine</a:t>
            </a:r>
          </a:p>
          <a:p>
            <a:pPr lvl="1"/>
            <a:r>
              <a:rPr lang="en-US" dirty="0"/>
              <a:t>Over the course of the semester the students will breakdown their articles, recognizing statistical concepts and then present their results at the end of the semester</a:t>
            </a:r>
          </a:p>
          <a:p>
            <a:pPr lvl="2"/>
            <a:r>
              <a:rPr lang="en-US" dirty="0"/>
              <a:t>Specifically Utilizing the Four-Step framework (State-Plan-Do-Conclude) that is utilized in class and in homework assignments</a:t>
            </a:r>
          </a:p>
          <a:p>
            <a:r>
              <a:rPr lang="en-US" dirty="0"/>
              <a:t>2024 Final Project</a:t>
            </a:r>
          </a:p>
          <a:p>
            <a:pPr lvl="1"/>
            <a:r>
              <a:rPr lang="en-US" dirty="0"/>
              <a:t>Structured to take place between Weeks 10-15</a:t>
            </a:r>
          </a:p>
          <a:p>
            <a:pPr lvl="1"/>
            <a:r>
              <a:rPr lang="en-US" dirty="0"/>
              <a:t>Little time for instructor feedback</a:t>
            </a:r>
          </a:p>
          <a:p>
            <a:pPr lvl="1"/>
            <a:r>
              <a:rPr lang="en-US" dirty="0"/>
              <a:t>Less time for student engagement with individual articles</a:t>
            </a:r>
          </a:p>
          <a:p>
            <a:r>
              <a:rPr lang="en-US" dirty="0"/>
              <a:t>2025 Final Project Adjustments</a:t>
            </a:r>
          </a:p>
          <a:p>
            <a:pPr lvl="1"/>
            <a:r>
              <a:rPr lang="en-US" dirty="0"/>
              <a:t>More Scaffolding</a:t>
            </a:r>
          </a:p>
          <a:p>
            <a:pPr lvl="2"/>
            <a:r>
              <a:rPr lang="en-US" dirty="0"/>
              <a:t>Allows for more opportunities of feedback</a:t>
            </a:r>
          </a:p>
          <a:p>
            <a:pPr lvl="2"/>
            <a:r>
              <a:rPr lang="en-US" dirty="0"/>
              <a:t>Ensures students can spend an adequate amount of time with each article</a:t>
            </a:r>
          </a:p>
          <a:p>
            <a:pPr lvl="2"/>
            <a:r>
              <a:rPr lang="en-US" dirty="0"/>
              <a:t>Encourages learning over assessment</a:t>
            </a:r>
          </a:p>
          <a:p>
            <a:pPr lvl="1"/>
            <a:r>
              <a:rPr lang="en-US" dirty="0"/>
              <a:t>Previous examples provided</a:t>
            </a:r>
          </a:p>
        </p:txBody>
      </p:sp>
      <p:sp>
        <p:nvSpPr>
          <p:cNvPr id="3" name="Rectangle 2">
            <a:extLst>
              <a:ext uri="{FF2B5EF4-FFF2-40B4-BE49-F238E27FC236}">
                <a16:creationId xmlns:a16="http://schemas.microsoft.com/office/drawing/2014/main" id="{F807B864-0D36-116B-F501-170880202FCA}"/>
              </a:ext>
            </a:extLst>
          </p:cNvPr>
          <p:cNvSpPr/>
          <p:nvPr/>
        </p:nvSpPr>
        <p:spPr>
          <a:xfrm>
            <a:off x="8053136" y="1375413"/>
            <a:ext cx="2069469" cy="299826"/>
          </a:xfrm>
          <a:prstGeom prst="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Instructor Feedback</a:t>
            </a:r>
          </a:p>
        </p:txBody>
      </p:sp>
      <p:sp>
        <p:nvSpPr>
          <p:cNvPr id="9" name="Rectangle 8">
            <a:extLst>
              <a:ext uri="{FF2B5EF4-FFF2-40B4-BE49-F238E27FC236}">
                <a16:creationId xmlns:a16="http://schemas.microsoft.com/office/drawing/2014/main" id="{831ED927-3F7B-37AD-E86F-02F725919D61}"/>
              </a:ext>
            </a:extLst>
          </p:cNvPr>
          <p:cNvSpPr/>
          <p:nvPr/>
        </p:nvSpPr>
        <p:spPr>
          <a:xfrm>
            <a:off x="8120195" y="2636935"/>
            <a:ext cx="2069469" cy="299826"/>
          </a:xfrm>
          <a:prstGeom prst="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Instructor Feedback</a:t>
            </a:r>
          </a:p>
        </p:txBody>
      </p:sp>
      <p:pic>
        <p:nvPicPr>
          <p:cNvPr id="11" name="Picture 10">
            <a:extLst>
              <a:ext uri="{FF2B5EF4-FFF2-40B4-BE49-F238E27FC236}">
                <a16:creationId xmlns:a16="http://schemas.microsoft.com/office/drawing/2014/main" id="{3818A359-4CF8-0E2B-CB4B-E5C767B1AEDA}"/>
              </a:ext>
            </a:extLst>
          </p:cNvPr>
          <p:cNvPicPr>
            <a:picLocks noChangeAspect="1"/>
          </p:cNvPicPr>
          <p:nvPr/>
        </p:nvPicPr>
        <p:blipFill>
          <a:blip r:embed="rId3"/>
          <a:stretch>
            <a:fillRect/>
          </a:stretch>
        </p:blipFill>
        <p:spPr>
          <a:xfrm>
            <a:off x="5406648" y="62756"/>
            <a:ext cx="776959" cy="671136"/>
          </a:xfrm>
          <a:prstGeom prst="rect">
            <a:avLst/>
          </a:prstGeom>
        </p:spPr>
      </p:pic>
    </p:spTree>
    <p:extLst>
      <p:ext uri="{BB962C8B-B14F-4D97-AF65-F5344CB8AC3E}">
        <p14:creationId xmlns:p14="http://schemas.microsoft.com/office/powerpoint/2010/main" val="395889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CE4BF-89BE-CB53-6388-738FDCFDBB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01802A-372F-00A0-5BC4-43C6CF6019AB}"/>
              </a:ext>
            </a:extLst>
          </p:cNvPr>
          <p:cNvSpPr>
            <a:spLocks noGrp="1"/>
          </p:cNvSpPr>
          <p:nvPr>
            <p:ph type="title"/>
          </p:nvPr>
        </p:nvSpPr>
        <p:spPr>
          <a:xfrm>
            <a:off x="449866" y="214341"/>
            <a:ext cx="8244145" cy="456795"/>
          </a:xfrm>
        </p:spPr>
        <p:txBody>
          <a:bodyPr>
            <a:noAutofit/>
          </a:bodyPr>
          <a:lstStyle/>
          <a:p>
            <a:r>
              <a:rPr lang="en-US" sz="2500" dirty="0"/>
              <a:t>Course Outcomes</a:t>
            </a:r>
          </a:p>
        </p:txBody>
      </p:sp>
      <p:cxnSp>
        <p:nvCxnSpPr>
          <p:cNvPr id="5" name="Straight Connector 4">
            <a:extLst>
              <a:ext uri="{FF2B5EF4-FFF2-40B4-BE49-F238E27FC236}">
                <a16:creationId xmlns:a16="http://schemas.microsoft.com/office/drawing/2014/main" id="{BC363033-4595-BF22-AD04-F2787A0B5E18}"/>
              </a:ext>
            </a:extLst>
          </p:cNvPr>
          <p:cNvCxnSpPr/>
          <p:nvPr/>
        </p:nvCxnSpPr>
        <p:spPr>
          <a:xfrm>
            <a:off x="375416" y="796648"/>
            <a:ext cx="10564427" cy="0"/>
          </a:xfrm>
          <a:prstGeom prst="line">
            <a:avLst/>
          </a:prstGeom>
          <a:ln w="25400"/>
        </p:spPr>
        <p:style>
          <a:lnRef idx="1">
            <a:schemeClr val="dk1"/>
          </a:lnRef>
          <a:fillRef idx="0">
            <a:schemeClr val="dk1"/>
          </a:fillRef>
          <a:effectRef idx="0">
            <a:schemeClr val="dk1"/>
          </a:effectRef>
          <a:fontRef idx="minor">
            <a:schemeClr val="tx1"/>
          </a:fontRef>
        </p:style>
      </p:cxnSp>
      <p:graphicFrame>
        <p:nvGraphicFramePr>
          <p:cNvPr id="8" name="Table 7">
            <a:extLst>
              <a:ext uri="{FF2B5EF4-FFF2-40B4-BE49-F238E27FC236}">
                <a16:creationId xmlns:a16="http://schemas.microsoft.com/office/drawing/2014/main" id="{E83EBAD6-447A-FF2C-7BC3-534A05955996}"/>
              </a:ext>
            </a:extLst>
          </p:cNvPr>
          <p:cNvGraphicFramePr>
            <a:graphicFrameLocks noGrp="1"/>
          </p:cNvGraphicFramePr>
          <p:nvPr/>
        </p:nvGraphicFramePr>
        <p:xfrm>
          <a:off x="2326997" y="902846"/>
          <a:ext cx="6661263" cy="3505200"/>
        </p:xfrm>
        <a:graphic>
          <a:graphicData uri="http://schemas.openxmlformats.org/drawingml/2006/table">
            <a:tbl>
              <a:tblPr firstRow="1" bandRow="1">
                <a:tableStyleId>{5C22544A-7EE6-4342-B048-85BDC9FD1C3A}</a:tableStyleId>
              </a:tblPr>
              <a:tblGrid>
                <a:gridCol w="4065461">
                  <a:extLst>
                    <a:ext uri="{9D8B030D-6E8A-4147-A177-3AD203B41FA5}">
                      <a16:colId xmlns:a16="http://schemas.microsoft.com/office/drawing/2014/main" val="2188632871"/>
                    </a:ext>
                  </a:extLst>
                </a:gridCol>
                <a:gridCol w="1292782">
                  <a:extLst>
                    <a:ext uri="{9D8B030D-6E8A-4147-A177-3AD203B41FA5}">
                      <a16:colId xmlns:a16="http://schemas.microsoft.com/office/drawing/2014/main" val="2330338156"/>
                    </a:ext>
                  </a:extLst>
                </a:gridCol>
                <a:gridCol w="1303020">
                  <a:extLst>
                    <a:ext uri="{9D8B030D-6E8A-4147-A177-3AD203B41FA5}">
                      <a16:colId xmlns:a16="http://schemas.microsoft.com/office/drawing/2014/main" val="439906095"/>
                    </a:ext>
                  </a:extLst>
                </a:gridCol>
              </a:tblGrid>
              <a:tr h="370840">
                <a:tc>
                  <a:txBody>
                    <a:bodyPr/>
                    <a:lstStyle/>
                    <a:p>
                      <a:r>
                        <a:rPr lang="en-US" dirty="0"/>
                        <a:t>Skill Gained</a:t>
                      </a:r>
                    </a:p>
                  </a:txBody>
                  <a:tcPr/>
                </a:tc>
                <a:tc>
                  <a:txBody>
                    <a:bodyPr/>
                    <a:lstStyle/>
                    <a:p>
                      <a:r>
                        <a:rPr lang="en-US" dirty="0"/>
                        <a:t>Fall 2024</a:t>
                      </a:r>
                    </a:p>
                  </a:txBody>
                  <a:tcPr/>
                </a:tc>
                <a:tc>
                  <a:txBody>
                    <a:bodyPr/>
                    <a:lstStyle/>
                    <a:p>
                      <a:r>
                        <a:rPr lang="en-US" dirty="0"/>
                        <a:t>Fall 2025</a:t>
                      </a:r>
                    </a:p>
                  </a:txBody>
                  <a:tcPr/>
                </a:tc>
                <a:extLst>
                  <a:ext uri="{0D108BD9-81ED-4DB2-BD59-A6C34878D82A}">
                    <a16:rowId xmlns:a16="http://schemas.microsoft.com/office/drawing/2014/main" val="2116377083"/>
                  </a:ext>
                </a:extLst>
              </a:tr>
              <a:tr h="370840">
                <a:tc>
                  <a:txBody>
                    <a:bodyPr/>
                    <a:lstStyle/>
                    <a:p>
                      <a:r>
                        <a:rPr lang="en-US" dirty="0"/>
                        <a:t>Coding skills in R</a:t>
                      </a:r>
                    </a:p>
                  </a:txBody>
                  <a:tcPr/>
                </a:tc>
                <a:tc>
                  <a:txBody>
                    <a:bodyPr/>
                    <a:lstStyle/>
                    <a:p>
                      <a:r>
                        <a:rPr lang="en-US" dirty="0"/>
                        <a:t>100% (6)</a:t>
                      </a:r>
                    </a:p>
                  </a:txBody>
                  <a:tcPr/>
                </a:tc>
                <a:tc>
                  <a:txBody>
                    <a:bodyPr/>
                    <a:lstStyle/>
                    <a:p>
                      <a:r>
                        <a:rPr lang="en-US" dirty="0"/>
                        <a:t>91% (10)</a:t>
                      </a:r>
                    </a:p>
                  </a:txBody>
                  <a:tcPr/>
                </a:tc>
                <a:extLst>
                  <a:ext uri="{0D108BD9-81ED-4DB2-BD59-A6C34878D82A}">
                    <a16:rowId xmlns:a16="http://schemas.microsoft.com/office/drawing/2014/main" val="2730668726"/>
                  </a:ext>
                </a:extLst>
              </a:tr>
              <a:tr h="370840">
                <a:tc>
                  <a:txBody>
                    <a:bodyPr/>
                    <a:lstStyle/>
                    <a:p>
                      <a:r>
                        <a:rPr lang="en-US" dirty="0"/>
                        <a:t>Statistical Knowledge</a:t>
                      </a:r>
                    </a:p>
                  </a:txBody>
                  <a:tcPr/>
                </a:tc>
                <a:tc>
                  <a:txBody>
                    <a:bodyPr/>
                    <a:lstStyle/>
                    <a:p>
                      <a:r>
                        <a:rPr lang="en-US" dirty="0"/>
                        <a:t>100% (6)</a:t>
                      </a:r>
                    </a:p>
                  </a:txBody>
                  <a:tcPr/>
                </a:tc>
                <a:tc>
                  <a:txBody>
                    <a:bodyPr/>
                    <a:lstStyle/>
                    <a:p>
                      <a:r>
                        <a:rPr lang="en-US" dirty="0"/>
                        <a:t>82% (9)</a:t>
                      </a:r>
                    </a:p>
                  </a:txBody>
                  <a:tcPr/>
                </a:tc>
                <a:extLst>
                  <a:ext uri="{0D108BD9-81ED-4DB2-BD59-A6C34878D82A}">
                    <a16:rowId xmlns:a16="http://schemas.microsoft.com/office/drawing/2014/main" val="1250039853"/>
                  </a:ext>
                </a:extLst>
              </a:tr>
              <a:tr h="370840">
                <a:tc>
                  <a:txBody>
                    <a:bodyPr/>
                    <a:lstStyle/>
                    <a:p>
                      <a:r>
                        <a:rPr lang="en-US" dirty="0"/>
                        <a:t>Application of Statistical Knowledge</a:t>
                      </a:r>
                    </a:p>
                  </a:txBody>
                  <a:tcPr/>
                </a:tc>
                <a:tc>
                  <a:txBody>
                    <a:bodyPr/>
                    <a:lstStyle/>
                    <a:p>
                      <a:r>
                        <a:rPr lang="en-US" dirty="0"/>
                        <a:t>83% (5)</a:t>
                      </a:r>
                    </a:p>
                  </a:txBody>
                  <a:tcPr/>
                </a:tc>
                <a:tc>
                  <a:txBody>
                    <a:bodyPr/>
                    <a:lstStyle/>
                    <a:p>
                      <a:r>
                        <a:rPr lang="en-US" dirty="0"/>
                        <a:t>82% (9)</a:t>
                      </a:r>
                    </a:p>
                  </a:txBody>
                  <a:tcPr/>
                </a:tc>
                <a:extLst>
                  <a:ext uri="{0D108BD9-81ED-4DB2-BD59-A6C34878D82A}">
                    <a16:rowId xmlns:a16="http://schemas.microsoft.com/office/drawing/2014/main" val="2659033720"/>
                  </a:ext>
                </a:extLst>
              </a:tr>
              <a:tr h="370840">
                <a:tc>
                  <a:txBody>
                    <a:bodyPr/>
                    <a:lstStyle/>
                    <a:p>
                      <a:r>
                        <a:rPr lang="en-US" dirty="0"/>
                        <a:t>Ability to apply Coding/Statistical skills with Raw Data</a:t>
                      </a:r>
                    </a:p>
                  </a:txBody>
                  <a:tcPr/>
                </a:tc>
                <a:tc>
                  <a:txBody>
                    <a:bodyPr/>
                    <a:lstStyle/>
                    <a:p>
                      <a:r>
                        <a:rPr lang="en-US" dirty="0"/>
                        <a:t>67% (4)</a:t>
                      </a:r>
                    </a:p>
                  </a:txBody>
                  <a:tcPr/>
                </a:tc>
                <a:tc>
                  <a:txBody>
                    <a:bodyPr/>
                    <a:lstStyle/>
                    <a:p>
                      <a:r>
                        <a:rPr lang="en-US" dirty="0"/>
                        <a:t>91% (10)</a:t>
                      </a:r>
                    </a:p>
                  </a:txBody>
                  <a:tcPr/>
                </a:tc>
                <a:extLst>
                  <a:ext uri="{0D108BD9-81ED-4DB2-BD59-A6C34878D82A}">
                    <a16:rowId xmlns:a16="http://schemas.microsoft.com/office/drawing/2014/main" val="706516021"/>
                  </a:ext>
                </a:extLst>
              </a:tr>
              <a:tr h="370840">
                <a:tc>
                  <a:txBody>
                    <a:bodyPr/>
                    <a:lstStyle/>
                    <a:p>
                      <a:r>
                        <a:rPr lang="en-US" dirty="0"/>
                        <a:t>Interpretate Statical Summaries</a:t>
                      </a:r>
                    </a:p>
                  </a:txBody>
                  <a:tcPr/>
                </a:tc>
                <a:tc>
                  <a:txBody>
                    <a:bodyPr/>
                    <a:lstStyle/>
                    <a:p>
                      <a:r>
                        <a:rPr lang="en-US" dirty="0"/>
                        <a:t>67% (4)</a:t>
                      </a:r>
                    </a:p>
                  </a:txBody>
                  <a:tcPr/>
                </a:tc>
                <a:tc>
                  <a:txBody>
                    <a:bodyPr/>
                    <a:lstStyle/>
                    <a:p>
                      <a:r>
                        <a:rPr lang="en-US" dirty="0"/>
                        <a:t>82% (9)</a:t>
                      </a:r>
                    </a:p>
                  </a:txBody>
                  <a:tcPr/>
                </a:tc>
                <a:extLst>
                  <a:ext uri="{0D108BD9-81ED-4DB2-BD59-A6C34878D82A}">
                    <a16:rowId xmlns:a16="http://schemas.microsoft.com/office/drawing/2014/main" val="679234532"/>
                  </a:ext>
                </a:extLst>
              </a:tr>
              <a:tr h="370840">
                <a:tc>
                  <a:txBody>
                    <a:bodyPr/>
                    <a:lstStyle/>
                    <a:p>
                      <a:r>
                        <a:rPr lang="en-US" dirty="0"/>
                        <a:t>Interpretate Statical Graphs</a:t>
                      </a:r>
                    </a:p>
                  </a:txBody>
                  <a:tcPr/>
                </a:tc>
                <a:tc>
                  <a:txBody>
                    <a:bodyPr/>
                    <a:lstStyle/>
                    <a:p>
                      <a:r>
                        <a:rPr lang="en-US" dirty="0"/>
                        <a:t>67% (4)</a:t>
                      </a:r>
                    </a:p>
                  </a:txBody>
                  <a:tcPr/>
                </a:tc>
                <a:tc>
                  <a:txBody>
                    <a:bodyPr/>
                    <a:lstStyle/>
                    <a:p>
                      <a:r>
                        <a:rPr lang="en-US" dirty="0"/>
                        <a:t>82% (9)</a:t>
                      </a:r>
                    </a:p>
                  </a:txBody>
                  <a:tcPr/>
                </a:tc>
                <a:extLst>
                  <a:ext uri="{0D108BD9-81ED-4DB2-BD59-A6C34878D82A}">
                    <a16:rowId xmlns:a16="http://schemas.microsoft.com/office/drawing/2014/main" val="3806812952"/>
                  </a:ext>
                </a:extLst>
              </a:tr>
              <a:tr h="370840">
                <a:tc>
                  <a:txBody>
                    <a:bodyPr/>
                    <a:lstStyle/>
                    <a:p>
                      <a:r>
                        <a:rPr lang="en-US" dirty="0"/>
                        <a:t>I did not gain any skills of note in this course</a:t>
                      </a:r>
                    </a:p>
                  </a:txBody>
                  <a:tcPr/>
                </a:tc>
                <a:tc>
                  <a:txBody>
                    <a:bodyPr/>
                    <a:lstStyle/>
                    <a:p>
                      <a:r>
                        <a:rPr lang="en-US" dirty="0"/>
                        <a:t>0% (0)</a:t>
                      </a:r>
                    </a:p>
                  </a:txBody>
                  <a:tcPr/>
                </a:tc>
                <a:tc>
                  <a:txBody>
                    <a:bodyPr/>
                    <a:lstStyle/>
                    <a:p>
                      <a:r>
                        <a:rPr lang="en-US" dirty="0"/>
                        <a:t>0% (0)</a:t>
                      </a:r>
                    </a:p>
                  </a:txBody>
                  <a:tcPr/>
                </a:tc>
                <a:extLst>
                  <a:ext uri="{0D108BD9-81ED-4DB2-BD59-A6C34878D82A}">
                    <a16:rowId xmlns:a16="http://schemas.microsoft.com/office/drawing/2014/main" val="698553201"/>
                  </a:ext>
                </a:extLst>
              </a:tr>
            </a:tbl>
          </a:graphicData>
        </a:graphic>
      </p:graphicFrame>
      <p:sp>
        <p:nvSpPr>
          <p:cNvPr id="4" name="Content Placeholder 2">
            <a:extLst>
              <a:ext uri="{FF2B5EF4-FFF2-40B4-BE49-F238E27FC236}">
                <a16:creationId xmlns:a16="http://schemas.microsoft.com/office/drawing/2014/main" id="{B97130CF-22D6-D097-A007-D37A61D0DE2C}"/>
              </a:ext>
            </a:extLst>
          </p:cNvPr>
          <p:cNvSpPr txBox="1">
            <a:spLocks/>
          </p:cNvSpPr>
          <p:nvPr/>
        </p:nvSpPr>
        <p:spPr>
          <a:xfrm>
            <a:off x="578281" y="4514243"/>
            <a:ext cx="10361561" cy="2172305"/>
          </a:xfrm>
          <a:prstGeom prst="rect">
            <a:avLst/>
          </a:prstGeom>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r>
              <a:rPr lang="en-US" sz="2000" dirty="0"/>
              <a:t>With new course adjustments we saw an increase in the applicable student perceived outcomes in these skill areas</a:t>
            </a:r>
          </a:p>
          <a:p>
            <a:r>
              <a:rPr lang="en-US" sz="2000" dirty="0"/>
              <a:t>An increase in confidence in using the Four Step Framework reflected in </a:t>
            </a:r>
            <a:br>
              <a:rPr lang="en-US" sz="2000" dirty="0"/>
            </a:br>
            <a:r>
              <a:rPr lang="en-US" sz="2000" dirty="0"/>
              <a:t>Student Feedback</a:t>
            </a:r>
          </a:p>
        </p:txBody>
      </p:sp>
      <p:sp>
        <p:nvSpPr>
          <p:cNvPr id="3" name="Rectangle 2">
            <a:extLst>
              <a:ext uri="{FF2B5EF4-FFF2-40B4-BE49-F238E27FC236}">
                <a16:creationId xmlns:a16="http://schemas.microsoft.com/office/drawing/2014/main" id="{6505A342-BF0D-4D2B-E576-B1F275870ECE}"/>
              </a:ext>
            </a:extLst>
          </p:cNvPr>
          <p:cNvSpPr/>
          <p:nvPr/>
        </p:nvSpPr>
        <p:spPr>
          <a:xfrm>
            <a:off x="7703607" y="2385974"/>
            <a:ext cx="1284653" cy="1358463"/>
          </a:xfrm>
          <a:prstGeom prst="rect">
            <a:avLst/>
          </a:prstGeom>
          <a:solidFill>
            <a:srgbClr val="00B050">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highlight>
                <a:srgbClr val="008000"/>
              </a:highlight>
            </a:endParaRPr>
          </a:p>
        </p:txBody>
      </p:sp>
      <p:pic>
        <p:nvPicPr>
          <p:cNvPr id="11" name="Picture 10">
            <a:extLst>
              <a:ext uri="{FF2B5EF4-FFF2-40B4-BE49-F238E27FC236}">
                <a16:creationId xmlns:a16="http://schemas.microsoft.com/office/drawing/2014/main" id="{037EE1A4-1ACF-8FD9-1B0F-2E2060E987E4}"/>
              </a:ext>
            </a:extLst>
          </p:cNvPr>
          <p:cNvPicPr>
            <a:picLocks noChangeAspect="1"/>
          </p:cNvPicPr>
          <p:nvPr/>
        </p:nvPicPr>
        <p:blipFill>
          <a:blip r:embed="rId2"/>
          <a:stretch>
            <a:fillRect/>
          </a:stretch>
        </p:blipFill>
        <p:spPr>
          <a:xfrm>
            <a:off x="10166006" y="38126"/>
            <a:ext cx="776959" cy="671136"/>
          </a:xfrm>
          <a:prstGeom prst="rect">
            <a:avLst/>
          </a:prstGeom>
        </p:spPr>
      </p:pic>
    </p:spTree>
    <p:extLst>
      <p:ext uri="{BB962C8B-B14F-4D97-AF65-F5344CB8AC3E}">
        <p14:creationId xmlns:p14="http://schemas.microsoft.com/office/powerpoint/2010/main" val="133890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E808B-01BD-1315-B900-0BB6A94D17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1A95B3-2FFB-676D-A377-72143087DF86}"/>
              </a:ext>
            </a:extLst>
          </p:cNvPr>
          <p:cNvSpPr>
            <a:spLocks noGrp="1"/>
          </p:cNvSpPr>
          <p:nvPr>
            <p:ph type="title"/>
          </p:nvPr>
        </p:nvSpPr>
        <p:spPr>
          <a:xfrm>
            <a:off x="449866" y="214341"/>
            <a:ext cx="8244145" cy="456795"/>
          </a:xfrm>
        </p:spPr>
        <p:txBody>
          <a:bodyPr>
            <a:noAutofit/>
          </a:bodyPr>
          <a:lstStyle/>
          <a:p>
            <a:r>
              <a:rPr lang="en-US" sz="2500" dirty="0"/>
              <a:t>Student Feedback</a:t>
            </a:r>
          </a:p>
        </p:txBody>
      </p:sp>
      <p:cxnSp>
        <p:nvCxnSpPr>
          <p:cNvPr id="5" name="Straight Connector 4">
            <a:extLst>
              <a:ext uri="{FF2B5EF4-FFF2-40B4-BE49-F238E27FC236}">
                <a16:creationId xmlns:a16="http://schemas.microsoft.com/office/drawing/2014/main" id="{68CB5166-9B25-35D5-BF6E-ACB2AEDE269C}"/>
              </a:ext>
            </a:extLst>
          </p:cNvPr>
          <p:cNvCxnSpPr/>
          <p:nvPr/>
        </p:nvCxnSpPr>
        <p:spPr>
          <a:xfrm>
            <a:off x="375416" y="796648"/>
            <a:ext cx="10564427" cy="0"/>
          </a:xfrm>
          <a:prstGeom prst="line">
            <a:avLst/>
          </a:prstGeom>
          <a:ln w="25400"/>
        </p:spPr>
        <p:style>
          <a:lnRef idx="1">
            <a:schemeClr val="dk1"/>
          </a:lnRef>
          <a:fillRef idx="0">
            <a:schemeClr val="dk1"/>
          </a:fillRef>
          <a:effectRef idx="0">
            <a:schemeClr val="dk1"/>
          </a:effectRef>
          <a:fontRef idx="minor">
            <a:schemeClr val="tx1"/>
          </a:fontRef>
        </p:style>
      </p:cxnSp>
      <p:sp>
        <p:nvSpPr>
          <p:cNvPr id="4" name="Content Placeholder 2">
            <a:extLst>
              <a:ext uri="{FF2B5EF4-FFF2-40B4-BE49-F238E27FC236}">
                <a16:creationId xmlns:a16="http://schemas.microsoft.com/office/drawing/2014/main" id="{D7B8CF4F-4D90-BA11-3FE6-E67B76B91F02}"/>
              </a:ext>
            </a:extLst>
          </p:cNvPr>
          <p:cNvSpPr txBox="1">
            <a:spLocks/>
          </p:cNvSpPr>
          <p:nvPr/>
        </p:nvSpPr>
        <p:spPr>
          <a:xfrm>
            <a:off x="449866" y="1041513"/>
            <a:ext cx="10361561" cy="1275271"/>
          </a:xfrm>
          <a:prstGeom prst="rect">
            <a:avLst/>
          </a:prstGeom>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buNone/>
            </a:pPr>
            <a:r>
              <a:rPr lang="en-US" sz="1500" dirty="0"/>
              <a:t>“I completely </a:t>
            </a:r>
            <a:r>
              <a:rPr lang="en-US" sz="1500" dirty="0">
                <a:highlight>
                  <a:srgbClr val="FFFF00"/>
                </a:highlight>
              </a:rPr>
              <a:t>loved the way the final project was split into smaller parts</a:t>
            </a:r>
            <a:r>
              <a:rPr lang="en-US" sz="1500" dirty="0"/>
              <a:t>. This allowed me to be ready and not become overwhelmed by doing it all within the same week. Doing the abstract first somehow made me aware of the type of articles that I would be working on and </a:t>
            </a:r>
            <a:r>
              <a:rPr lang="en-US" sz="1500" dirty="0">
                <a:highlight>
                  <a:srgbClr val="FFFF00"/>
                </a:highlight>
              </a:rPr>
              <a:t>doing the 4 steps method first before the presentation was perfect because we were able to get feedback and improve based on those comments for the final presentation</a:t>
            </a:r>
            <a:r>
              <a:rPr lang="en-US" sz="1500" dirty="0"/>
              <a:t>.” [2024, Feedback Quiz]</a:t>
            </a:r>
          </a:p>
        </p:txBody>
      </p:sp>
      <p:sp>
        <p:nvSpPr>
          <p:cNvPr id="6" name="Content Placeholder 2">
            <a:extLst>
              <a:ext uri="{FF2B5EF4-FFF2-40B4-BE49-F238E27FC236}">
                <a16:creationId xmlns:a16="http://schemas.microsoft.com/office/drawing/2014/main" id="{D3004088-2405-9F25-F63E-2E903DEFB60F}"/>
              </a:ext>
            </a:extLst>
          </p:cNvPr>
          <p:cNvSpPr txBox="1">
            <a:spLocks/>
          </p:cNvSpPr>
          <p:nvPr/>
        </p:nvSpPr>
        <p:spPr>
          <a:xfrm>
            <a:off x="476847" y="2591019"/>
            <a:ext cx="10361561" cy="1973400"/>
          </a:xfrm>
          <a:prstGeom prst="rect">
            <a:avLst/>
          </a:prstGeom>
        </p:spPr>
        <p:txBody>
          <a:bodyPr vert="horz" lIns="91440" tIns="45720" rIns="91440" bIns="45720" rtlCol="0">
            <a:normAutofit fontScale="85000" lnSpcReduction="10000"/>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buNone/>
            </a:pPr>
            <a:r>
              <a:rPr lang="en-US" dirty="0"/>
              <a:t>“Overall, </a:t>
            </a:r>
            <a:r>
              <a:rPr lang="en-US" dirty="0">
                <a:highlight>
                  <a:srgbClr val="FFFF00"/>
                </a:highlight>
              </a:rPr>
              <a:t>I had a great experience working with this final project</a:t>
            </a:r>
            <a:r>
              <a:rPr lang="en-US" dirty="0"/>
              <a:t>. I loved getting to read full, professionally published papers about active application of biological data in statistics! In comparison to the beginning of the semester reading through the abstracts, I understood a lot more of the language the authors used when reading it back at the end of the semester. I felt confident and prepared to be able to present on the information in the article; </a:t>
            </a:r>
            <a:r>
              <a:rPr lang="en-US" dirty="0">
                <a:highlight>
                  <a:srgbClr val="FFFF00"/>
                </a:highlight>
              </a:rPr>
              <a:t>I especially felt confident on being able to separate the information into the 4 step process and communicate it effectively</a:t>
            </a:r>
            <a:r>
              <a:rPr lang="en-US" dirty="0"/>
              <a:t>. </a:t>
            </a:r>
            <a:r>
              <a:rPr lang="en-US" dirty="0">
                <a:highlight>
                  <a:srgbClr val="FFFF00"/>
                </a:highlight>
              </a:rPr>
              <a:t>We had a lot of clear instructions and guidelines for the presentation and paper, so the only part I felt like I needed clarification on was the presenting of the information itself </a:t>
            </a:r>
            <a:r>
              <a:rPr lang="en-US" dirty="0"/>
              <a:t>(especially clearing up the different endpoints the study was looking at). When actually presenting the information, I felt very confident in being able to explain and back up my answers.” [2025, Self Reflection]</a:t>
            </a:r>
            <a:endParaRPr lang="en-US" sz="2000" dirty="0"/>
          </a:p>
        </p:txBody>
      </p:sp>
      <p:sp>
        <p:nvSpPr>
          <p:cNvPr id="7" name="Content Placeholder 2">
            <a:extLst>
              <a:ext uri="{FF2B5EF4-FFF2-40B4-BE49-F238E27FC236}">
                <a16:creationId xmlns:a16="http://schemas.microsoft.com/office/drawing/2014/main" id="{20A8DD3D-655D-8756-849F-391FF14A383A}"/>
              </a:ext>
            </a:extLst>
          </p:cNvPr>
          <p:cNvSpPr txBox="1">
            <a:spLocks/>
          </p:cNvSpPr>
          <p:nvPr/>
        </p:nvSpPr>
        <p:spPr>
          <a:xfrm>
            <a:off x="476848" y="4838654"/>
            <a:ext cx="10361561" cy="1597388"/>
          </a:xfrm>
          <a:prstGeom prst="rect">
            <a:avLst/>
          </a:prstGeom>
        </p:spPr>
        <p:txBody>
          <a:bodyPr vert="horz" lIns="91440" tIns="45720" rIns="91440" bIns="45720" rtlCol="0">
            <a:normAutofit fontScale="85000" lnSpcReduction="10000"/>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buNone/>
            </a:pPr>
            <a:r>
              <a:rPr lang="en-US" dirty="0"/>
              <a:t>“When it came to engaging with the scholarly work, I spent most of my time looking for mentions of terminology or tests we learned in class such as cox-proportional hazards or Kaplan-Meier survival curves</a:t>
            </a:r>
            <a:r>
              <a:rPr lang="en-US" dirty="0">
                <a:highlight>
                  <a:srgbClr val="FFFF00"/>
                </a:highlight>
              </a:rPr>
              <a:t>. Despite the stress I felt it was a lot of fun being able to apply what we learned in class to the analysis of a research paper</a:t>
            </a:r>
            <a:r>
              <a:rPr lang="en-US" dirty="0"/>
              <a:t>. </a:t>
            </a:r>
            <a:r>
              <a:rPr lang="en-US" dirty="0">
                <a:highlight>
                  <a:srgbClr val="FFFF00"/>
                </a:highlight>
              </a:rPr>
              <a:t>It was exciting to read a line from the paper and understand from a statistics perspective what they were looking at, how they were looking at it, and understanding the reasoning behind the choice of statistical tests they used</a:t>
            </a:r>
            <a:r>
              <a:rPr lang="en-US" dirty="0"/>
              <a:t>. Being able to look deeper using statistics beyond reading the conclusion helped me gain more insight into the article beyond the summary the researchers presented.” [2025, Self Reflection]</a:t>
            </a:r>
            <a:endParaRPr lang="en-US" sz="2000" dirty="0"/>
          </a:p>
        </p:txBody>
      </p:sp>
      <p:pic>
        <p:nvPicPr>
          <p:cNvPr id="9" name="Picture 8">
            <a:extLst>
              <a:ext uri="{FF2B5EF4-FFF2-40B4-BE49-F238E27FC236}">
                <a16:creationId xmlns:a16="http://schemas.microsoft.com/office/drawing/2014/main" id="{54337383-87F3-A45B-72DD-212B0BCFAD94}"/>
              </a:ext>
            </a:extLst>
          </p:cNvPr>
          <p:cNvPicPr>
            <a:picLocks noChangeAspect="1"/>
          </p:cNvPicPr>
          <p:nvPr/>
        </p:nvPicPr>
        <p:blipFill>
          <a:blip r:embed="rId2"/>
          <a:stretch>
            <a:fillRect/>
          </a:stretch>
        </p:blipFill>
        <p:spPr>
          <a:xfrm>
            <a:off x="10166006" y="38126"/>
            <a:ext cx="776959" cy="671136"/>
          </a:xfrm>
          <a:prstGeom prst="rect">
            <a:avLst/>
          </a:prstGeom>
        </p:spPr>
      </p:pic>
    </p:spTree>
    <p:extLst>
      <p:ext uri="{BB962C8B-B14F-4D97-AF65-F5344CB8AC3E}">
        <p14:creationId xmlns:p14="http://schemas.microsoft.com/office/powerpoint/2010/main" val="2854973762"/>
      </p:ext>
    </p:extLst>
  </p:cSld>
  <p:clrMapOvr>
    <a:masterClrMapping/>
  </p:clrMapOvr>
</p:sld>
</file>

<file path=ppt/theme/theme1.xml><?xml version="1.0" encoding="utf-8"?>
<a:theme xmlns:a="http://schemas.openxmlformats.org/drawingml/2006/main" name="View">
  <a:themeElements>
    <a:clrScheme name="View">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TM03457515[[fn=View]]</Template>
  <TotalTime>1057</TotalTime>
  <Words>1642</Words>
  <Application>Microsoft Office PowerPoint</Application>
  <PresentationFormat>Widescreen</PresentationFormat>
  <Paragraphs>175</Paragraphs>
  <Slides>11</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Aptos</vt:lpstr>
      <vt:lpstr>Arial</vt:lpstr>
      <vt:lpstr>Century Schoolbook</vt:lpstr>
      <vt:lpstr>Wingdings</vt:lpstr>
      <vt:lpstr>Wingdings 2</vt:lpstr>
      <vt:lpstr>View</vt:lpstr>
      <vt:lpstr>Fostering Growth Mindset and Statistical Reasoning in a Flipped Biostatistics Course</vt:lpstr>
      <vt:lpstr>What is a Growth Mindset?</vt:lpstr>
      <vt:lpstr>Course Description</vt:lpstr>
      <vt:lpstr>Course Goals and Feedback</vt:lpstr>
      <vt:lpstr>Adjustments to 2025 Course Aimed to Support Student Learning</vt:lpstr>
      <vt:lpstr>WWtD Assignments</vt:lpstr>
      <vt:lpstr>Adjustments to The Final Project</vt:lpstr>
      <vt:lpstr>Course Outcomes</vt:lpstr>
      <vt:lpstr>Student Feedback</vt:lpstr>
      <vt:lpstr>Lessons Learned</vt:lpstr>
      <vt:lpstr>References and Citations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Kylie Van Dyke</dc:creator>
  <cp:lastModifiedBy>Kylie Van Dyke</cp:lastModifiedBy>
  <cp:revision>10</cp:revision>
  <dcterms:created xsi:type="dcterms:W3CDTF">2026-06-01T07:08:58Z</dcterms:created>
  <dcterms:modified xsi:type="dcterms:W3CDTF">2026-06-02T03:58:28Z</dcterms:modified>
</cp:coreProperties>
</file>