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279" r:id="rId4"/>
    <p:sldId id="282" r:id="rId5"/>
    <p:sldId id="287" r:id="rId6"/>
    <p:sldId id="276" r:id="rId7"/>
    <p:sldId id="295" r:id="rId8"/>
    <p:sldId id="278" r:id="rId9"/>
    <p:sldId id="289" r:id="rId10"/>
    <p:sldId id="290" r:id="rId11"/>
    <p:sldId id="291" r:id="rId12"/>
    <p:sldId id="294" r:id="rId13"/>
    <p:sldId id="292" r:id="rId14"/>
    <p:sldId id="277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D36B0E-0E3F-B875-FDF0-524AE99DCBF9}" name="Laura Taylor" initials="LT" userId="S::ltaylor18@elon.edu::7db46b63-0b17-4972-9abb-12ef4db332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C35D96-E293-4A66-81F2-1826D76E9253}" v="1" dt="2026-05-29T15:16:21.4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36" autoAdjust="0"/>
  </p:normalViewPr>
  <p:slideViewPr>
    <p:cSldViewPr snapToGrid="0">
      <p:cViewPr varScale="1">
        <p:scale>
          <a:sx n="81" d="100"/>
          <a:sy n="81" d="100"/>
        </p:scale>
        <p:origin x="96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Taylor" userId="7db46b63-0b17-4972-9abb-12ef4db33204" providerId="ADAL" clId="{05C35D96-E293-4A66-81F2-1826D76E9253}"/>
    <pc:docChg chg="custSel delSld modSld">
      <pc:chgData name="Laura Taylor" userId="7db46b63-0b17-4972-9abb-12ef4db33204" providerId="ADAL" clId="{05C35D96-E293-4A66-81F2-1826D76E9253}" dt="2026-05-29T15:16:50.048" v="11" actId="33524"/>
      <pc:docMkLst>
        <pc:docMk/>
      </pc:docMkLst>
      <pc:sldChg chg="modNotesTx">
        <pc:chgData name="Laura Taylor" userId="7db46b63-0b17-4972-9abb-12ef4db33204" providerId="ADAL" clId="{05C35D96-E293-4A66-81F2-1826D76E9253}" dt="2026-05-29T14:58:46.785" v="0" actId="6549"/>
        <pc:sldMkLst>
          <pc:docMk/>
          <pc:sldMk cId="349755071" sldId="256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876333966" sldId="258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1985898555" sldId="262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3464128284" sldId="263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806199209" sldId="264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3440483510" sldId="265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2290151483" sldId="273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330277558" sldId="275"/>
        </pc:sldMkLst>
      </pc:sldChg>
      <pc:sldChg chg="modSp mod">
        <pc:chgData name="Laura Taylor" userId="7db46b63-0b17-4972-9abb-12ef4db33204" providerId="ADAL" clId="{05C35D96-E293-4A66-81F2-1826D76E9253}" dt="2026-05-29T15:16:50.048" v="11" actId="33524"/>
        <pc:sldMkLst>
          <pc:docMk/>
          <pc:sldMk cId="944122668" sldId="277"/>
        </pc:sldMkLst>
        <pc:spChg chg="mod">
          <ac:chgData name="Laura Taylor" userId="7db46b63-0b17-4972-9abb-12ef4db33204" providerId="ADAL" clId="{05C35D96-E293-4A66-81F2-1826D76E9253}" dt="2026-05-29T15:16:50.048" v="11" actId="33524"/>
          <ac:spMkLst>
            <pc:docMk/>
            <pc:sldMk cId="944122668" sldId="277"/>
            <ac:spMk id="5" creationId="{50231F61-55B0-824A-303B-86A67405409C}"/>
          </ac:spMkLst>
        </pc:spChg>
      </pc:sldChg>
      <pc:sldChg chg="modNotesTx">
        <pc:chgData name="Laura Taylor" userId="7db46b63-0b17-4972-9abb-12ef4db33204" providerId="ADAL" clId="{05C35D96-E293-4A66-81F2-1826D76E9253}" dt="2026-05-29T14:58:55.371" v="3" actId="6549"/>
        <pc:sldMkLst>
          <pc:docMk/>
          <pc:sldMk cId="1220281900" sldId="279"/>
        </pc:sldMkLst>
      </pc:sldChg>
      <pc:sldChg chg="modSp mod delCm modNotesTx">
        <pc:chgData name="Laura Taylor" userId="7db46b63-0b17-4972-9abb-12ef4db33204" providerId="ADAL" clId="{05C35D96-E293-4A66-81F2-1826D76E9253}" dt="2026-05-29T14:59:55.855" v="9" actId="20577"/>
        <pc:sldMkLst>
          <pc:docMk/>
          <pc:sldMk cId="2796350260" sldId="280"/>
        </pc:sldMkLst>
        <pc:spChg chg="mod">
          <ac:chgData name="Laura Taylor" userId="7db46b63-0b17-4972-9abb-12ef4db33204" providerId="ADAL" clId="{05C35D96-E293-4A66-81F2-1826D76E9253}" dt="2026-05-29T14:59:55.855" v="9" actId="20577"/>
          <ac:spMkLst>
            <pc:docMk/>
            <pc:sldMk cId="2796350260" sldId="280"/>
            <ac:spMk id="5" creationId="{50231F61-55B0-824A-303B-86A67405409C}"/>
          </ac:spMkLst>
        </pc:spChg>
      </pc:sldChg>
      <pc:sldChg chg="modNotesTx">
        <pc:chgData name="Laura Taylor" userId="7db46b63-0b17-4972-9abb-12ef4db33204" providerId="ADAL" clId="{05C35D96-E293-4A66-81F2-1826D76E9253}" dt="2026-05-29T14:59:00.022" v="4" actId="6549"/>
        <pc:sldMkLst>
          <pc:docMk/>
          <pc:sldMk cId="1235904573" sldId="282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2560708397" sldId="284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4225589614" sldId="286"/>
        </pc:sldMkLst>
      </pc:sldChg>
      <pc:sldChg chg="delCm modNotesTx">
        <pc:chgData name="Laura Taylor" userId="7db46b63-0b17-4972-9abb-12ef4db33204" providerId="ADAL" clId="{05C35D96-E293-4A66-81F2-1826D76E9253}" dt="2026-05-29T14:59:24.377" v="6"/>
        <pc:sldMkLst>
          <pc:docMk/>
          <pc:sldMk cId="2182793357" sldId="287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546456269" sldId="288"/>
        </pc:sldMkLst>
      </pc:sldChg>
      <pc:sldChg chg="del">
        <pc:chgData name="Laura Taylor" userId="7db46b63-0b17-4972-9abb-12ef4db33204" providerId="ADAL" clId="{05C35D96-E293-4A66-81F2-1826D76E9253}" dt="2026-05-29T14:59:41.882" v="7" actId="47"/>
        <pc:sldMkLst>
          <pc:docMk/>
          <pc:sldMk cId="1205261990" sldId="29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BE-B840-B7DE-25EDA16E86BE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BBE-B840-B7DE-25EDA16E86B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BE-B840-B7DE-25EDA16E86BE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BBE-B840-B7DE-25EDA16E86B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BE-B840-B7DE-25EDA16E86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1586022021000367"/>
          <c:y val="0.90140274429587652"/>
          <c:w val="0.58875026656245411"/>
          <c:h val="7.9795300498177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BE-B840-B7DE-25EDA16E86BE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BBE-B840-B7DE-25EDA16E86B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BE-B840-B7DE-25EDA16E86BE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BBE-B840-B7DE-25EDA16E86B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BE-B840-B7DE-25EDA16E86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1586022021000367"/>
          <c:y val="0.90140274429587652"/>
          <c:w val="0.58875026656245411"/>
          <c:h val="7.9795300498177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/>
            </a:solidFill>
            <a:ln w="19050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CC-B84A-BC6E-CFCEBA90121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CC-B84A-BC6E-CFCEBA90121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CC-B84A-BC6E-CFCEBA90121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accent5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CC-B84A-BC6E-CFCEBA90121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5CC-B84A-BC6E-CFCEBA9012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4339135"/>
        <c:axId val="354531648"/>
      </c:barChart>
      <c:valAx>
        <c:axId val="35453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94339135"/>
        <c:crosses val="autoZero"/>
        <c:crossBetween val="between"/>
      </c:valAx>
      <c:catAx>
        <c:axId val="16943391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354531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1586022021000367"/>
          <c:y val="0.90140274429587652"/>
          <c:w val="0.58875026656245411"/>
          <c:h val="7.9795300498177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5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5528427168349705E-2"/>
          <c:y val="0.13191150743812255"/>
          <c:w val="0.91499263267022179"/>
          <c:h val="0.7041048468084791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/>
            </a:solidFill>
            <a:ln w="19050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62-8143-A886-3D100D0F2C7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62-8143-A886-3D100D0F2C7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62-8143-A886-3D100D0F2C7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accent5">
                    <a:lumMod val="50000"/>
                    <a:lumOff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62-8143-A886-3D100D0F2C7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A62-8143-A886-3D100D0F2C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4339135"/>
        <c:axId val="354531648"/>
      </c:barChart>
      <c:valAx>
        <c:axId val="35453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94339135"/>
        <c:crosses val="autoZero"/>
        <c:crossBetween val="between"/>
      </c:valAx>
      <c:catAx>
        <c:axId val="16943391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354531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1586022021000367"/>
          <c:y val="0.90140274429587652"/>
          <c:w val="0.58875026656245411"/>
          <c:h val="7.9795300498177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5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FCE85-EF06-4B46-9676-637B42661761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6CE5B-CAE8-614D-984B-DCCE2D76C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55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6CE5B-CAE8-614D-984B-DCCE2D76CA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33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6CE5B-CAE8-614D-984B-DCCE2D76CA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531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6CE5B-CAE8-614D-984B-DCCE2D76CA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45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6CE5B-CAE8-614D-984B-DCCE2D76CA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7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6CE5B-CAE8-614D-984B-DCCE2D76CA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84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6CE5B-CAE8-614D-984B-DCCE2D76CA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92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6CE5B-CAE8-614D-984B-DCCE2D76CA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22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75486-18DA-364C-9013-4D5B20C22C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971" y="2117157"/>
            <a:ext cx="9736453" cy="2967923"/>
          </a:xfrm>
          <a:ln>
            <a:solidFill>
              <a:schemeClr val="accent6">
                <a:alpha val="0"/>
              </a:schemeClr>
            </a:solidFill>
          </a:ln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5400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Minimal 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Template</a:t>
            </a:r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8C323842-D7CD-8942-9287-03F0CE4BE2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971" y="4951549"/>
            <a:ext cx="4029075" cy="1130618"/>
          </a:xfrm>
          <a:ln>
            <a:solidFill>
              <a:schemeClr val="accent1">
                <a:alpha val="0"/>
              </a:schemeClr>
            </a:solidFill>
          </a:ln>
        </p:spPr>
        <p:txBody>
          <a:bodyPr anchor="b" anchorCtr="0"/>
          <a:lstStyle>
            <a:lvl1pPr>
              <a:defRPr sz="1800" b="0" cap="all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23336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Author, Date, etc.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F2C50DA-A530-B84B-99B8-0A064C2FC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971" y="6271709"/>
            <a:ext cx="41148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 b="0" i="0" cap="all" baseline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en-US"/>
              <a:t>FOOTER INFORMATION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347839B-BE22-0BE1-7493-E0F2598BA3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918" y="666975"/>
            <a:ext cx="3904130" cy="1133457"/>
          </a:xfrm>
          <a:prstGeom prst="rect">
            <a:avLst/>
          </a:prstGeom>
        </p:spPr>
      </p:pic>
      <p:pic>
        <p:nvPicPr>
          <p:cNvPr id="10" name="Picture 9" descr="A picture containing dark, computer, computer, sitting&#10;&#10;Description automatically generated">
            <a:extLst>
              <a:ext uri="{FF2B5EF4-FFF2-40B4-BE49-F238E27FC236}">
                <a16:creationId xmlns:a16="http://schemas.microsoft.com/office/drawing/2014/main" id="{B7B70A82-64DF-3379-2D06-FF98BDCC00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6000"/>
          </a:blip>
          <a:srcRect t="4467" r="3200" b="44980"/>
          <a:stretch/>
        </p:blipFill>
        <p:spPr>
          <a:xfrm>
            <a:off x="5351930" y="548640"/>
            <a:ext cx="7119237" cy="63093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A1E5B1-C802-6AD8-03DF-9715045187D2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1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46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092A5F-C886-674C-A7D1-5D4A45FAB3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8085" y="2374265"/>
            <a:ext cx="3075362" cy="3467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solidFill>
                  <a:schemeClr val="accent5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marR="0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>
                <a:latin typeface="+mn-lt"/>
              </a:defRPr>
            </a:lvl2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lvl="1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8967ECE-FC70-8D42-BCA6-55067DBBBF0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34795" y="2374265"/>
            <a:ext cx="3075362" cy="3467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solidFill>
                  <a:schemeClr val="accent5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marR="0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>
                <a:latin typeface="+mn-lt"/>
              </a:defRPr>
            </a:lvl2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B2A7C77-8769-9945-B718-E5634B03EBE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28612" y="2374265"/>
            <a:ext cx="3075362" cy="3467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solidFill>
                  <a:schemeClr val="accent5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marR="0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>
                <a:latin typeface="+mn-lt"/>
              </a:defRPr>
            </a:lvl2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F3B0F884-4D29-0841-9C38-906F2F3BC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26" y="635000"/>
            <a:ext cx="7496175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4A7B6B-EF59-0C5E-88A3-888EC8CD1EEC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5D0962-3A06-ED65-4C57-545B2308E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1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C5AD025-DDCD-674D-B64F-948E8EC124A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5112" y="2000249"/>
            <a:ext cx="3352126" cy="4077822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body text styles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0896EE4-FA83-2E43-9EFB-1AC9213CA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67" y="635000"/>
            <a:ext cx="3238500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95D467F4-7A8E-2E49-AE83-59CAB548032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04466" y="3556000"/>
            <a:ext cx="2582333" cy="2540000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16674962-A3F2-E84D-BC05-C64C5B33D1E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15400" y="3556000"/>
            <a:ext cx="2582333" cy="2540000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05B3248A-7AEE-E74B-A507-84A558E76F7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04466" y="838200"/>
            <a:ext cx="2582333" cy="2540000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F51442BB-D314-9C41-8B9B-D1C2449AAF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915400" y="838200"/>
            <a:ext cx="2582333" cy="2540000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8CB5C4-B0C9-576D-E26B-7AEB797D6F53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87E744-301C-5F21-221F-C86DB079DA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68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C5AD025-DDCD-674D-B64F-948E8EC124A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94267" y="1995055"/>
            <a:ext cx="3040154" cy="4081896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body text styles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F82997F9-C9CC-8348-98B5-0CEDC49E6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67" y="635000"/>
            <a:ext cx="3238500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84880239-93BD-4E42-B1F4-AF1BF0AE05A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04466" y="3556000"/>
            <a:ext cx="5393267" cy="2540000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09368EF2-AD13-F04C-B2AA-171901AA247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15400" y="846668"/>
            <a:ext cx="2582333" cy="2540000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348A4178-650D-0449-8328-5095F52A73C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04466" y="838200"/>
            <a:ext cx="2582333" cy="2540000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61B9EF-97B7-7CB0-A8FF-3C568F7F792B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94DDE3-58C8-44B6-4733-4A3350B6CD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38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FA1D5C79-EC19-4B4A-B928-577B0EEC6E6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29742" y="2006600"/>
            <a:ext cx="4167992" cy="3970454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2FA41704-E992-F94E-99A1-5B00DD02A28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1608" y="2006600"/>
            <a:ext cx="4167992" cy="3970454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E0E2B958-4BE1-F665-B3C8-0220B78D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66" y="635000"/>
            <a:ext cx="7310967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1C15C0-F4BE-DEF8-BDD1-79AFB12433B3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53060B-0751-ED83-6020-EC51932720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804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F07F4436-C208-3846-B0A4-CAA2460C910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07356" y="2006600"/>
            <a:ext cx="5149158" cy="3953136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D0D5241-EA20-0847-B743-11B166703DD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614143" y="1981200"/>
            <a:ext cx="4724400" cy="4095751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body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AE73081-C5D7-7B8F-B243-43C3FC7E9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396" y="635000"/>
            <a:ext cx="7496175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27255C-2EB4-F010-F5DB-B167A89D13CD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4CACE2-FABD-DD4E-001B-8A4B8E6DF0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9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1A48686-4ECB-FD4D-91EE-24C3C963A1B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3143" y="508000"/>
            <a:ext cx="11538857" cy="5633421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D9E1DA-1170-FD6E-5DE5-75B34968A470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22600A-EF78-89F3-FCDE-E20B4CA69A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3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2102C3F-F8E9-EA42-B5F4-EDB63FB343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61765" y="6271708"/>
            <a:ext cx="635000" cy="311150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95B87-92B1-3F47-BCD4-07257D47433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15923941"/>
              </p:ext>
            </p:extLst>
          </p:nvPr>
        </p:nvGraphicFramePr>
        <p:xfrm>
          <a:off x="93433" y="2123571"/>
          <a:ext cx="5954942" cy="3890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0306898-5E44-0D4A-A66E-C87376A6276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68880"/>
            <a:ext cx="0" cy="3446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4E96BAD-2A74-D84F-AA43-3373821AED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42711" y="2474018"/>
            <a:ext cx="5020540" cy="352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 b="1" i="0">
                <a:solidFill>
                  <a:schemeClr val="accent5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33362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2pPr>
          </a:lstStyle>
          <a:p>
            <a:pPr lvl="0"/>
            <a:r>
              <a:rPr lang="en-US"/>
              <a:t>Subtitle Here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E48B422-3DAF-4246-92F9-228F1D7E90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2711" y="2855422"/>
            <a:ext cx="5020540" cy="2946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ts val="2200"/>
              </a:lnSpc>
              <a:spcAft>
                <a:spcPts val="0"/>
              </a:spcAft>
              <a:defRPr sz="1800" b="0">
                <a:solidFill>
                  <a:schemeClr val="accent5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33362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2pPr>
          </a:lstStyle>
          <a:p>
            <a:pPr lvl="0"/>
            <a:r>
              <a:rPr lang="en-US"/>
              <a:t>Body copy can go here. Body copy can go here and fill this text box. Body copy can go here and fill this text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64F89034-0CC6-9044-87F4-8AFF007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08" y="635000"/>
            <a:ext cx="7353299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29E207-BF94-EBB4-F795-22F8B0C5A479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21C0E-75DE-3C6D-06ED-012BC7D126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9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2102C3F-F8E9-EA42-B5F4-EDB63FB343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61765" y="6271708"/>
            <a:ext cx="635000" cy="311150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95B87-92B1-3F47-BCD4-07257D47433B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22809897"/>
              </p:ext>
            </p:extLst>
          </p:nvPr>
        </p:nvGraphicFramePr>
        <p:xfrm>
          <a:off x="93433" y="2123571"/>
          <a:ext cx="6002568" cy="3890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C30246A-4524-CE43-B9F1-454EBFE04E0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403694"/>
              </p:ext>
            </p:extLst>
          </p:nvPr>
        </p:nvGraphicFramePr>
        <p:xfrm>
          <a:off x="6104467" y="1947614"/>
          <a:ext cx="5401733" cy="4052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BE1158E-3553-722C-F9AF-39617842D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22" y="635000"/>
            <a:ext cx="7353299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430E29-4CBF-3C43-3D8B-D747EAFCEDA9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EECEEE-0789-7B72-E850-844BC77875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44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2102C3F-F8E9-EA42-B5F4-EDB63FB343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61765" y="6271708"/>
            <a:ext cx="635000" cy="311150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29D3BF-ACAF-AC47-87F5-950848B1A297}"/>
              </a:ext>
            </a:extLst>
          </p:cNvPr>
          <p:cNvCxnSpPr>
            <a:cxnSpLocks/>
          </p:cNvCxnSpPr>
          <p:nvPr userDrawn="1"/>
        </p:nvCxnSpPr>
        <p:spPr>
          <a:xfrm>
            <a:off x="6446998" y="2468880"/>
            <a:ext cx="0" cy="34461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B03F7606-559C-2D4A-BB6D-16123CC5303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18402075"/>
              </p:ext>
            </p:extLst>
          </p:nvPr>
        </p:nvGraphicFramePr>
        <p:xfrm>
          <a:off x="728750" y="1947614"/>
          <a:ext cx="5147048" cy="4052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0CC1378-1CED-6643-A03F-B98BC6EA517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36059" y="2474018"/>
            <a:ext cx="4527191" cy="352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 b="1" i="0">
                <a:solidFill>
                  <a:schemeClr val="accent5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233362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2pPr>
          </a:lstStyle>
          <a:p>
            <a:pPr lvl="0"/>
            <a:r>
              <a:rPr lang="en-US"/>
              <a:t>Subtitle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E543FE-D39F-8348-B388-BF05A6C7027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936059" y="2855422"/>
            <a:ext cx="4527191" cy="2946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ts val="2200"/>
              </a:lnSpc>
              <a:spcAft>
                <a:spcPts val="0"/>
              </a:spcAft>
              <a:defRPr sz="1800" b="0">
                <a:solidFill>
                  <a:schemeClr val="accent5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33362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2pPr>
          </a:lstStyle>
          <a:p>
            <a:pPr lvl="0"/>
            <a:r>
              <a:rPr lang="en-US"/>
              <a:t>Body copy can go here. Body copy can go here and fill this text box. Body copy can go here and fill this text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8C4E2DAE-7944-5A45-A05D-BBB9BA3A1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268" y="635000"/>
            <a:ext cx="7353299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4D77DB6D-366C-E9E4-C51F-8938CCED28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10640" y="0"/>
            <a:ext cx="10881360" cy="467360"/>
          </a:xfrm>
          <a:solidFill>
            <a:schemeClr val="tx2"/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err="1"/>
              <a:t>shap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D57020-D2D0-A8DE-5DD8-C8ADAB477629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680E1C-6DFF-CF73-25CC-D25E1DA14E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72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737CD4C-73F1-0355-3611-DEB9E69CB4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327" y="2117157"/>
            <a:ext cx="9736453" cy="2967923"/>
          </a:xfrm>
          <a:ln>
            <a:solidFill>
              <a:schemeClr val="accent6">
                <a:alpha val="0"/>
              </a:schemeClr>
            </a:solidFill>
          </a:ln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5400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Minimal Presentation</a:t>
            </a:r>
            <a:br>
              <a:rPr lang="en-US"/>
            </a:br>
            <a:r>
              <a:rPr lang="en-US"/>
              <a:t>Template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FEC9A5C-5E93-5006-D158-A0ACA81D7C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918" y="666975"/>
            <a:ext cx="3904130" cy="113345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A4F38-D70A-F0C5-65F7-A846FE54D600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0DAAE25A-0AFD-F01C-6053-0B966B29F7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971" y="4951549"/>
            <a:ext cx="4029075" cy="1130618"/>
          </a:xfrm>
          <a:ln>
            <a:solidFill>
              <a:schemeClr val="accent1">
                <a:alpha val="0"/>
              </a:schemeClr>
            </a:solidFill>
          </a:ln>
        </p:spPr>
        <p:txBody>
          <a:bodyPr anchor="b" anchorCtr="0"/>
          <a:lstStyle>
            <a:lvl1pPr>
              <a:defRPr sz="1800" b="0" cap="all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23336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Author, Date, etc.</a:t>
            </a:r>
          </a:p>
        </p:txBody>
      </p:sp>
      <p:sp>
        <p:nvSpPr>
          <p:cNvPr id="8" name="Footer Placeholder 12">
            <a:extLst>
              <a:ext uri="{FF2B5EF4-FFF2-40B4-BE49-F238E27FC236}">
                <a16:creationId xmlns:a16="http://schemas.microsoft.com/office/drawing/2014/main" id="{2A255D9F-B2B2-62C8-5C23-ACCC8065A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971" y="6271709"/>
            <a:ext cx="41148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 b="0" i="0" cap="all" baseline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en-US"/>
              <a:t>FOOTER INFORMATION</a:t>
            </a:r>
          </a:p>
        </p:txBody>
      </p:sp>
    </p:spTree>
    <p:extLst>
      <p:ext uri="{BB962C8B-B14F-4D97-AF65-F5344CB8AC3E}">
        <p14:creationId xmlns:p14="http://schemas.microsoft.com/office/powerpoint/2010/main" val="918637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46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4BAC81D-7D91-7042-9B86-F8D1E0EABD5F}"/>
              </a:ext>
            </a:extLst>
          </p:cNvPr>
          <p:cNvSpPr/>
          <p:nvPr userDrawn="1"/>
        </p:nvSpPr>
        <p:spPr>
          <a:xfrm>
            <a:off x="0" y="14842"/>
            <a:ext cx="12192000" cy="6828315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90000"/>
                  <a:lumOff val="10000"/>
                </a:schemeClr>
              </a:gs>
              <a:gs pos="49000">
                <a:schemeClr val="tx1">
                  <a:lumMod val="75000"/>
                  <a:lumOff val="25000"/>
                </a:schemeClr>
              </a:gs>
              <a:gs pos="98000">
                <a:schemeClr val="tx1">
                  <a:lumMod val="90000"/>
                  <a:lumOff val="1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dark, computer, computer, sitting&#10;&#10;Description automatically generated">
            <a:extLst>
              <a:ext uri="{FF2B5EF4-FFF2-40B4-BE49-F238E27FC236}">
                <a16:creationId xmlns:a16="http://schemas.microsoft.com/office/drawing/2014/main" id="{2A783E70-C427-4E49-AA2E-81D65439DE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6000"/>
          </a:blip>
          <a:srcRect t="4468" r="3200" b="42707"/>
          <a:stretch/>
        </p:blipFill>
        <p:spPr>
          <a:xfrm>
            <a:off x="5153025" y="217978"/>
            <a:ext cx="7119237" cy="6593084"/>
          </a:xfrm>
          <a:prstGeom prst="rect">
            <a:avLst/>
          </a:prstGeom>
        </p:spPr>
      </p:pic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 algn="r">
              <a:defRPr sz="140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|   #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391A23C-3BB6-4840-BEA8-49F5D1C39327}"/>
              </a:ext>
            </a:extLst>
          </p:cNvPr>
          <p:cNvCxnSpPr>
            <a:cxnSpLocks/>
          </p:cNvCxnSpPr>
          <p:nvPr userDrawn="1"/>
        </p:nvCxnSpPr>
        <p:spPr>
          <a:xfrm>
            <a:off x="718457" y="6189332"/>
            <a:ext cx="107972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0278A13-1EF8-CF47-AD4E-7B87F81D4D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2833" y="4972423"/>
            <a:ext cx="4029075" cy="1100138"/>
          </a:xfrm>
          <a:ln>
            <a:solidFill>
              <a:schemeClr val="accent1">
                <a:alpha val="0"/>
              </a:schemeClr>
            </a:solidFill>
          </a:ln>
        </p:spPr>
        <p:txBody>
          <a:bodyPr anchor="b" anchorCtr="0"/>
          <a:lstStyle>
            <a:lvl1pPr>
              <a:defRPr sz="1800" b="0" cap="all" baseline="0">
                <a:solidFill>
                  <a:schemeClr val="accent6"/>
                </a:solidFill>
                <a:latin typeface="+mn-lt"/>
              </a:defRPr>
            </a:lvl1pPr>
            <a:lvl2pPr marL="23336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Author, Date, etc.</a:t>
            </a: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1D738C-55A0-6641-B8E0-02527AB3D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8195" y="6271709"/>
            <a:ext cx="41148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 b="0" i="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en-US"/>
              <a:t>FOOTER INFORMATION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AF47A00-F592-C939-75E0-023E2E45D4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488" y="2117157"/>
            <a:ext cx="9736453" cy="2967923"/>
          </a:xfrm>
          <a:ln>
            <a:solidFill>
              <a:schemeClr val="accent6">
                <a:alpha val="0"/>
              </a:schemeClr>
            </a:solidFill>
          </a:ln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5400" b="0" i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Minimal 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Template</a:t>
            </a:r>
          </a:p>
        </p:txBody>
      </p:sp>
      <p:pic>
        <p:nvPicPr>
          <p:cNvPr id="13" name="Picture 1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C10C515A-8173-1BB3-4E7A-D3308E54DE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4998" y="676803"/>
            <a:ext cx="3947160" cy="11459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1BE7B5-FB0F-BF4D-1F4C-C1C777081D56}"/>
              </a:ext>
            </a:extLst>
          </p:cNvPr>
          <p:cNvSpPr/>
          <p:nvPr userDrawn="1"/>
        </p:nvSpPr>
        <p:spPr>
          <a:xfrm>
            <a:off x="-8630" y="0"/>
            <a:ext cx="12192000" cy="50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4BAC81D-7D91-7042-9B86-F8D1E0EABD5F}"/>
              </a:ext>
            </a:extLst>
          </p:cNvPr>
          <p:cNvSpPr/>
          <p:nvPr userDrawn="1"/>
        </p:nvSpPr>
        <p:spPr>
          <a:xfrm>
            <a:off x="6096000" y="81280"/>
            <a:ext cx="6096000" cy="6747034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90000"/>
                  <a:lumOff val="10000"/>
                </a:schemeClr>
              </a:gs>
              <a:gs pos="49000">
                <a:schemeClr val="tx1">
                  <a:lumMod val="75000"/>
                  <a:lumOff val="25000"/>
                </a:schemeClr>
              </a:gs>
              <a:gs pos="98000">
                <a:schemeClr val="tx1">
                  <a:lumMod val="90000"/>
                  <a:lumOff val="1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dark, computer, computer, sitting&#10;&#10;Description automatically generated">
            <a:extLst>
              <a:ext uri="{FF2B5EF4-FFF2-40B4-BE49-F238E27FC236}">
                <a16:creationId xmlns:a16="http://schemas.microsoft.com/office/drawing/2014/main" id="{2A783E70-C427-4E49-AA2E-81D65439DE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6000"/>
          </a:blip>
          <a:srcRect t="4468" r="3200" b="42707"/>
          <a:stretch/>
        </p:blipFill>
        <p:spPr>
          <a:xfrm>
            <a:off x="5728879" y="235230"/>
            <a:ext cx="7119237" cy="6593084"/>
          </a:xfrm>
          <a:prstGeom prst="rect">
            <a:avLst/>
          </a:prstGeom>
        </p:spPr>
      </p:pic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 algn="r">
              <a:defRPr sz="140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|   #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136E842-395A-AA09-FB35-1CD7014A91F3}"/>
              </a:ext>
            </a:extLst>
          </p:cNvPr>
          <p:cNvSpPr txBox="1">
            <a:spLocks/>
          </p:cNvSpPr>
          <p:nvPr userDrawn="1"/>
        </p:nvSpPr>
        <p:spPr>
          <a:xfrm>
            <a:off x="365353" y="2117157"/>
            <a:ext cx="9736453" cy="2967923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Minimal 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Template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94FD34AD-1980-0697-C517-3E12561859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501" y="4897120"/>
            <a:ext cx="4029075" cy="1130618"/>
          </a:xfrm>
          <a:ln>
            <a:solidFill>
              <a:schemeClr val="accent1">
                <a:alpha val="0"/>
              </a:schemeClr>
            </a:solidFill>
          </a:ln>
        </p:spPr>
        <p:txBody>
          <a:bodyPr anchor="b" anchorCtr="0"/>
          <a:lstStyle>
            <a:lvl1pPr>
              <a:defRPr sz="1800" b="0" cap="all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 marL="23336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Author, Date, etc.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9F739DB-7CB3-62E1-FC7F-46BDCC85CF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573" y="666975"/>
            <a:ext cx="3904130" cy="1133457"/>
          </a:xfrm>
          <a:prstGeom prst="rect">
            <a:avLst/>
          </a:prstGeom>
        </p:spPr>
      </p:pic>
      <p:sp>
        <p:nvSpPr>
          <p:cNvPr id="18" name="Footer Placeholder 12">
            <a:extLst>
              <a:ext uri="{FF2B5EF4-FFF2-40B4-BE49-F238E27FC236}">
                <a16:creationId xmlns:a16="http://schemas.microsoft.com/office/drawing/2014/main" id="{13800078-D6A7-698B-D42F-ED12127BD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479" y="6271709"/>
            <a:ext cx="41148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 b="0" i="0" cap="all" baseline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en-US"/>
              <a:t>FOOTER INFORMATION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8DFCB8-3E17-5072-12BF-A5E6FBE4420F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6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CC5A85F-EA12-3647-A776-F57C50D092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6857999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|   #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E58BC7-7F5B-5249-B189-14D0EE9FF7B8}"/>
              </a:ext>
            </a:extLst>
          </p:cNvPr>
          <p:cNvCxnSpPr>
            <a:cxnSpLocks/>
          </p:cNvCxnSpPr>
          <p:nvPr userDrawn="1"/>
        </p:nvCxnSpPr>
        <p:spPr>
          <a:xfrm flipV="1">
            <a:off x="676275" y="6130946"/>
            <a:ext cx="10839450" cy="8237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12">
            <a:extLst>
              <a:ext uri="{FF2B5EF4-FFF2-40B4-BE49-F238E27FC236}">
                <a16:creationId xmlns:a16="http://schemas.microsoft.com/office/drawing/2014/main" id="{FED0274E-8F01-5C4E-9FE8-0B4577F38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1636" y="6271709"/>
            <a:ext cx="41148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 vert="horz" lIns="91440" tIns="45720" rIns="91440" bIns="45720" rtlCol="0" anchor="ctr"/>
          <a:lstStyle>
            <a:lvl1pPr algn="r">
              <a:defRPr sz="1200" b="0" i="0" cap="all" baseline="0">
                <a:solidFill>
                  <a:schemeClr val="bg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en-US"/>
              <a:t>FOOTER INFORMATION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6C50CDF5-76C4-3C2B-CBD7-9E83A9517A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275" y="4972423"/>
            <a:ext cx="4029075" cy="1100138"/>
          </a:xfrm>
          <a:ln>
            <a:solidFill>
              <a:schemeClr val="accent1">
                <a:alpha val="0"/>
              </a:schemeClr>
            </a:solidFill>
          </a:ln>
        </p:spPr>
        <p:txBody>
          <a:bodyPr anchor="b" anchorCtr="0"/>
          <a:lstStyle>
            <a:lvl1pPr>
              <a:defRPr sz="1800" b="0" cap="all" baseline="0">
                <a:solidFill>
                  <a:schemeClr val="accent6"/>
                </a:solidFill>
                <a:latin typeface="+mn-lt"/>
              </a:defRPr>
            </a:lvl1pPr>
            <a:lvl2pPr marL="23336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Author, Date, etc.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E6C8DF1-8031-A6E3-DDDE-0B00338CE0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459" y="2117157"/>
            <a:ext cx="9736453" cy="2967923"/>
          </a:xfrm>
          <a:ln>
            <a:solidFill>
              <a:schemeClr val="accent6">
                <a:alpha val="0"/>
              </a:schemeClr>
            </a:solidFill>
          </a:ln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5400" b="0" i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Minimal 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Template</a:t>
            </a: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8780DB52-8FE4-B753-DDEB-880DB3E53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4998" y="676803"/>
            <a:ext cx="3947160" cy="11459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D6C0D2A-BE9F-2E7E-96D1-B91BEFC4BA33}"/>
              </a:ext>
            </a:extLst>
          </p:cNvPr>
          <p:cNvSpPr/>
          <p:nvPr userDrawn="1"/>
        </p:nvSpPr>
        <p:spPr>
          <a:xfrm>
            <a:off x="-1" y="0"/>
            <a:ext cx="12192000" cy="50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54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 algn="r">
              <a:defRPr sz="140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|   #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BBBF117-D305-3EE6-394F-598BB6D3253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60895" y="2000249"/>
            <a:ext cx="5840728" cy="3561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marR="0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itchFamily="2" charset="2"/>
              <a:buChar char="§"/>
              <a:tabLst/>
              <a:defRPr>
                <a:latin typeface="+mn-lt"/>
              </a:defRPr>
            </a:lvl2pPr>
          </a:lstStyle>
          <a:p>
            <a:pPr lvl="0"/>
            <a:r>
              <a:rPr lang="en-US"/>
              <a:t>Subtitle here</a:t>
            </a:r>
          </a:p>
          <a:p>
            <a:pPr lvl="1"/>
            <a:r>
              <a:rPr lang="en-US"/>
              <a:t>Bullet text can go here in this style and </a:t>
            </a:r>
            <a:br>
              <a:rPr lang="en-US"/>
            </a:br>
            <a:r>
              <a:rPr lang="en-US"/>
              <a:t>can be longer than a single line</a:t>
            </a:r>
          </a:p>
          <a:p>
            <a:pPr lvl="1"/>
            <a:r>
              <a:rPr lang="en-US"/>
              <a:t>Bullet text can go here in this style</a:t>
            </a:r>
            <a:br>
              <a:rPr lang="en-US"/>
            </a:br>
            <a:r>
              <a:rPr lang="en-US"/>
              <a:t>longer than a single line</a:t>
            </a:r>
          </a:p>
          <a:p>
            <a:pPr lvl="1"/>
            <a:r>
              <a:rPr lang="en-US"/>
              <a:t>Bullet text can go here in this style and</a:t>
            </a:r>
            <a:br>
              <a:rPr lang="en-US"/>
            </a:br>
            <a:r>
              <a:rPr lang="en-US"/>
              <a:t>can be longer than a single line</a:t>
            </a:r>
          </a:p>
          <a:p>
            <a:pPr lvl="1"/>
            <a:r>
              <a:rPr lang="en-US"/>
              <a:t>Bullet text can go here in this style longer than a single line</a:t>
            </a:r>
          </a:p>
          <a:p>
            <a:pPr lvl="1"/>
            <a:r>
              <a:rPr lang="en-US"/>
              <a:t>Bullet text can go here in this style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AA4DC89-FEA7-FA09-6A05-17D2BA322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35" y="635000"/>
            <a:ext cx="7496175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16C4D1-9DB8-E44B-A66F-8B637505D1F6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491A7D-DF6E-98CB-A537-65CA89E26A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8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D9E49BF-6B3A-5C4E-8A79-EFCED365F03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79813" y="2011135"/>
            <a:ext cx="9634592" cy="3561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marR="0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Wingdings" pitchFamily="2" charset="2"/>
              <a:buChar char="§"/>
              <a:tabLst/>
              <a:defRPr>
                <a:latin typeface="+mn-lt"/>
              </a:defRPr>
            </a:lvl2pPr>
          </a:lstStyle>
          <a:p>
            <a:pPr lvl="0"/>
            <a:r>
              <a:rPr lang="en-US"/>
              <a:t>Subtitle here</a:t>
            </a:r>
          </a:p>
          <a:p>
            <a:pPr lvl="1"/>
            <a:r>
              <a:rPr lang="en-US"/>
              <a:t>Bullet text can go here in this style and can be longer than a single line</a:t>
            </a:r>
          </a:p>
          <a:p>
            <a:pPr lvl="1"/>
            <a:r>
              <a:rPr lang="en-US"/>
              <a:t>Bullet text can go here in this style longer than a single line</a:t>
            </a:r>
          </a:p>
          <a:p>
            <a:pPr lvl="1"/>
            <a:r>
              <a:rPr lang="en-US"/>
              <a:t>Bullet text can go here in this style and can be longer than a single line</a:t>
            </a:r>
          </a:p>
          <a:p>
            <a:pPr lvl="1"/>
            <a:r>
              <a:rPr lang="en-US"/>
              <a:t>Bullet text can go here in this style longer than a single line</a:t>
            </a:r>
          </a:p>
          <a:p>
            <a:pPr lvl="1"/>
            <a:r>
              <a:rPr lang="en-US"/>
              <a:t>Bullet text can go here in this style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7A51D659-0902-E843-B2B7-B5570038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97" y="635000"/>
            <a:ext cx="7496175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D16B40-1C71-B3CC-E4B5-55251FA50608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B01B3C-ACE2-D51D-1496-E2AF4A45B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9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675817D-C1B2-DC4F-AC64-96D6AF97EC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56400" y="2006600"/>
            <a:ext cx="4758267" cy="4080933"/>
          </a:xfrm>
          <a:pattFill prst="pct5">
            <a:fgClr>
              <a:schemeClr val="bg2">
                <a:lumMod val="60000"/>
                <a:lumOff val="40000"/>
              </a:schemeClr>
            </a:fgClr>
            <a:bgClr>
              <a:schemeClr val="bg2">
                <a:lumMod val="75000"/>
              </a:schemeClr>
            </a:bgClr>
          </a:pattFill>
        </p:spPr>
        <p:txBody>
          <a:bodyPr anchor="t" anchorCtr="1"/>
          <a:lstStyle>
            <a:lvl1pPr>
              <a:defRPr b="0"/>
            </a:lvl1pPr>
          </a:lstStyle>
          <a:p>
            <a:r>
              <a:rPr lang="en-US"/>
              <a:t>Insert Picture</a:t>
            </a:r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C5AD025-DDCD-674D-B64F-948E8EC124A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36390" y="2010831"/>
            <a:ext cx="4726303" cy="4076702"/>
          </a:xfrm>
        </p:spPr>
        <p:txBody>
          <a:bodyPr>
            <a:normAutofit/>
          </a:bodyPr>
          <a:lstStyle>
            <a:lvl1pPr>
              <a:defRPr sz="1800" b="0" i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body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049D80AF-D6BC-1741-A7D8-5B76CDCC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45582"/>
            <a:ext cx="7310967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421D18-5BB3-1AF4-7BC6-7CBE238E9E15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BD5BAD-B496-FB7B-E13F-338A941D6C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1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C938ADE2-6465-8F42-B093-8BFB88C4E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092A5F-C886-674C-A7D1-5D4A45FAB3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8084" y="2374265"/>
            <a:ext cx="4280274" cy="3467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solidFill>
                  <a:schemeClr val="accent5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marR="0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 sz="1800">
                <a:latin typeface="+mn-lt"/>
              </a:defRPr>
            </a:lvl2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lvl="1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8967ECE-FC70-8D42-BCA6-55067DBBBF0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355664" y="2374265"/>
            <a:ext cx="4440062" cy="3467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800">
                <a:solidFill>
                  <a:schemeClr val="accent5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marR="0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>
                <a:latin typeface="+mn-lt"/>
              </a:defRPr>
            </a:lvl2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  <a:p>
            <a:pPr marL="457200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/>
              <a:t>Bullet text can go here in this style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F3B0F884-4D29-0841-9C38-906F2F3BC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26" y="635000"/>
            <a:ext cx="7496175" cy="992717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401B23-B70E-7C23-90EA-DD1A720501AF}"/>
              </a:ext>
            </a:extLst>
          </p:cNvPr>
          <p:cNvSpPr/>
          <p:nvPr userDrawn="1"/>
        </p:nvSpPr>
        <p:spPr>
          <a:xfrm>
            <a:off x="0" y="0"/>
            <a:ext cx="12192000" cy="50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96ED11-21CC-918A-684A-603CA95A9F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108" y="6151247"/>
            <a:ext cx="5149558" cy="6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9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F2870-1E46-3540-9552-4908D002E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0" y="1825625"/>
            <a:ext cx="8020050" cy="4281324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17">
            <a:extLst>
              <a:ext uri="{FF2B5EF4-FFF2-40B4-BE49-F238E27FC236}">
                <a16:creationId xmlns:a16="http://schemas.microsoft.com/office/drawing/2014/main" id="{1A9F4056-01DA-9649-BE41-BE5A9DC32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4100" y="6271708"/>
            <a:ext cx="635000" cy="311150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|</a:t>
            </a:r>
            <a:r>
              <a:rPr lang="en-US"/>
              <a:t>   #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F633DB-0DA9-D14C-82A3-0E7A17F31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518227"/>
            <a:ext cx="7496175" cy="1151823"/>
          </a:xfrm>
          <a:prstGeom prst="rect">
            <a:avLst/>
          </a:prstGeom>
          <a:ln>
            <a:solidFill>
              <a:schemeClr val="accent6">
                <a:alpha val="0"/>
              </a:schemeClr>
            </a:solidFill>
          </a:ln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FB772D7-20DB-74A8-5E15-9D45836CF6B7}"/>
              </a:ext>
            </a:extLst>
          </p:cNvPr>
          <p:cNvCxnSpPr>
            <a:cxnSpLocks/>
          </p:cNvCxnSpPr>
          <p:nvPr userDrawn="1"/>
        </p:nvCxnSpPr>
        <p:spPr>
          <a:xfrm>
            <a:off x="660400" y="6189332"/>
            <a:ext cx="10855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7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9" r:id="rId2"/>
    <p:sldLayoutId id="2147483686" r:id="rId3"/>
    <p:sldLayoutId id="2147483691" r:id="rId4"/>
    <p:sldLayoutId id="2147483683" r:id="rId5"/>
    <p:sldLayoutId id="2147483679" r:id="rId6"/>
    <p:sldLayoutId id="2147483675" r:id="rId7"/>
    <p:sldLayoutId id="2147483676" r:id="rId8"/>
    <p:sldLayoutId id="2147483681" r:id="rId9"/>
    <p:sldLayoutId id="2147483690" r:id="rId10"/>
    <p:sldLayoutId id="2147483680" r:id="rId11"/>
    <p:sldLayoutId id="2147483688" r:id="rId12"/>
    <p:sldLayoutId id="2147483677" r:id="rId13"/>
    <p:sldLayoutId id="2147483685" r:id="rId14"/>
    <p:sldLayoutId id="2147483678" r:id="rId15"/>
    <p:sldLayoutId id="2147483672" r:id="rId16"/>
    <p:sldLayoutId id="2147483687" r:id="rId17"/>
    <p:sldLayoutId id="2147483673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-223838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tabLst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36600" indent="-219075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tabLst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28700" indent="-227013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08100" indent="-22225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E30897-0B0D-DE1F-FFCE-13D1DC27E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635000" cy="3111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|  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74E59-28A7-19A5-2A0F-9B4C9CA4B5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2833" y="4972423"/>
            <a:ext cx="4029075" cy="1100138"/>
          </a:xfrm>
        </p:spPr>
        <p:txBody>
          <a:bodyPr anchor="b">
            <a:normAutofit/>
          </a:bodyPr>
          <a:lstStyle/>
          <a:p>
            <a:r>
              <a:rPr lang="en-US"/>
              <a:t>Dr. Laura Taylor</a:t>
            </a:r>
          </a:p>
          <a:p>
            <a:r>
              <a:rPr lang="en-US"/>
              <a:t>Prof. Larry Cantwell</a:t>
            </a:r>
          </a:p>
          <a:p>
            <a:r>
              <a:rPr lang="en-US"/>
              <a:t>Dr. Keta Henderson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9C798-6F2F-FCF5-02B9-31D8ABC6D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8194" y="6271709"/>
            <a:ext cx="5639315" cy="437316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dirty="0"/>
              <a:t>Electronic conference on teaching statistics - 2026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83A8D0-EECA-C386-DE2E-C56750D96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117157"/>
            <a:ext cx="9736453" cy="2967923"/>
          </a:xfrm>
        </p:spPr>
        <p:txBody>
          <a:bodyPr anchor="t">
            <a:normAutofit/>
          </a:bodyPr>
          <a:lstStyle/>
          <a:p>
            <a:r>
              <a:rPr lang="en-US"/>
              <a:t>Engaging Students with Bingo to Assess Statistical Fluency</a:t>
            </a:r>
          </a:p>
        </p:txBody>
      </p:sp>
    </p:spTree>
    <p:extLst>
      <p:ext uri="{BB962C8B-B14F-4D97-AF65-F5344CB8AC3E}">
        <p14:creationId xmlns:p14="http://schemas.microsoft.com/office/powerpoint/2010/main" val="349755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34AF2-632F-D60B-8125-A4A037F54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27768F-1619-3A26-E2F5-4EF4AC72D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787500" cy="229893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  10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A023F4-2FCA-D41E-C860-789CB17E59C4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r>
              <a:rPr lang="en-US" sz="2800">
                <a:latin typeface="Arial"/>
                <a:cs typeface="Arial"/>
              </a:rPr>
              <a:t> 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969D5F8-9D7A-AA23-E174-0715FA389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40" y="636954"/>
            <a:ext cx="11140685" cy="558800"/>
          </a:xfrm>
          <a:prstGeom prst="snip2DiagRect">
            <a:avLst/>
          </a:prstGeo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b="0">
                <a:latin typeface="Verdana"/>
                <a:ea typeface="Verdana"/>
              </a:rPr>
              <a:t>Increased Collaboration</a:t>
            </a:r>
            <a:r>
              <a:rPr lang="en-US" b="0" dirty="0">
                <a:latin typeface="Verdana"/>
                <a:ea typeface="Verdana"/>
              </a:rPr>
              <a:t> and Social Interaction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940118-9E16-9E7E-22F0-332B6844D7E4}"/>
              </a:ext>
            </a:extLst>
          </p:cNvPr>
          <p:cNvSpPr txBox="1"/>
          <p:nvPr/>
        </p:nvSpPr>
        <p:spPr>
          <a:xfrm>
            <a:off x="769140" y="1239437"/>
            <a:ext cx="6103814" cy="3915966"/>
          </a:xfrm>
          <a:prstGeom prst="round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 I got to do it with my </a:t>
            </a:r>
            <a:r>
              <a:rPr lang="en-US" sz="2800" b="1" dirty="0">
                <a:ea typeface="+mn-lt"/>
                <a:cs typeface="+mn-lt"/>
              </a:rPr>
              <a:t>friends</a:t>
            </a:r>
            <a:endParaRPr lang="en-US" b="1" dirty="0"/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 Loved the </a:t>
            </a:r>
            <a:r>
              <a:rPr lang="en-US" sz="2800" b="1" dirty="0">
                <a:ea typeface="+mn-lt"/>
                <a:cs typeface="+mn-lt"/>
              </a:rPr>
              <a:t>participation</a:t>
            </a:r>
            <a:r>
              <a:rPr lang="en-US" sz="2800" dirty="0">
                <a:ea typeface="+mn-lt"/>
                <a:cs typeface="+mn-lt"/>
              </a:rPr>
              <a:t> of the whole class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 I liked how we got to </a:t>
            </a:r>
            <a:r>
              <a:rPr lang="en-US" sz="2800" b="1" dirty="0">
                <a:ea typeface="+mn-lt"/>
                <a:cs typeface="+mn-lt"/>
              </a:rPr>
              <a:t>collaborate</a:t>
            </a:r>
            <a:r>
              <a:rPr lang="en-US" sz="2800" dirty="0">
                <a:ea typeface="+mn-lt"/>
                <a:cs typeface="+mn-lt"/>
              </a:rPr>
              <a:t> to make them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The </a:t>
            </a:r>
            <a:r>
              <a:rPr lang="en-US" sz="2800" b="1" dirty="0">
                <a:ea typeface="+mn-lt"/>
                <a:cs typeface="+mn-lt"/>
              </a:rPr>
              <a:t>group</a:t>
            </a:r>
            <a:r>
              <a:rPr lang="en-US" sz="2800" dirty="0">
                <a:ea typeface="+mn-lt"/>
                <a:cs typeface="+mn-lt"/>
              </a:rPr>
              <a:t> activity and learning at my table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0F052-ACF3-6F3A-B20A-3B1914604FBF}"/>
              </a:ext>
            </a:extLst>
          </p:cNvPr>
          <p:cNvSpPr txBox="1"/>
          <p:nvPr/>
        </p:nvSpPr>
        <p:spPr>
          <a:xfrm>
            <a:off x="7689830" y="2506601"/>
            <a:ext cx="3591463" cy="923330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Some students valued the group/table aspect and peer interaction.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99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F20B2-DE12-F7F3-3651-AA1859F98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AD519C-F3D3-29F5-1613-298D50DF6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787500" cy="273471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  11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B931A5-972E-632E-80DC-F702666D89FF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r>
              <a:rPr lang="en-US" sz="2800">
                <a:latin typeface="Arial"/>
                <a:cs typeface="Arial"/>
              </a:rPr>
              <a:t> 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981E77-F29B-0398-A181-EA917DD61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40" y="636954"/>
            <a:ext cx="11140685" cy="918233"/>
          </a:xfrm>
          <a:prstGeom prst="snip2DiagRect">
            <a:avLst/>
          </a:prstGeo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b="0">
                <a:latin typeface="Verdana"/>
                <a:ea typeface="Verdana"/>
              </a:rPr>
              <a:t>Awareness of Prior Knowledge, Vocabulary Gaps, and Perceptions of Content Frequency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70C837-1E5A-D40E-3DE3-60C193D5E63F}"/>
              </a:ext>
            </a:extLst>
          </p:cNvPr>
          <p:cNvSpPr txBox="1"/>
          <p:nvPr/>
        </p:nvSpPr>
        <p:spPr>
          <a:xfrm>
            <a:off x="639744" y="1713890"/>
            <a:ext cx="6103814" cy="4392692"/>
          </a:xfrm>
          <a:prstGeom prst="round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</a:t>
            </a:r>
            <a:r>
              <a:rPr lang="en-US" sz="2800" b="1" dirty="0">
                <a:ea typeface="+mn-lt"/>
                <a:cs typeface="+mn-lt"/>
              </a:rPr>
              <a:t>know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b="1" dirty="0">
                <a:ea typeface="+mn-lt"/>
                <a:cs typeface="+mn-lt"/>
              </a:rPr>
              <a:t>more</a:t>
            </a:r>
            <a:r>
              <a:rPr lang="en-US" sz="2800" dirty="0">
                <a:ea typeface="+mn-lt"/>
                <a:cs typeface="+mn-lt"/>
              </a:rPr>
              <a:t> words than I thought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</a:t>
            </a:r>
            <a:r>
              <a:rPr lang="en-US" sz="2800" b="1" dirty="0">
                <a:ea typeface="+mn-lt"/>
                <a:cs typeface="+mn-lt"/>
              </a:rPr>
              <a:t>don't know </a:t>
            </a:r>
            <a:r>
              <a:rPr lang="en-US" sz="2800" dirty="0">
                <a:ea typeface="+mn-lt"/>
                <a:cs typeface="+mn-lt"/>
              </a:rPr>
              <a:t>as many words as I thought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was </a:t>
            </a:r>
            <a:r>
              <a:rPr lang="en-US" sz="2800" b="1" dirty="0">
                <a:ea typeface="+mn-lt"/>
                <a:cs typeface="+mn-lt"/>
              </a:rPr>
              <a:t>surprised</a:t>
            </a:r>
            <a:r>
              <a:rPr lang="en-US" sz="2800" dirty="0">
                <a:ea typeface="+mn-lt"/>
                <a:cs typeface="+mn-lt"/>
              </a:rPr>
              <a:t> about the amount of vocabulary used in statistics everyday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already know </a:t>
            </a:r>
            <a:r>
              <a:rPr lang="en-US" sz="2800" b="1" dirty="0">
                <a:ea typeface="+mn-lt"/>
                <a:cs typeface="+mn-lt"/>
              </a:rPr>
              <a:t>more</a:t>
            </a:r>
            <a:r>
              <a:rPr lang="en-US" sz="2800" dirty="0">
                <a:ea typeface="+mn-lt"/>
                <a:cs typeface="+mn-lt"/>
              </a:rPr>
              <a:t> about the topics than I realized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A89E91-76D5-1B32-D4EB-56B2EC5291BF}"/>
              </a:ext>
            </a:extLst>
          </p:cNvPr>
          <p:cNvSpPr txBox="1"/>
          <p:nvPr/>
        </p:nvSpPr>
        <p:spPr>
          <a:xfrm>
            <a:off x="7257067" y="2932856"/>
            <a:ext cx="3879010" cy="923330"/>
          </a:xfrm>
          <a:prstGeom prst="rect">
            <a:avLst/>
          </a:prstGeom>
          <a:solidFill>
            <a:schemeClr val="accent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Students became more aware of what they knew or did not know about statistical terminology.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349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907FC-932E-C0B0-76E8-2FECCD9F7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603BD6-B097-4A1F-80FA-BEB6169D3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862096" cy="289513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  12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6C3515-0346-5DF2-4C94-CD472895C415}"/>
              </a:ext>
            </a:extLst>
          </p:cNvPr>
          <p:cNvSpPr txBox="1">
            <a:spLocks/>
          </p:cNvSpPr>
          <p:nvPr/>
        </p:nvSpPr>
        <p:spPr>
          <a:xfrm>
            <a:off x="354766" y="1851177"/>
            <a:ext cx="7913753" cy="4031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endParaRPr lang="en-US" sz="1100" b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>
              <a:lnSpc>
                <a:spcPts val="3300"/>
              </a:lnSpc>
            </a:pPr>
            <a:endParaRPr lang="en-US" sz="1100" b="0">
              <a:solidFill>
                <a:srgbClr val="000000"/>
              </a:solidFill>
              <a:highlight>
                <a:srgbClr val="DDEBF7"/>
              </a:highlight>
              <a:latin typeface="Calibri"/>
              <a:ea typeface="Calibri"/>
              <a:cs typeface="Calibri"/>
            </a:endParaRPr>
          </a:p>
          <a:p>
            <a:pPr>
              <a:lnSpc>
                <a:spcPts val="3300"/>
              </a:lnSpc>
            </a:pPr>
            <a:endParaRPr lang="en-US" sz="1100" b="0">
              <a:solidFill>
                <a:srgbClr val="000000"/>
              </a:solidFill>
              <a:highlight>
                <a:srgbClr val="DDEBF7"/>
              </a:highlight>
              <a:latin typeface="Calibri"/>
              <a:ea typeface="Calibri"/>
              <a:cs typeface="Calibri"/>
            </a:endParaRPr>
          </a:p>
          <a:p>
            <a:pPr>
              <a:lnSpc>
                <a:spcPts val="3300"/>
              </a:lnSpc>
            </a:pPr>
            <a:endParaRPr lang="en-US" sz="1100" b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5F1EFA-3F62-2355-78BD-35AD0D2A6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2" y="717550"/>
            <a:ext cx="11178785" cy="5588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800" b="0">
                <a:latin typeface="Verdana"/>
                <a:ea typeface="Verdana"/>
              </a:rPr>
              <a:t>Connecting Prior Knowledge to New Knowledge</a:t>
            </a:r>
            <a:endParaRPr lang="en-US" sz="2800" b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4EB792-B3F0-2DA8-2743-1BE61E4B7B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066302"/>
              </p:ext>
            </p:extLst>
          </p:nvPr>
        </p:nvGraphicFramePr>
        <p:xfrm>
          <a:off x="308227" y="1857375"/>
          <a:ext cx="8130377" cy="404336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130377">
                  <a:extLst>
                    <a:ext uri="{9D8B030D-6E8A-4147-A177-3AD203B41FA5}">
                      <a16:colId xmlns:a16="http://schemas.microsoft.com/office/drawing/2014/main" val="730641211"/>
                    </a:ext>
                  </a:extLst>
                </a:gridCol>
              </a:tblGrid>
              <a:tr h="4043362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>
                          <a:effectLst/>
                        </a:rPr>
                        <a:t>I thought about how some hypothesis testing use the </a:t>
                      </a:r>
                      <a:r>
                        <a:rPr lang="en-US" sz="2400" b="1" dirty="0">
                          <a:effectLst/>
                        </a:rPr>
                        <a:t>same terms </a:t>
                      </a:r>
                      <a:r>
                        <a:rPr lang="en-US" sz="2400" dirty="0">
                          <a:effectLst/>
                        </a:rPr>
                        <a:t>of course, but I had not thought about it.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Many of the </a:t>
                      </a:r>
                      <a:r>
                        <a:rPr lang="en-US" sz="2400" b="1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terms are connected </a:t>
                      </a:r>
                      <a:endParaRPr lang="en-US" sz="2400" b="1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A lot of the notes </a:t>
                      </a:r>
                      <a:r>
                        <a:rPr lang="en-US" sz="2400" b="1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overlap</a:t>
                      </a: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 with each other</a:t>
                      </a:r>
                      <a:endParaRPr lang="en-US" sz="2400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I realized how our old words </a:t>
                      </a:r>
                      <a:r>
                        <a:rPr lang="en-US" sz="2400" b="1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connected</a:t>
                      </a: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</a:rPr>
                        <a:t> to the new lesson we were learning.</a:t>
                      </a:r>
                      <a:endParaRPr lang="en-US" sz="2400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  <a:ea typeface="Calibri"/>
                          <a:cs typeface="Calibri"/>
                        </a:rPr>
                        <a:t>New connections I made was </a:t>
                      </a:r>
                      <a:r>
                        <a:rPr lang="en-US" sz="2400" b="1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  <a:ea typeface="Calibri"/>
                          <a:cs typeface="Calibri"/>
                        </a:rPr>
                        <a:t>different variety of phrases</a:t>
                      </a: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  <a:ea typeface="Calibri"/>
                          <a:cs typeface="Calibri"/>
                        </a:rPr>
                        <a:t> being used such as the word confidence</a:t>
                      </a:r>
                      <a:endParaRPr lang="en-US" sz="2400" dirty="0">
                        <a:latin typeface="Georgia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  <a:ea typeface="Calibri"/>
                          <a:cs typeface="Calibri"/>
                        </a:rPr>
                        <a:t>I was able to track key words that I found </a:t>
                      </a:r>
                      <a:r>
                        <a:rPr lang="en-US" sz="2400" b="1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  <a:ea typeface="Calibri"/>
                          <a:cs typeface="Calibri"/>
                        </a:rPr>
                        <a:t>common over previous lessons</a:t>
                      </a:r>
                      <a:r>
                        <a:rPr lang="en-US" sz="2400" b="0" i="0" u="none" strike="noStrike" noProof="0" dirty="0">
                          <a:solidFill>
                            <a:srgbClr val="2F040A"/>
                          </a:solidFill>
                          <a:effectLst/>
                          <a:latin typeface="Georgia"/>
                          <a:ea typeface="Calibri"/>
                          <a:cs typeface="Calibri"/>
                        </a:rPr>
                        <a:t>!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93409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3104C04-96E8-4B93-9B1A-5445F5375246}"/>
              </a:ext>
            </a:extLst>
          </p:cNvPr>
          <p:cNvSpPr txBox="1"/>
          <p:nvPr/>
        </p:nvSpPr>
        <p:spPr>
          <a:xfrm>
            <a:off x="8563936" y="2827920"/>
            <a:ext cx="2962275" cy="1200329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Students recognized strong connections between concepts and vocabulary across </a:t>
            </a:r>
            <a:r>
              <a:rPr lang="en-US">
                <a:ea typeface="+mn-lt"/>
                <a:cs typeface="+mn-lt"/>
              </a:rPr>
              <a:t>lessons.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62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033E1-F223-27BA-EED6-B6574A9E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57ADE3-5984-C5BA-B898-FC36160DE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787500" cy="244271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 13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2F1EAB-9F1B-DBC3-5FDD-5ED9D39FB040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r>
              <a:rPr lang="en-US" sz="2800">
                <a:latin typeface="Arial"/>
                <a:cs typeface="Arial"/>
              </a:rPr>
              <a:t> 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43172E-2ACD-DC17-6DBF-03C25EE9C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40" y="636954"/>
            <a:ext cx="11140685" cy="544422"/>
          </a:xfrm>
          <a:prstGeom prst="snip2DiagRect">
            <a:avLst/>
          </a:prstGeo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b="0">
                <a:latin typeface="Verdana"/>
                <a:ea typeface="Verdana"/>
              </a:rPr>
              <a:t>Incentives (Candy / Rewards) and Fun, Enjoyment (Game Mechanics)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DA7659-9F5A-A23E-68E1-345805C4F43B}"/>
              </a:ext>
            </a:extLst>
          </p:cNvPr>
          <p:cNvSpPr txBox="1"/>
          <p:nvPr/>
        </p:nvSpPr>
        <p:spPr>
          <a:xfrm>
            <a:off x="524725" y="1325701"/>
            <a:ext cx="6103814" cy="3915966"/>
          </a:xfrm>
          <a:prstGeom prst="round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Felt like a </a:t>
            </a:r>
            <a:r>
              <a:rPr lang="en-US" sz="2800" b="1" dirty="0">
                <a:ea typeface="+mn-lt"/>
                <a:cs typeface="+mn-lt"/>
              </a:rPr>
              <a:t>fun</a:t>
            </a:r>
            <a:r>
              <a:rPr lang="en-US" sz="2800" dirty="0">
                <a:ea typeface="+mn-lt"/>
                <a:cs typeface="+mn-lt"/>
              </a:rPr>
              <a:t> addition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It was </a:t>
            </a:r>
            <a:r>
              <a:rPr lang="en-US" sz="2800" b="1" dirty="0">
                <a:ea typeface="+mn-lt"/>
                <a:cs typeface="+mn-lt"/>
              </a:rPr>
              <a:t>engaging</a:t>
            </a:r>
            <a:r>
              <a:rPr lang="en-US" sz="2800" dirty="0">
                <a:ea typeface="+mn-lt"/>
                <a:cs typeface="+mn-lt"/>
              </a:rPr>
              <a:t> and made class a bit more </a:t>
            </a:r>
            <a:r>
              <a:rPr lang="en-US" sz="2800" b="1" dirty="0">
                <a:ea typeface="+mn-lt"/>
                <a:cs typeface="+mn-lt"/>
              </a:rPr>
              <a:t>fun</a:t>
            </a:r>
            <a:r>
              <a:rPr lang="en-US" sz="2800" dirty="0">
                <a:ea typeface="+mn-lt"/>
                <a:cs typeface="+mn-lt"/>
              </a:rPr>
              <a:t> than usual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enjoyed the </a:t>
            </a:r>
            <a:r>
              <a:rPr lang="en-US" sz="2800" b="1" dirty="0">
                <a:ea typeface="+mn-lt"/>
                <a:cs typeface="+mn-lt"/>
              </a:rPr>
              <a:t>excitement</a:t>
            </a:r>
            <a:r>
              <a:rPr lang="en-US" sz="2800" dirty="0">
                <a:ea typeface="+mn-lt"/>
                <a:cs typeface="+mn-lt"/>
              </a:rPr>
              <a:t> it brought to the classroom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It was a </a:t>
            </a:r>
            <a:r>
              <a:rPr lang="en-US" sz="2800" b="1" dirty="0">
                <a:ea typeface="+mn-lt"/>
                <a:cs typeface="+mn-lt"/>
              </a:rPr>
              <a:t>fun</a:t>
            </a:r>
            <a:r>
              <a:rPr lang="en-US" sz="2800" dirty="0">
                <a:ea typeface="+mn-lt"/>
                <a:cs typeface="+mn-lt"/>
              </a:rPr>
              <a:t> thing that made class more </a:t>
            </a:r>
            <a:r>
              <a:rPr lang="en-US" sz="2800" b="1" dirty="0">
                <a:ea typeface="+mn-lt"/>
                <a:cs typeface="+mn-lt"/>
              </a:rPr>
              <a:t>engaging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I liked the </a:t>
            </a:r>
            <a:r>
              <a:rPr lang="en-US" sz="2800" b="1" dirty="0"/>
              <a:t>reward system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89BED3-A4D7-9DC3-4AFE-2F396449E5B7}"/>
              </a:ext>
            </a:extLst>
          </p:cNvPr>
          <p:cNvSpPr txBox="1"/>
          <p:nvPr/>
        </p:nvSpPr>
        <p:spPr>
          <a:xfrm>
            <a:off x="6954783" y="1424851"/>
            <a:ext cx="4238443" cy="4247317"/>
          </a:xfrm>
          <a:prstGeom prst="rect">
            <a:avLst/>
          </a:prstGeom>
          <a:solidFill>
            <a:schemeClr val="accent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Extrinsic motivation, especially candy- was explicitly mentioned as a driver of engagement.</a:t>
            </a:r>
            <a:endParaRPr lang="en-US"/>
          </a:p>
          <a:p>
            <a:endParaRPr lang="en-US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Students also responded to the structure of bingo itself as motivating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i="1" dirty="0">
                <a:ea typeface="+mn-lt"/>
                <a:cs typeface="+mn-lt"/>
              </a:rPr>
              <a:t>Few students reported concern that the activity could distract from deeper </a:t>
            </a:r>
            <a:r>
              <a:rPr lang="en-US" i="1">
                <a:ea typeface="+mn-lt"/>
                <a:cs typeface="+mn-lt"/>
              </a:rPr>
              <a:t>understanding or be difficult to follow- suggesting a tension between engagement and content processing.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06237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894962" cy="225345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  14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231F61-55B0-824A-303B-86A67405409C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3300"/>
              </a:lnSpc>
              <a:buFont typeface="Arial,Sans-Serif"/>
              <a:buChar char="•"/>
            </a:pPr>
            <a:r>
              <a:rPr lang="en-US" sz="2800" dirty="0">
                <a:latin typeface="Arial"/>
                <a:cs typeface="Arial"/>
              </a:rPr>
              <a:t>Bingo was a perfect mid-semester  morale boost, generated fun group discussions, and motivated students to look back at prior content!</a:t>
            </a:r>
          </a:p>
          <a:p>
            <a:pPr marL="457200" indent="-457200">
              <a:lnSpc>
                <a:spcPts val="3300"/>
              </a:lnSpc>
              <a:buFont typeface="Arial,Sans-Serif"/>
              <a:buChar char="•"/>
            </a:pPr>
            <a:r>
              <a:rPr lang="en-US" sz="2800" dirty="0">
                <a:latin typeface="Arial"/>
                <a:cs typeface="Arial"/>
              </a:rPr>
              <a:t>Consider increasing the initial Bingo requirement, or offering "consolation" prizes for additional  Bingos.</a:t>
            </a:r>
          </a:p>
          <a:p>
            <a:pPr marL="457200" indent="-457200">
              <a:lnSpc>
                <a:spcPts val="3300"/>
              </a:lnSpc>
              <a:buFont typeface="Arial,Sans-Serif"/>
              <a:buChar char="•"/>
            </a:pPr>
            <a:r>
              <a:rPr lang="en-US" sz="2800" dirty="0">
                <a:latin typeface="Arial"/>
                <a:cs typeface="Arial"/>
              </a:rPr>
              <a:t>Be specific about what to include, and how to mark off the card:</a:t>
            </a:r>
          </a:p>
          <a:p>
            <a:pPr marL="914400" lvl="1" indent="-223520">
              <a:lnSpc>
                <a:spcPts val="3300"/>
              </a:lnSpc>
              <a:buFont typeface="Courier New"/>
              <a:buChar char="o"/>
            </a:pPr>
            <a:r>
              <a:rPr lang="en-US" sz="2600" b="1" dirty="0">
                <a:latin typeface="Arial"/>
                <a:cs typeface="Arial"/>
              </a:rPr>
              <a:t> Are symbols just stand-ins for the words, or can you include both? What verbal statements should cause a symbol to be marked?</a:t>
            </a:r>
          </a:p>
          <a:p>
            <a:pPr marL="914400" lvl="1" indent="-223520">
              <a:lnSpc>
                <a:spcPts val="3300"/>
              </a:lnSpc>
              <a:buFont typeface="Courier New"/>
              <a:buChar char="o"/>
            </a:pPr>
            <a:r>
              <a:rPr lang="en-US" sz="2600" b="1" dirty="0">
                <a:latin typeface="Arial"/>
                <a:cs typeface="Arial"/>
              </a:rPr>
              <a:t> Only include statistical language? What if a word is used during the lesson but in a more casual context (e.g., "alternative")?</a:t>
            </a:r>
            <a:endParaRPr lang="en-US" sz="26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812800"/>
            <a:ext cx="11140685" cy="558800"/>
          </a:xfrm>
        </p:spPr>
        <p:txBody>
          <a:bodyPr>
            <a:noAutofit/>
          </a:bodyPr>
          <a:lstStyle/>
          <a:p>
            <a:r>
              <a:rPr lang="en-US" sz="3600" dirty="0"/>
              <a:t>Instructor Reflections</a:t>
            </a:r>
          </a:p>
        </p:txBody>
      </p:sp>
    </p:spTree>
    <p:extLst>
      <p:ext uri="{BB962C8B-B14F-4D97-AF65-F5344CB8AC3E}">
        <p14:creationId xmlns:p14="http://schemas.microsoft.com/office/powerpoint/2010/main" val="944122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7"/>
            <a:ext cx="894962" cy="337639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15|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231F61-55B0-824A-303B-86A67405409C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300"/>
              </a:lnSpc>
            </a:pPr>
            <a:r>
              <a:rPr lang="en-US" sz="2800" dirty="0">
                <a:latin typeface="Arial"/>
                <a:cs typeface="Arial"/>
              </a:rPr>
              <a:t>Did you get Bingo?</a:t>
            </a:r>
          </a:p>
          <a:p>
            <a:pPr>
              <a:lnSpc>
                <a:spcPts val="3300"/>
              </a:lnSpc>
            </a:pPr>
            <a:endParaRPr lang="en-US" sz="2800" dirty="0">
              <a:latin typeface="Arial"/>
              <a:cs typeface="Arial"/>
            </a:endParaRPr>
          </a:p>
          <a:p>
            <a:pPr>
              <a:lnSpc>
                <a:spcPts val="3300"/>
              </a:lnSpc>
            </a:pPr>
            <a:r>
              <a:rPr lang="en-US" sz="2800" dirty="0">
                <a:latin typeface="Arial"/>
                <a:cs typeface="Arial"/>
              </a:rPr>
              <a:t>Larry Cantwell (lcantwell2@elon.edu)</a:t>
            </a:r>
            <a:endParaRPr lang="en-US" sz="2800" dirty="0"/>
          </a:p>
          <a:p>
            <a:pPr>
              <a:lnSpc>
                <a:spcPts val="3300"/>
              </a:lnSpc>
            </a:pPr>
            <a:endParaRPr lang="en-US" sz="2800" dirty="0"/>
          </a:p>
          <a:p>
            <a:pPr>
              <a:lnSpc>
                <a:spcPts val="3300"/>
              </a:lnSpc>
            </a:pPr>
            <a:r>
              <a:rPr lang="en-US" sz="2800" dirty="0">
                <a:latin typeface="Arial"/>
                <a:cs typeface="Arial"/>
              </a:rPr>
              <a:t>Keta Henderson (ahenderson13@elon.edu)</a:t>
            </a:r>
            <a:endParaRPr lang="en-US" sz="2800" dirty="0"/>
          </a:p>
          <a:p>
            <a:pPr>
              <a:lnSpc>
                <a:spcPts val="3300"/>
              </a:lnSpc>
            </a:pPr>
            <a:endParaRPr lang="en-US" sz="2800" dirty="0"/>
          </a:p>
          <a:p>
            <a:pPr>
              <a:lnSpc>
                <a:spcPts val="3300"/>
              </a:lnSpc>
            </a:pPr>
            <a:r>
              <a:rPr lang="en-US" sz="2800" dirty="0"/>
              <a:t>Laura Taylor (ltaylor18@elon.edu)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812800"/>
            <a:ext cx="11140685" cy="558800"/>
          </a:xfrm>
        </p:spPr>
        <p:txBody>
          <a:bodyPr>
            <a:noAutofit/>
          </a:bodyPr>
          <a:lstStyle/>
          <a:p>
            <a:r>
              <a:rPr lang="en-US" sz="3600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428886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|   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231F61-55B0-824A-303B-86A67405409C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We used a Bingo game to assess student learning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/>
              <a:t>After learning about one-sample (means and proportions), paired-sample, and two-independent samples tests</a:t>
            </a:r>
          </a:p>
          <a:p>
            <a:pPr marL="914400" lvl="1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Students worked in teams to create Bingo cards about hypothesis testing</a:t>
            </a:r>
          </a:p>
          <a:p>
            <a:pPr marL="914400" lvl="1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Students completed a survey after the activity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Study was conducted under Elon IRB approval (#25-3342)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Goal: To assess student learning about hypothesis testing in a non-graded team-based game.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812800"/>
            <a:ext cx="11140685" cy="558800"/>
          </a:xfrm>
        </p:spPr>
        <p:txBody>
          <a:bodyPr>
            <a:noAutofit/>
          </a:bodyPr>
          <a:lstStyle/>
          <a:p>
            <a:r>
              <a:rPr lang="en-US" sz="3600"/>
              <a:t>Introduction to Bingo Assessment</a:t>
            </a:r>
          </a:p>
        </p:txBody>
      </p:sp>
    </p:spTree>
    <p:extLst>
      <p:ext uri="{BB962C8B-B14F-4D97-AF65-F5344CB8AC3E}">
        <p14:creationId xmlns:p14="http://schemas.microsoft.com/office/powerpoint/2010/main" val="279635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|   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231F61-55B0-824A-303B-86A67405409C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300"/>
              </a:lnSpc>
            </a:pPr>
            <a:r>
              <a:rPr lang="en-US" sz="2800" dirty="0"/>
              <a:t>Before we begin, we invite you to pause the video and make a 3x3 ECOTS Bingo card with words and terms you expect to hear us say in our presentation about a Bingo assessment.</a:t>
            </a:r>
          </a:p>
          <a:p>
            <a:pPr>
              <a:lnSpc>
                <a:spcPts val="3300"/>
              </a:lnSpc>
            </a:pPr>
            <a:endParaRPr lang="en-US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812800"/>
            <a:ext cx="11140685" cy="558800"/>
          </a:xfrm>
        </p:spPr>
        <p:txBody>
          <a:bodyPr>
            <a:noAutofit/>
          </a:bodyPr>
          <a:lstStyle/>
          <a:p>
            <a:r>
              <a:rPr lang="en-US" sz="3600"/>
              <a:t>Introduction to Bingo Assessment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9419C6B-8EE3-4F3E-886A-5FDAD3B70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622782"/>
              </p:ext>
            </p:extLst>
          </p:nvPr>
        </p:nvGraphicFramePr>
        <p:xfrm>
          <a:off x="2140491" y="3130658"/>
          <a:ext cx="8127999" cy="2052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6793746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8913921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11364482"/>
                    </a:ext>
                  </a:extLst>
                </a:gridCol>
              </a:tblGrid>
              <a:tr h="57343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52496"/>
                  </a:ext>
                </a:extLst>
              </a:tr>
              <a:tr h="49298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Lucida Handwriting" panose="03010101010101010101" pitchFamily="66" charset="0"/>
                        </a:rPr>
                        <a:t>statistics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Lucida Handwriting" panose="03010101010101010101" pitchFamily="66" charset="0"/>
                        </a:rPr>
                        <a:t>fun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Lucida Handwriting" panose="03010101010101010101" pitchFamily="66" charset="0"/>
                        </a:rPr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302104"/>
                  </a:ext>
                </a:extLst>
              </a:tr>
              <a:tr h="49298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Lucida Handwriting" panose="03010101010101010101" pitchFamily="66" charset="0"/>
                        </a:rPr>
                        <a:t>Free 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Lucida Handwriting" panose="03010101010101010101" pitchFamily="66" charset="0"/>
                        </a:rPr>
                        <a:t>eCOTS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Lucida Handwriting" panose="03010101010101010101" pitchFamily="66" charset="0"/>
                        </a:rPr>
                        <a:t>CAUSE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430403"/>
                  </a:ext>
                </a:extLst>
              </a:tr>
              <a:tr h="49298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Lucida Handwriting" panose="03010101010101010101" pitchFamily="66" charset="0"/>
                        </a:rPr>
                        <a:t>June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Lucida Handwriting" panose="03010101010101010101" pitchFamily="66" charset="0"/>
                        </a:rPr>
                        <a:t>Bingo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Lucida Handwriting" panose="03010101010101010101" pitchFamily="66" charset="0"/>
                        </a:rPr>
                        <a:t>summer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728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28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Verdana"/>
                <a:ea typeface="Verdana"/>
              </a:rPr>
              <a:t>| 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231F61-55B0-824A-303B-86A67405409C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endParaRPr lang="en-US" sz="28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812800"/>
            <a:ext cx="11140685" cy="558800"/>
          </a:xfrm>
        </p:spPr>
        <p:txBody>
          <a:bodyPr>
            <a:noAutofit/>
          </a:bodyPr>
          <a:lstStyle/>
          <a:p>
            <a:r>
              <a:rPr lang="en-US" sz="3600"/>
              <a:t>Student Bingo Card</a:t>
            </a:r>
          </a:p>
        </p:txBody>
      </p:sp>
      <p:pic>
        <p:nvPicPr>
          <p:cNvPr id="3" name="Picture 2" descr="A bingo game with green lines&#10;&#10;AI-generated content may be incorrect.">
            <a:extLst>
              <a:ext uri="{FF2B5EF4-FFF2-40B4-BE49-F238E27FC236}">
                <a16:creationId xmlns:a16="http://schemas.microsoft.com/office/drawing/2014/main" id="{41C7B1B5-CEF3-F9F3-1175-1E55EF615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979" y="649463"/>
            <a:ext cx="4890746" cy="5323818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3F7C672-9D82-4D92-971D-DEDC5DE76AD8}"/>
              </a:ext>
            </a:extLst>
          </p:cNvPr>
          <p:cNvSpPr txBox="1">
            <a:spLocks/>
          </p:cNvSpPr>
          <p:nvPr/>
        </p:nvSpPr>
        <p:spPr>
          <a:xfrm>
            <a:off x="400692" y="1652155"/>
            <a:ext cx="5964325" cy="45454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/>
              <a:t>Many of the words were related to the most recent hypothesis test learned (z-score, proportion)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/>
              <a:t>Included key hypothesis testing terms (H</a:t>
            </a:r>
            <a:r>
              <a:rPr lang="en-US" sz="2800" baseline="-25000"/>
              <a:t>0</a:t>
            </a:r>
            <a:r>
              <a:rPr lang="en-US" sz="2800"/>
              <a:t>, H</a:t>
            </a:r>
            <a:r>
              <a:rPr lang="en-US" sz="2800" baseline="-25000"/>
              <a:t>a</a:t>
            </a:r>
            <a:r>
              <a:rPr lang="en-US" sz="2800"/>
              <a:t>, test statistic, p-value)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/>
              <a:t>Included key SAS terms (cards, sides, run)</a:t>
            </a:r>
          </a:p>
        </p:txBody>
      </p:sp>
    </p:spTree>
    <p:extLst>
      <p:ext uri="{BB962C8B-B14F-4D97-AF65-F5344CB8AC3E}">
        <p14:creationId xmlns:p14="http://schemas.microsoft.com/office/powerpoint/2010/main" val="123590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Verdana"/>
                <a:ea typeface="Verdana"/>
              </a:rPr>
              <a:t>| 5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231F61-55B0-824A-303B-86A67405409C}"/>
              </a:ext>
            </a:extLst>
          </p:cNvPr>
          <p:cNvSpPr txBox="1">
            <a:spLocks/>
          </p:cNvSpPr>
          <p:nvPr/>
        </p:nvSpPr>
        <p:spPr>
          <a:xfrm>
            <a:off x="185979" y="1371600"/>
            <a:ext cx="11732217" cy="4673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r>
              <a:rPr lang="en-US" sz="2800"/>
              <a:t>After the activity, students completed a survey about: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/>
              <a:t>The words, terms, symbols, and phrases that they wish they had included (and why)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/>
              <a:t>To rate their engagement in the lesson with the Bingo cards</a:t>
            </a:r>
          </a:p>
          <a:p>
            <a:pPr marL="457200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800"/>
              <a:t>To respond to one reflection question:</a:t>
            </a:r>
          </a:p>
          <a:p>
            <a:pPr marL="914400" lvl="1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600"/>
              <a:t>What surprised them while filling out card?</a:t>
            </a:r>
          </a:p>
          <a:p>
            <a:pPr marL="914400" lvl="1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600"/>
              <a:t>What are any new connections while filling out card?</a:t>
            </a:r>
          </a:p>
          <a:p>
            <a:pPr marL="914400" lvl="1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600"/>
              <a:t>What was learned about hypothesis testing?</a:t>
            </a:r>
          </a:p>
          <a:p>
            <a:pPr marL="914400" lvl="1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2600"/>
              <a:t>What was liked most or least about the Bingo activity?</a:t>
            </a:r>
          </a:p>
          <a:p>
            <a:pPr marL="1193800" lvl="2" indent="-457200">
              <a:lnSpc>
                <a:spcPts val="3300"/>
              </a:lnSpc>
              <a:buFont typeface="Arial" panose="020B0604020202020204" pitchFamily="34" charset="0"/>
              <a:buChar char="•"/>
            </a:pPr>
            <a:endParaRPr lang="en-US" sz="26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812800"/>
            <a:ext cx="11140685" cy="558800"/>
          </a:xfrm>
        </p:spPr>
        <p:txBody>
          <a:bodyPr>
            <a:noAutofit/>
          </a:bodyPr>
          <a:lstStyle/>
          <a:p>
            <a:r>
              <a:rPr lang="en-US" sz="3600"/>
              <a:t>Survey</a:t>
            </a:r>
          </a:p>
        </p:txBody>
      </p:sp>
    </p:spTree>
    <p:extLst>
      <p:ext uri="{BB962C8B-B14F-4D97-AF65-F5344CB8AC3E}">
        <p14:creationId xmlns:p14="http://schemas.microsoft.com/office/powerpoint/2010/main" val="2182793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Verdana"/>
                <a:ea typeface="Verdana"/>
              </a:rPr>
              <a:t>| 6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31" y="703943"/>
            <a:ext cx="2769571" cy="1538514"/>
          </a:xfrm>
        </p:spPr>
        <p:txBody>
          <a:bodyPr>
            <a:noAutofit/>
          </a:bodyPr>
          <a:lstStyle/>
          <a:p>
            <a:r>
              <a:rPr lang="en-US" sz="3600">
                <a:latin typeface="Verdana"/>
                <a:ea typeface="Verdana"/>
              </a:rPr>
              <a:t>Common Words</a:t>
            </a:r>
            <a:endParaRPr lang="en-US"/>
          </a:p>
        </p:txBody>
      </p:sp>
      <p:pic>
        <p:nvPicPr>
          <p:cNvPr id="4" name="Picture 3" descr="A graph of cards with a white background&#10;&#10;AI-generated content may be incorrect.">
            <a:extLst>
              <a:ext uri="{FF2B5EF4-FFF2-40B4-BE49-F238E27FC236}">
                <a16:creationId xmlns:a16="http://schemas.microsoft.com/office/drawing/2014/main" id="{4A967B91-B051-197E-975B-B0B86A42B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747" y="590080"/>
            <a:ext cx="8966488" cy="560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8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30FD-E9AD-152A-4507-2B370949F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142D7B-FBC3-1207-F2B6-C023E84E6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7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9F41B9-4844-8EBF-236C-1ABAD7320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31" y="703943"/>
            <a:ext cx="10077843" cy="718787"/>
          </a:xfrm>
        </p:spPr>
        <p:txBody>
          <a:bodyPr>
            <a:noAutofit/>
          </a:bodyPr>
          <a:lstStyle/>
          <a:p>
            <a:r>
              <a:rPr lang="en-US" sz="3600">
                <a:latin typeface="Verdana"/>
                <a:ea typeface="Verdana"/>
              </a:rPr>
              <a:t>Bingo Card "</a:t>
            </a:r>
            <a:r>
              <a:rPr lang="en-US" sz="3600">
                <a:solidFill>
                  <a:schemeClr val="accent2">
                    <a:lumMod val="76000"/>
                  </a:schemeClr>
                </a:solidFill>
                <a:latin typeface="Verdana"/>
                <a:ea typeface="Verdana"/>
              </a:rPr>
              <a:t>Wishes</a:t>
            </a:r>
            <a:r>
              <a:rPr lang="en-US" sz="3600">
                <a:latin typeface="Verdana"/>
                <a:ea typeface="Verdana"/>
              </a:rPr>
              <a:t>" and "</a:t>
            </a:r>
            <a:r>
              <a:rPr lang="en-US" sz="3600">
                <a:solidFill>
                  <a:schemeClr val="tx2"/>
                </a:solidFill>
                <a:latin typeface="Verdana"/>
                <a:ea typeface="Verdana"/>
              </a:rPr>
              <a:t>Regrets</a:t>
            </a:r>
            <a:r>
              <a:rPr lang="en-US" sz="3600">
                <a:latin typeface="Verdana"/>
                <a:ea typeface="Verdana"/>
              </a:rPr>
              <a:t>"</a:t>
            </a:r>
            <a:endParaRPr lang="en-US"/>
          </a:p>
        </p:txBody>
      </p:sp>
      <p:pic>
        <p:nvPicPr>
          <p:cNvPr id="5" name="Picture 4" descr="A graph with a bar graph&#10;&#10;AI-generated content may be incorrect.">
            <a:extLst>
              <a:ext uri="{FF2B5EF4-FFF2-40B4-BE49-F238E27FC236}">
                <a16:creationId xmlns:a16="http://schemas.microsoft.com/office/drawing/2014/main" id="{68091AC5-B132-477E-E871-C078B1577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98" y="1973007"/>
            <a:ext cx="5809653" cy="3638647"/>
          </a:xfrm>
          <a:prstGeom prst="rect">
            <a:avLst/>
          </a:prstGeom>
        </p:spPr>
      </p:pic>
      <p:pic>
        <p:nvPicPr>
          <p:cNvPr id="4" name="Picture 3" descr="A graph with red rectangles&#10;&#10;AI-generated content may be incorrect.">
            <a:extLst>
              <a:ext uri="{FF2B5EF4-FFF2-40B4-BE49-F238E27FC236}">
                <a16:creationId xmlns:a16="http://schemas.microsoft.com/office/drawing/2014/main" id="{9BF72A9F-0020-84CC-FACB-8972B2802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886" y="1980742"/>
            <a:ext cx="5797402" cy="363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90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17AB9-0401-06A7-7A2A-6A70F1AF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42D267-9E78-874E-7B39-5FB6969DD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8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231F61-55B0-824A-303B-86A67405409C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r>
              <a:rPr lang="en-US" sz="2800">
                <a:latin typeface="Arial"/>
                <a:cs typeface="Arial"/>
              </a:rPr>
              <a:t> 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E7205DE-56D5-A7F0-4808-E820FF9B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40" y="636954"/>
            <a:ext cx="11140685" cy="558800"/>
          </a:xfrm>
          <a:prstGeom prst="snip2DiagRect">
            <a:avLst/>
          </a:prstGeo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sz="3600" b="0">
                <a:latin typeface="Verdana"/>
                <a:ea typeface="Verdana"/>
              </a:rPr>
              <a:t>Increased Engagement and Attention</a:t>
            </a:r>
            <a:endParaRPr lang="en-US" sz="3600" b="0"/>
          </a:p>
        </p:txBody>
      </p:sp>
      <p:pic>
        <p:nvPicPr>
          <p:cNvPr id="3" name="Picture 2" descr="A graph of a graph showing different colored squares&#10;&#10;AI-generated content may be incorrect.">
            <a:extLst>
              <a:ext uri="{FF2B5EF4-FFF2-40B4-BE49-F238E27FC236}">
                <a16:creationId xmlns:a16="http://schemas.microsoft.com/office/drawing/2014/main" id="{8870BEFB-2BD2-F5DC-B83E-F01F5DBF9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574" y="3427779"/>
            <a:ext cx="3836622" cy="24838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E770DD-17C5-1A3E-CD8E-48E4806E7EA6}"/>
              </a:ext>
            </a:extLst>
          </p:cNvPr>
          <p:cNvSpPr txBox="1"/>
          <p:nvPr/>
        </p:nvSpPr>
        <p:spPr>
          <a:xfrm>
            <a:off x="769140" y="1192987"/>
            <a:ext cx="6103814" cy="4869418"/>
          </a:xfrm>
          <a:prstGeom prst="round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It gave me a </a:t>
            </a:r>
            <a:r>
              <a:rPr lang="en-US" sz="2800" b="1" dirty="0">
                <a:ea typeface="+mn-lt"/>
                <a:cs typeface="+mn-lt"/>
              </a:rPr>
              <a:t>motive</a:t>
            </a:r>
            <a:r>
              <a:rPr lang="en-US" sz="2800" dirty="0">
                <a:ea typeface="+mn-lt"/>
                <a:cs typeface="+mn-lt"/>
              </a:rPr>
              <a:t> to listen for specific wording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was </a:t>
            </a:r>
            <a:r>
              <a:rPr lang="en-US" sz="2800" b="1" dirty="0">
                <a:ea typeface="+mn-lt"/>
                <a:cs typeface="+mn-lt"/>
              </a:rPr>
              <a:t>more enthusiastic </a:t>
            </a:r>
            <a:r>
              <a:rPr lang="en-US" sz="2800" dirty="0">
                <a:ea typeface="+mn-lt"/>
                <a:cs typeface="+mn-lt"/>
              </a:rPr>
              <a:t>than usual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liked how </a:t>
            </a:r>
            <a:r>
              <a:rPr lang="en-US" sz="2800" b="1" dirty="0">
                <a:ea typeface="+mn-lt"/>
                <a:cs typeface="+mn-lt"/>
              </a:rPr>
              <a:t>focused</a:t>
            </a:r>
            <a:r>
              <a:rPr lang="en-US" sz="2800" dirty="0">
                <a:ea typeface="+mn-lt"/>
                <a:cs typeface="+mn-lt"/>
              </a:rPr>
              <a:t> it made me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was </a:t>
            </a:r>
            <a:r>
              <a:rPr lang="en-US" sz="2800" b="1" dirty="0">
                <a:ea typeface="+mn-lt"/>
                <a:cs typeface="+mn-lt"/>
              </a:rPr>
              <a:t>more engaged </a:t>
            </a:r>
            <a:r>
              <a:rPr lang="en-US" sz="2800" dirty="0">
                <a:ea typeface="+mn-lt"/>
                <a:cs typeface="+mn-lt"/>
              </a:rPr>
              <a:t>in class, making sure that I heard everything</a:t>
            </a:r>
          </a:p>
          <a:p>
            <a:pPr marL="285750" indent="-285750">
              <a:buFont typeface="Arial,Sans-Serif"/>
              <a:buChar char="•"/>
            </a:pPr>
            <a:r>
              <a:rPr lang="en-US" sz="2800" dirty="0"/>
              <a:t>I was </a:t>
            </a:r>
            <a:r>
              <a:rPr lang="en-US" sz="2800" b="1" dirty="0"/>
              <a:t>more engaged </a:t>
            </a:r>
            <a:r>
              <a:rPr lang="en-US" sz="2800" dirty="0"/>
              <a:t>and aware of what Larry was saying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FE7BAA-3007-686E-E53A-438F463E0C3E}"/>
              </a:ext>
            </a:extLst>
          </p:cNvPr>
          <p:cNvSpPr txBox="1"/>
          <p:nvPr/>
        </p:nvSpPr>
        <p:spPr>
          <a:xfrm>
            <a:off x="7678514" y="1462061"/>
            <a:ext cx="3739660" cy="1477328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Students repeatedly mention being more engaged, less likely to zone out, and more aware of the lecture content.</a:t>
            </a:r>
            <a:endParaRPr lang="en-US" dirty="0"/>
          </a:p>
          <a:p>
            <a:pPr algn="l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509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37A8B-51CC-45DD-059A-58CBCBCCE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E8B002-FF90-42EC-2A74-839E403B3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725" y="6271708"/>
            <a:ext cx="787500" cy="229893"/>
          </a:xfrm>
        </p:spPr>
        <p:txBody>
          <a:bodyPr lIns="91440" tIns="45720" rIns="91440" bIns="45720" anchor="t"/>
          <a:lstStyle/>
          <a:p>
            <a:r>
              <a:rPr lang="en-US">
                <a:latin typeface="Verdana"/>
                <a:ea typeface="Verdana"/>
              </a:rPr>
              <a:t>| 9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727199-DBCB-8081-EA3E-F9D2F5F367F2}"/>
              </a:ext>
            </a:extLst>
          </p:cNvPr>
          <p:cNvSpPr txBox="1">
            <a:spLocks/>
          </p:cNvSpPr>
          <p:nvPr/>
        </p:nvSpPr>
        <p:spPr>
          <a:xfrm>
            <a:off x="635002" y="1652155"/>
            <a:ext cx="10914128" cy="4393045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3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36600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-2270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08100" indent="-222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300"/>
              </a:lnSpc>
            </a:pPr>
            <a:r>
              <a:rPr lang="en-US" sz="2800">
                <a:latin typeface="Arial"/>
                <a:cs typeface="Arial"/>
              </a:rPr>
              <a:t> 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B9CB99-77F4-C9BA-7E44-AD160B4BD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40" y="636954"/>
            <a:ext cx="11140685" cy="558800"/>
          </a:xfrm>
          <a:prstGeom prst="snip2DiagRect">
            <a:avLst/>
          </a:prstGeo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sz="2800" b="0">
                <a:latin typeface="Verdana"/>
                <a:ea typeface="Verdana"/>
              </a:rPr>
              <a:t>Increased Vocabulary Reinforcement and Active Listening</a:t>
            </a:r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F0D699-FFE0-74EB-0257-010CEDA0BBD7}"/>
              </a:ext>
            </a:extLst>
          </p:cNvPr>
          <p:cNvSpPr txBox="1"/>
          <p:nvPr/>
        </p:nvSpPr>
        <p:spPr>
          <a:xfrm>
            <a:off x="769140" y="1239437"/>
            <a:ext cx="6103814" cy="4869418"/>
          </a:xfrm>
          <a:prstGeom prst="round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Made me </a:t>
            </a:r>
            <a:r>
              <a:rPr lang="en-US" sz="2800" b="1" dirty="0">
                <a:ea typeface="+mn-lt"/>
                <a:cs typeface="+mn-lt"/>
              </a:rPr>
              <a:t>think</a:t>
            </a:r>
            <a:r>
              <a:rPr lang="en-US" sz="2800" dirty="0">
                <a:ea typeface="+mn-lt"/>
                <a:cs typeface="+mn-lt"/>
              </a:rPr>
              <a:t> about what vocab words I know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 was </a:t>
            </a:r>
            <a:r>
              <a:rPr lang="en-US" sz="2800" b="1" dirty="0">
                <a:ea typeface="+mn-lt"/>
                <a:cs typeface="+mn-lt"/>
              </a:rPr>
              <a:t>listening more actively </a:t>
            </a:r>
            <a:r>
              <a:rPr lang="en-US" sz="2800" dirty="0">
                <a:ea typeface="+mn-lt"/>
                <a:cs typeface="+mn-lt"/>
              </a:rPr>
              <a:t>to listen for the words in the BINGO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It was easier to </a:t>
            </a:r>
            <a:r>
              <a:rPr lang="en-US" sz="2800" b="1" dirty="0">
                <a:ea typeface="+mn-lt"/>
                <a:cs typeface="+mn-lt"/>
              </a:rPr>
              <a:t>actively listen </a:t>
            </a:r>
            <a:r>
              <a:rPr lang="en-US" sz="2800" dirty="0">
                <a:ea typeface="+mn-lt"/>
                <a:cs typeface="+mn-lt"/>
              </a:rPr>
              <a:t>the whole class when I was trying to hear certain words.</a:t>
            </a:r>
          </a:p>
          <a:p>
            <a:pPr marL="285750" indent="-285750">
              <a:buFont typeface="Arial"/>
              <a:buChar char="•"/>
            </a:pPr>
            <a:r>
              <a:rPr lang="en-US" sz="2800" b="1" dirty="0">
                <a:ea typeface="+mn-lt"/>
                <a:cs typeface="+mn-lt"/>
              </a:rPr>
              <a:t>Helped me understand </a:t>
            </a:r>
            <a:r>
              <a:rPr lang="en-US" sz="2800" dirty="0">
                <a:ea typeface="+mn-lt"/>
                <a:cs typeface="+mn-lt"/>
              </a:rPr>
              <a:t>a few new concepts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7A3DD2-0A4A-4A15-F88D-4C9615DCDA7C}"/>
              </a:ext>
            </a:extLst>
          </p:cNvPr>
          <p:cNvSpPr txBox="1"/>
          <p:nvPr/>
        </p:nvSpPr>
        <p:spPr>
          <a:xfrm>
            <a:off x="7673670" y="2667271"/>
            <a:ext cx="3835878" cy="646331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This reflects cognitive reinforcement of lecture content.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15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lon Colors">
      <a:dk1>
        <a:srgbClr val="2F040A"/>
      </a:dk1>
      <a:lt1>
        <a:srgbClr val="E7C884"/>
      </a:lt1>
      <a:dk2>
        <a:srgbClr val="73000E"/>
      </a:dk2>
      <a:lt2>
        <a:srgbClr val="9F9D9E"/>
      </a:lt2>
      <a:accent1>
        <a:srgbClr val="BAA05C"/>
      </a:accent1>
      <a:accent2>
        <a:srgbClr val="EBB326"/>
      </a:accent2>
      <a:accent3>
        <a:srgbClr val="265F75"/>
      </a:accent3>
      <a:accent4>
        <a:srgbClr val="02264C"/>
      </a:accent4>
      <a:accent5>
        <a:srgbClr val="000000"/>
      </a:accent5>
      <a:accent6>
        <a:srgbClr val="FEFFFF"/>
      </a:accent6>
      <a:hlink>
        <a:srgbClr val="00A3DA"/>
      </a:hlink>
      <a:folHlink>
        <a:srgbClr val="00FCFF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lon Template 2021-E2-Verdana-Minimal" id="{F1268DB0-122A-7244-8ADC-EC315CFE5281}" vid="{C8943208-B9A4-1844-B7F9-15C0E3DF16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940</Words>
  <Application>Microsoft Office PowerPoint</Application>
  <PresentationFormat>Widescreen</PresentationFormat>
  <Paragraphs>129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Arial,Sans-Serif</vt:lpstr>
      <vt:lpstr>Calibri</vt:lpstr>
      <vt:lpstr>Courier New</vt:lpstr>
      <vt:lpstr>Georgia</vt:lpstr>
      <vt:lpstr>Lucida Handwriting</vt:lpstr>
      <vt:lpstr>Verdana</vt:lpstr>
      <vt:lpstr>Wingdings</vt:lpstr>
      <vt:lpstr>Office Theme</vt:lpstr>
      <vt:lpstr>Engaging Students with Bingo to Assess Statistical Fluency</vt:lpstr>
      <vt:lpstr>Introduction to Bingo Assessment</vt:lpstr>
      <vt:lpstr>Introduction to Bingo Assessment</vt:lpstr>
      <vt:lpstr>Student Bingo Card</vt:lpstr>
      <vt:lpstr>Survey</vt:lpstr>
      <vt:lpstr>Common Words</vt:lpstr>
      <vt:lpstr>Bingo Card "Wishes" and "Regrets"</vt:lpstr>
      <vt:lpstr>Increased Engagement and Attention</vt:lpstr>
      <vt:lpstr>Increased Vocabulary Reinforcement and Active Listening</vt:lpstr>
      <vt:lpstr>Increased Collaboration and Social Interaction</vt:lpstr>
      <vt:lpstr>Awareness of Prior Knowledge, Vocabulary Gaps, and Perceptions of Content Frequency</vt:lpstr>
      <vt:lpstr>Connecting Prior Knowledge to New Knowledge</vt:lpstr>
      <vt:lpstr>Incentives (Candy / Rewards) and Fun, Enjoyment (Game Mechanics)</vt:lpstr>
      <vt:lpstr>Instructor Reflections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Graham</dc:creator>
  <cp:lastModifiedBy>Laura Taylor</cp:lastModifiedBy>
  <cp:revision>241</cp:revision>
  <dcterms:created xsi:type="dcterms:W3CDTF">2021-09-24T18:50:42Z</dcterms:created>
  <dcterms:modified xsi:type="dcterms:W3CDTF">2026-05-29T15:16:51Z</dcterms:modified>
</cp:coreProperties>
</file>