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60" r:id="rId2"/>
    <p:sldId id="261" r:id="rId3"/>
  </p:sldIdLst>
  <p:sldSz cx="6858000" cy="9144000" type="letter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234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6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58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6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39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44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02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5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89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08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63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0218D-0732-48D3-8C2B-54DDA880C85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735AA-5BFD-4523-9BD7-FB3DA9D8E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3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0B8A7-843B-F694-5602-F4DF95500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552" y="884166"/>
            <a:ext cx="6038617" cy="1842493"/>
          </a:xfrm>
        </p:spPr>
        <p:txBody>
          <a:bodyPr>
            <a:normAutofit fontScale="90000"/>
          </a:bodyPr>
          <a:lstStyle/>
          <a:p>
            <a:r>
              <a:rPr lang="en-US" sz="2200" dirty="0"/>
              <a:t>Teaching Statistical Inference Through a Computer Game with an AI Mediator</a:t>
            </a:r>
            <a:br>
              <a:rPr lang="en-US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9E7FF6-523A-C1D8-C337-A4F177088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83" y="8055515"/>
            <a:ext cx="1998617" cy="910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0E44B5-B701-2E95-D486-D070BD64BC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815" y="1249499"/>
            <a:ext cx="1295883" cy="1298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014386-C7B1-7294-884B-D7DDF4800531}"/>
              </a:ext>
            </a:extLst>
          </p:cNvPr>
          <p:cNvSpPr txBox="1"/>
          <p:nvPr/>
        </p:nvSpPr>
        <p:spPr>
          <a:xfrm>
            <a:off x="4802314" y="2594343"/>
            <a:ext cx="175695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https://stats-teacher.org/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B508CE-0F60-3891-0044-86CEF2E01071}"/>
              </a:ext>
            </a:extLst>
          </p:cNvPr>
          <p:cNvSpPr txBox="1"/>
          <p:nvPr/>
        </p:nvSpPr>
        <p:spPr>
          <a:xfrm>
            <a:off x="612552" y="485492"/>
            <a:ext cx="3704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eCOTS</a:t>
            </a:r>
            <a:r>
              <a:rPr lang="en-US" dirty="0"/>
              <a:t> 2026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1703A4E7-9461-0DBF-011E-9A907221DA8C}"/>
              </a:ext>
            </a:extLst>
          </p:cNvPr>
          <p:cNvSpPr txBox="1">
            <a:spLocks/>
          </p:cNvSpPr>
          <p:nvPr/>
        </p:nvSpPr>
        <p:spPr>
          <a:xfrm>
            <a:off x="630848" y="6976910"/>
            <a:ext cx="6549572" cy="1681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200" dirty="0"/>
            </a:br>
            <a:br>
              <a:rPr lang="en-US" sz="1200" dirty="0"/>
            </a:br>
            <a:br>
              <a:rPr lang="en-US" dirty="0"/>
            </a:b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88BFD2-2D95-8981-8F37-E9C09A7504FD}"/>
              </a:ext>
            </a:extLst>
          </p:cNvPr>
          <p:cNvSpPr txBox="1"/>
          <p:nvPr/>
        </p:nvSpPr>
        <p:spPr>
          <a:xfrm>
            <a:off x="787729" y="8350688"/>
            <a:ext cx="2946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Andrei Perkhounkov, mathematics professor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85B117-CD19-7D20-0C1E-A34850FAF36A}"/>
              </a:ext>
            </a:extLst>
          </p:cNvPr>
          <p:cNvSpPr txBox="1"/>
          <p:nvPr/>
        </p:nvSpPr>
        <p:spPr>
          <a:xfrm>
            <a:off x="586395" y="1563291"/>
            <a:ext cx="4151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idea for the game was inspired by the website Algebra.com, developed in 2000. In the pre-AI era, it generated significant profits through ads linked to clickable content. In this game, you can reposition the Equation Solver button and pilot it for a day. Then, using methods of inferential statistics, you analyze the results from several trial locations and publish the website to see whether your chosen location was effective.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5191799-23C0-6FDA-B16C-C2C5FC9E7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86" y="3654658"/>
            <a:ext cx="5621028" cy="377943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EC9B0F0-7D4B-7759-0A55-AFC89D90D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536" y="5402462"/>
            <a:ext cx="1195398" cy="37253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6D2D019-3A03-3EA6-BE43-8923C438C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6870" y="4385731"/>
            <a:ext cx="1195398" cy="372538"/>
          </a:xfrm>
          <a:prstGeom prst="rect">
            <a:avLst/>
          </a:prstGeom>
        </p:spPr>
      </p:pic>
      <p:sp>
        <p:nvSpPr>
          <p:cNvPr id="39" name="Arrow: Curved Up 38">
            <a:extLst>
              <a:ext uri="{FF2B5EF4-FFF2-40B4-BE49-F238E27FC236}">
                <a16:creationId xmlns:a16="http://schemas.microsoft.com/office/drawing/2014/main" id="{33229811-5937-965F-2D01-9510AF41F16F}"/>
              </a:ext>
            </a:extLst>
          </p:cNvPr>
          <p:cNvSpPr/>
          <p:nvPr/>
        </p:nvSpPr>
        <p:spPr>
          <a:xfrm rot="11462867">
            <a:off x="2960427" y="3163928"/>
            <a:ext cx="3136399" cy="1235054"/>
          </a:xfrm>
          <a:prstGeom prst="curved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Arrow: Curved Up 39">
            <a:extLst>
              <a:ext uri="{FF2B5EF4-FFF2-40B4-BE49-F238E27FC236}">
                <a16:creationId xmlns:a16="http://schemas.microsoft.com/office/drawing/2014/main" id="{BE4369F4-FC7B-CEC0-EB3E-A4233DAB5836}"/>
              </a:ext>
            </a:extLst>
          </p:cNvPr>
          <p:cNvSpPr/>
          <p:nvPr/>
        </p:nvSpPr>
        <p:spPr>
          <a:xfrm rot="8947827" flipV="1">
            <a:off x="4885723" y="5411956"/>
            <a:ext cx="1330068" cy="841045"/>
          </a:xfrm>
          <a:prstGeom prst="curved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916B1A7-6B25-46AD-EFB8-1265A12EF40B}"/>
              </a:ext>
            </a:extLst>
          </p:cNvPr>
          <p:cNvSpPr txBox="1"/>
          <p:nvPr/>
        </p:nvSpPr>
        <p:spPr>
          <a:xfrm>
            <a:off x="5538359" y="3872736"/>
            <a:ext cx="6406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463CE38-A386-B8A5-04F9-663CF6AC896B}"/>
              </a:ext>
            </a:extLst>
          </p:cNvPr>
          <p:cNvSpPr txBox="1"/>
          <p:nvPr/>
        </p:nvSpPr>
        <p:spPr>
          <a:xfrm>
            <a:off x="5438055" y="5240370"/>
            <a:ext cx="6406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3586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000000-0008-0000-0100-00000204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14394" r="2778" b="19589"/>
          <a:stretch>
            <a:fillRect/>
          </a:stretch>
        </p:blipFill>
        <p:spPr bwMode="auto">
          <a:xfrm>
            <a:off x="426805" y="4055054"/>
            <a:ext cx="5886644" cy="3181768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02975A-9CA9-4B1C-2255-962E1D8A6527}"/>
              </a:ext>
            </a:extLst>
          </p:cNvPr>
          <p:cNvSpPr txBox="1"/>
          <p:nvPr/>
        </p:nvSpPr>
        <p:spPr>
          <a:xfrm>
            <a:off x="426805" y="628021"/>
            <a:ext cx="6962503" cy="3181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paper-and-pencil format, some of the following ideas could be used in class:</a:t>
            </a:r>
          </a:p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Label your pilot locations on the image below.</a:t>
            </a:r>
          </a:p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For each location, report the sample size (n) and the sample click-through rate.</a:t>
            </a:r>
          </a:p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Use significance tests or confidence intervals to compare each pilot location to the original design.</a:t>
            </a:r>
          </a:p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To compare any two piloted options, use two-sample significance tests or confidence intervals.</a:t>
            </a:r>
          </a:p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the pilot is published:</a:t>
            </a:r>
          </a:p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	Determine whether there was an improvement.</a:t>
            </a:r>
          </a:p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	</a:t>
            </a:r>
            <a:r>
              <a:rPr lang="en-US" sz="1100" dirty="0"/>
              <a:t>If the new location did not meet your expectations, identify which type of error was committed.</a:t>
            </a:r>
          </a:p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	Consider whether the effect size is practically significant.</a:t>
            </a:r>
          </a:p>
          <a:p>
            <a:pPr marR="0"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47CAB1-86B5-16C6-4FF8-7E5D7F1CA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83" y="8055515"/>
            <a:ext cx="1998617" cy="91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53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674</TotalTime>
  <Words>241</Words>
  <Application>Microsoft Office PowerPoint</Application>
  <PresentationFormat>Letter Paper (8.5x11 in)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Teaching Statistical Inference Through a Computer Game with an AI Mediator  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Andrei Perkhounkov</dc:creator>
  <cp:lastModifiedBy>Andrei Perkhounkov</cp:lastModifiedBy>
  <cp:revision>5</cp:revision>
  <cp:lastPrinted>2025-10-15T04:27:54Z</cp:lastPrinted>
  <dcterms:created xsi:type="dcterms:W3CDTF">2025-10-15T01:28:47Z</dcterms:created>
  <dcterms:modified xsi:type="dcterms:W3CDTF">2026-05-29T16:03:06Z</dcterms:modified>
</cp:coreProperties>
</file>