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Manrope" panose="020B0604020202020204" charset="0"/>
      <p:regular r:id="rId15"/>
      <p:bold r:id="rId16"/>
    </p:embeddedFont>
    <p:embeddedFont>
      <p:font typeface="Manrope ExtraBold" panose="020B0604020202020204" charset="0"/>
      <p:bold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Gre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010117-A240-4292-87CF-D0E57EA6F868}" v="1" dt="2026-05-28T01:26:51.335"/>
  </p1510:revLst>
</p1510:revInfo>
</file>

<file path=ppt/tableStyles.xml><?xml version="1.0" encoding="utf-8"?>
<a:tblStyleLst xmlns:a="http://schemas.openxmlformats.org/drawingml/2006/main" def="{462F3BE0-0722-46B4-BAE6-B7831CBB0CFB}">
  <a:tblStyle styleId="{462F3BE0-0722-46B4-BAE6-B7831CBB0C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1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4df91436a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e4df91436a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2126a3bec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2126a3bec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e4df91436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e4df91436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2126a3be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2126a3bec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4df91436a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4df91436a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2126a3bec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2126a3bec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e4b1c1db2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e4b1c1db2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2126a3bec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2126a3bec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2126a3bec9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2126a3bec9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4b1c1db21_4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e4b1c1db21_4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e4b1c1db2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e4b1c1db2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0300" y="3890775"/>
            <a:ext cx="7247400" cy="1333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798500" y="5409"/>
            <a:ext cx="2379600" cy="518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33775" y="1083500"/>
            <a:ext cx="4359000" cy="265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33775" y="4054025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>
            <a:spLocks noGrp="1"/>
          </p:cNvSpPr>
          <p:nvPr>
            <p:ph type="pic" idx="2"/>
          </p:nvPr>
        </p:nvSpPr>
        <p:spPr>
          <a:xfrm>
            <a:off x="5420900" y="50860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4" name="Google Shape;14;p2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1"/>
          <p:cNvSpPr/>
          <p:nvPr/>
        </p:nvSpPr>
        <p:spPr>
          <a:xfrm>
            <a:off x="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/>
          <p:nvPr/>
        </p:nvSpPr>
        <p:spPr>
          <a:xfrm>
            <a:off x="679850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715100" y="3116450"/>
            <a:ext cx="46665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715100" y="1110100"/>
            <a:ext cx="4666500" cy="176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5" name="Google Shape;65;p13"/>
          <p:cNvSpPr>
            <a:spLocks noGrp="1"/>
          </p:cNvSpPr>
          <p:nvPr>
            <p:ph type="pic" idx="2"/>
          </p:nvPr>
        </p:nvSpPr>
        <p:spPr>
          <a:xfrm>
            <a:off x="5848350" y="51435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-59500" y="3418175"/>
            <a:ext cx="9259500" cy="178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720000" y="2988413"/>
            <a:ext cx="2336400" cy="40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2"/>
          </p:nvPr>
        </p:nvSpPr>
        <p:spPr>
          <a:xfrm>
            <a:off x="720000" y="3923901"/>
            <a:ext cx="2336400" cy="53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3"/>
          </p:nvPr>
        </p:nvSpPr>
        <p:spPr>
          <a:xfrm>
            <a:off x="3403800" y="3923901"/>
            <a:ext cx="2336400" cy="53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4"/>
          </p:nvPr>
        </p:nvSpPr>
        <p:spPr>
          <a:xfrm>
            <a:off x="6087600" y="3923901"/>
            <a:ext cx="2336400" cy="53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5"/>
          </p:nvPr>
        </p:nvSpPr>
        <p:spPr>
          <a:xfrm>
            <a:off x="3403800" y="2988413"/>
            <a:ext cx="2336400" cy="40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6"/>
          </p:nvPr>
        </p:nvSpPr>
        <p:spPr>
          <a:xfrm>
            <a:off x="6087600" y="2988413"/>
            <a:ext cx="2336400" cy="40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7"/>
          </p:nvPr>
        </p:nvSpPr>
        <p:spPr>
          <a:xfrm>
            <a:off x="720000" y="3391689"/>
            <a:ext cx="23364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8"/>
          </p:nvPr>
        </p:nvSpPr>
        <p:spPr>
          <a:xfrm>
            <a:off x="3403800" y="3391689"/>
            <a:ext cx="23364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9"/>
          </p:nvPr>
        </p:nvSpPr>
        <p:spPr>
          <a:xfrm>
            <a:off x="6087600" y="3391689"/>
            <a:ext cx="23364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802824" y="1640800"/>
            <a:ext cx="27147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802812" y="1921298"/>
            <a:ext cx="2714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5714187" y="1921298"/>
            <a:ext cx="2714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1802800" y="3443551"/>
            <a:ext cx="2714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5"/>
          </p:nvPr>
        </p:nvSpPr>
        <p:spPr>
          <a:xfrm>
            <a:off x="5714175" y="3443551"/>
            <a:ext cx="2714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1802824" y="3165303"/>
            <a:ext cx="27147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7"/>
          </p:nvPr>
        </p:nvSpPr>
        <p:spPr>
          <a:xfrm>
            <a:off x="5714194" y="1640800"/>
            <a:ext cx="27147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8"/>
          </p:nvPr>
        </p:nvSpPr>
        <p:spPr>
          <a:xfrm>
            <a:off x="5714194" y="3165303"/>
            <a:ext cx="27147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" name="Google Shape;88;p15"/>
          <p:cNvSpPr/>
          <p:nvPr/>
        </p:nvSpPr>
        <p:spPr>
          <a:xfrm>
            <a:off x="0" y="4489075"/>
            <a:ext cx="9200100" cy="65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89" name="Google Shape;89;p15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BLANK_1_1_1_1_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subTitle" idx="1"/>
          </p:nvPr>
        </p:nvSpPr>
        <p:spPr>
          <a:xfrm>
            <a:off x="720000" y="3767000"/>
            <a:ext cx="24249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2"/>
          </p:nvPr>
        </p:nvSpPr>
        <p:spPr>
          <a:xfrm>
            <a:off x="720000" y="4047500"/>
            <a:ext cx="24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title" idx="3" hasCustomPrompt="1"/>
          </p:nvPr>
        </p:nvSpPr>
        <p:spPr>
          <a:xfrm>
            <a:off x="1617001" y="3018692"/>
            <a:ext cx="630900" cy="6309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4"/>
          </p:nvPr>
        </p:nvSpPr>
        <p:spPr>
          <a:xfrm>
            <a:off x="3359550" y="3767000"/>
            <a:ext cx="24249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ubTitle" idx="5"/>
          </p:nvPr>
        </p:nvSpPr>
        <p:spPr>
          <a:xfrm>
            <a:off x="3359550" y="4047500"/>
            <a:ext cx="24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 idx="6" hasCustomPrompt="1"/>
          </p:nvPr>
        </p:nvSpPr>
        <p:spPr>
          <a:xfrm>
            <a:off x="4256552" y="3018692"/>
            <a:ext cx="630900" cy="6309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7"/>
          </p:nvPr>
        </p:nvSpPr>
        <p:spPr>
          <a:xfrm>
            <a:off x="5999050" y="3767000"/>
            <a:ext cx="24249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8"/>
          </p:nvPr>
        </p:nvSpPr>
        <p:spPr>
          <a:xfrm>
            <a:off x="5999050" y="4047500"/>
            <a:ext cx="24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9" hasCustomPrompt="1"/>
          </p:nvPr>
        </p:nvSpPr>
        <p:spPr>
          <a:xfrm>
            <a:off x="6896076" y="3018692"/>
            <a:ext cx="630900" cy="6309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13"/>
          </p:nvPr>
        </p:nvSpPr>
        <p:spPr>
          <a:xfrm>
            <a:off x="2039800" y="1955375"/>
            <a:ext cx="24249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4"/>
          </p:nvPr>
        </p:nvSpPr>
        <p:spPr>
          <a:xfrm>
            <a:off x="2039800" y="2235875"/>
            <a:ext cx="24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title" idx="15" hasCustomPrompt="1"/>
          </p:nvPr>
        </p:nvSpPr>
        <p:spPr>
          <a:xfrm>
            <a:off x="2936802" y="1207067"/>
            <a:ext cx="630900" cy="6309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16"/>
          </p:nvPr>
        </p:nvSpPr>
        <p:spPr>
          <a:xfrm>
            <a:off x="4679300" y="1955375"/>
            <a:ext cx="2424900" cy="35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ubTitle" idx="17"/>
          </p:nvPr>
        </p:nvSpPr>
        <p:spPr>
          <a:xfrm>
            <a:off x="4679300" y="2235875"/>
            <a:ext cx="24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title" idx="18" hasCustomPrompt="1"/>
          </p:nvPr>
        </p:nvSpPr>
        <p:spPr>
          <a:xfrm>
            <a:off x="5576326" y="1207067"/>
            <a:ext cx="630900" cy="6309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717550" y="2033256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ubTitle" idx="2"/>
          </p:nvPr>
        </p:nvSpPr>
        <p:spPr>
          <a:xfrm>
            <a:off x="3375568" y="2033256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6033585" y="2033256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subTitle" idx="4"/>
          </p:nvPr>
        </p:nvSpPr>
        <p:spPr>
          <a:xfrm>
            <a:off x="717550" y="3310977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3375585" y="3310977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6"/>
          </p:nvPr>
        </p:nvSpPr>
        <p:spPr>
          <a:xfrm>
            <a:off x="6033620" y="3310977"/>
            <a:ext cx="2391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7"/>
          </p:nvPr>
        </p:nvSpPr>
        <p:spPr>
          <a:xfrm>
            <a:off x="717550" y="1676850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ubTitle" idx="8"/>
          </p:nvPr>
        </p:nvSpPr>
        <p:spPr>
          <a:xfrm>
            <a:off x="3375568" y="1676850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subTitle" idx="9"/>
          </p:nvPr>
        </p:nvSpPr>
        <p:spPr>
          <a:xfrm>
            <a:off x="6033585" y="1676850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subTitle" idx="13"/>
          </p:nvPr>
        </p:nvSpPr>
        <p:spPr>
          <a:xfrm>
            <a:off x="717550" y="2949975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4"/>
          </p:nvPr>
        </p:nvSpPr>
        <p:spPr>
          <a:xfrm>
            <a:off x="3375585" y="2949975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15"/>
          </p:nvPr>
        </p:nvSpPr>
        <p:spPr>
          <a:xfrm>
            <a:off x="6033620" y="2949975"/>
            <a:ext cx="2391600" cy="3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0" y="4830325"/>
            <a:ext cx="9200100" cy="312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22" name="Google Shape;122;p17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4213900" y="445025"/>
            <a:ext cx="351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.">
  <p:cSld name="CUSTOM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0" y="4489075"/>
            <a:ext cx="9200100" cy="65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29" name="Google Shape;129;p19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>
            <a:off x="-32450" y="0"/>
            <a:ext cx="9059400" cy="150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/>
          <p:nvPr/>
        </p:nvSpPr>
        <p:spPr>
          <a:xfrm>
            <a:off x="679850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1101575" y="540000"/>
            <a:ext cx="38472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subTitle" idx="1"/>
          </p:nvPr>
        </p:nvSpPr>
        <p:spPr>
          <a:xfrm>
            <a:off x="1101575" y="1502550"/>
            <a:ext cx="3847200" cy="10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0"/>
          <p:cNvSpPr txBox="1"/>
          <p:nvPr/>
        </p:nvSpPr>
        <p:spPr>
          <a:xfrm>
            <a:off x="1101575" y="3392625"/>
            <a:ext cx="3735300" cy="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CREDITS: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20"/>
          <p:cNvSpPr>
            <a:spLocks noGrp="1"/>
          </p:cNvSpPr>
          <p:nvPr>
            <p:ph type="pic" idx="2"/>
          </p:nvPr>
        </p:nvSpPr>
        <p:spPr>
          <a:xfrm>
            <a:off x="5407199" y="51435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cxnSp>
        <p:nvCxnSpPr>
          <p:cNvPr id="137" name="Google Shape;137;p20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679850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46600" y="2178950"/>
            <a:ext cx="4977600" cy="14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846600" y="762100"/>
            <a:ext cx="1441200" cy="91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7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846600" y="3714250"/>
            <a:ext cx="4977600" cy="3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>
            <a:spLocks noGrp="1"/>
          </p:cNvSpPr>
          <p:nvPr>
            <p:ph type="pic" idx="3"/>
          </p:nvPr>
        </p:nvSpPr>
        <p:spPr>
          <a:xfrm>
            <a:off x="5401967" y="51435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-70300" y="467500"/>
            <a:ext cx="2498700" cy="150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22" name="Google Shape;22;p3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/>
          <p:nvPr/>
        </p:nvSpPr>
        <p:spPr>
          <a:xfrm>
            <a:off x="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/>
          <p:nvPr/>
        </p:nvSpPr>
        <p:spPr>
          <a:xfrm>
            <a:off x="-59500" y="3418175"/>
            <a:ext cx="9259500" cy="178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4489075"/>
            <a:ext cx="9200100" cy="65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360425" y="894750"/>
            <a:ext cx="4046700" cy="5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360425" y="1451850"/>
            <a:ext cx="4046700" cy="27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>
            <a:spLocks noGrp="1"/>
          </p:cNvSpPr>
          <p:nvPr>
            <p:ph type="pic" idx="2"/>
          </p:nvPr>
        </p:nvSpPr>
        <p:spPr>
          <a:xfrm>
            <a:off x="996750" y="51435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428900" y="1940800"/>
            <a:ext cx="23520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1428900" y="3114425"/>
            <a:ext cx="23520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>
            <a:off x="1428900" y="2297500"/>
            <a:ext cx="23520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4"/>
          </p:nvPr>
        </p:nvSpPr>
        <p:spPr>
          <a:xfrm>
            <a:off x="1428900" y="3471125"/>
            <a:ext cx="23520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-70300" y="4554025"/>
            <a:ext cx="9329700" cy="67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9" name="Google Shape;39;p6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720000" y="1136249"/>
            <a:ext cx="7225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0" y="4816191"/>
            <a:ext cx="9200100" cy="33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44" name="Google Shape;44;p7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679850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4214425" y="1623250"/>
            <a:ext cx="4070400" cy="56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4214512" y="2261775"/>
            <a:ext cx="40704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>
            <a:spLocks noGrp="1"/>
          </p:cNvSpPr>
          <p:nvPr>
            <p:ph type="pic" idx="2"/>
          </p:nvPr>
        </p:nvSpPr>
        <p:spPr>
          <a:xfrm>
            <a:off x="971310" y="514350"/>
            <a:ext cx="2791800" cy="4114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52" name="Google Shape;52;p9"/>
          <p:cNvSpPr/>
          <p:nvPr/>
        </p:nvSpPr>
        <p:spPr>
          <a:xfrm>
            <a:off x="0" y="0"/>
            <a:ext cx="2379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2352700" y="4413350"/>
            <a:ext cx="6847200" cy="78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anrope ExtraBold"/>
              <a:buNone/>
              <a:defRPr sz="3000">
                <a:solidFill>
                  <a:schemeClr val="dk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hatgpt.com/share/67ac39dbeb24-8000-83d9-9ee3a8b5788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ctrTitle"/>
          </p:nvPr>
        </p:nvSpPr>
        <p:spPr>
          <a:xfrm>
            <a:off x="733775" y="719403"/>
            <a:ext cx="6003600" cy="265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Exploring Students’ Perceptions of Generative AI Use in Mathematical Statistics</a:t>
            </a:r>
            <a:endParaRPr sz="4000"/>
          </a:p>
        </p:txBody>
      </p:sp>
      <p:sp>
        <p:nvSpPr>
          <p:cNvPr id="147" name="Google Shape;147;p23"/>
          <p:cNvSpPr txBox="1">
            <a:spLocks noGrp="1"/>
          </p:cNvSpPr>
          <p:nvPr>
            <p:ph type="subTitle" idx="1"/>
          </p:nvPr>
        </p:nvSpPr>
        <p:spPr>
          <a:xfrm>
            <a:off x="353600" y="4008750"/>
            <a:ext cx="6312000" cy="10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Miguel Rodriguez Mejia, Maria Cruciani, and Jennifer L. Green</a:t>
            </a:r>
            <a:endParaRPr sz="17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Michigan State University </a:t>
            </a:r>
            <a:endParaRPr sz="1700"/>
          </a:p>
        </p:txBody>
      </p:sp>
      <p:pic>
        <p:nvPicPr>
          <p:cNvPr id="148" name="Google Shape;148;p23"/>
          <p:cNvPicPr preferRelativeResize="0"/>
          <p:nvPr/>
        </p:nvPicPr>
        <p:blipFill rotWithShape="1">
          <a:blip r:embed="rId3">
            <a:alphaModFix/>
          </a:blip>
          <a:srcRect l="-1290" r="1290"/>
          <a:stretch/>
        </p:blipFill>
        <p:spPr>
          <a:xfrm>
            <a:off x="6889789" y="1189050"/>
            <a:ext cx="2129450" cy="246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"/>
          <p:cNvSpPr txBox="1">
            <a:spLocks noGrp="1"/>
          </p:cNvSpPr>
          <p:nvPr>
            <p:ph type="title"/>
          </p:nvPr>
        </p:nvSpPr>
        <p:spPr>
          <a:xfrm>
            <a:off x="720000" y="3182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Insights from Interviews: Lydia</a:t>
            </a:r>
            <a:endParaRPr/>
          </a:p>
        </p:txBody>
      </p:sp>
      <p:sp>
        <p:nvSpPr>
          <p:cNvPr id="241" name="Google Shape;241;p32"/>
          <p:cNvSpPr txBox="1"/>
          <p:nvPr/>
        </p:nvSpPr>
        <p:spPr>
          <a:xfrm>
            <a:off x="720000" y="1047726"/>
            <a:ext cx="8238900" cy="38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</a:rPr>
              <a:t>Role of Peer/Group Interactions</a:t>
            </a:r>
            <a:endParaRPr sz="2000" b="1">
              <a:solidFill>
                <a:schemeClr val="hlink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“[I]n the 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first group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, I definitely felt like I was using it [GenAI] more, just because the other 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group mates were also using it more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….It's not something that I use very often… [so] seeing how they used it was… interesting because they were using it for like homeworks and stuff where they'd just be like, okay, this is what they say. And then I was definitely like…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let's double check this real quick first though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…” </a:t>
            </a:r>
            <a:endParaRPr sz="1600"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700"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“[I]n the 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second group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, I 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wasn't using it near as much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, because we were </a:t>
            </a:r>
            <a:r>
              <a:rPr lang="en" sz="1700" b="1">
                <a:latin typeface="Manrope"/>
                <a:ea typeface="Manrope"/>
                <a:cs typeface="Manrope"/>
                <a:sym typeface="Manrope"/>
              </a:rPr>
              <a:t>collaborating</a:t>
            </a:r>
            <a:r>
              <a:rPr lang="en" sz="1600">
                <a:latin typeface="Manrope"/>
                <a:ea typeface="Manrope"/>
                <a:cs typeface="Manrope"/>
                <a:sym typeface="Manrope"/>
              </a:rPr>
              <a:t> and using it as like, okay, we'll get some code from this, but it wasn't like, okay, let's pull our entire answer right from there.”</a:t>
            </a:r>
            <a:endParaRPr>
              <a:solidFill>
                <a:schemeClr val="hlink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>
            <a:spLocks noGrp="1"/>
          </p:cNvSpPr>
          <p:nvPr>
            <p:ph type="subTitle" idx="4294967295"/>
          </p:nvPr>
        </p:nvSpPr>
        <p:spPr>
          <a:xfrm>
            <a:off x="2582375" y="1153198"/>
            <a:ext cx="6353400" cy="12960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indent="0" algn="ctr" rtl="0">
              <a:lnSpc>
                <a:spcPct val="150000"/>
              </a:lnSpc>
              <a:spcBef>
                <a:spcPts val="500"/>
              </a:spcBef>
              <a:spcAft>
                <a:spcPts val="1600"/>
              </a:spcAft>
              <a:buNone/>
            </a:pPr>
            <a:r>
              <a:rPr lang="en" sz="1600"/>
              <a:t>Students’ GenAI use ranged across a spectrum (from quick answer retrieval to collaborative thinking through problems), with many students noting caution and agentic desires</a:t>
            </a:r>
            <a:endParaRPr sz="1600"/>
          </a:p>
        </p:txBody>
      </p:sp>
      <p:sp>
        <p:nvSpPr>
          <p:cNvPr id="247" name="Google Shape;247;p33"/>
          <p:cNvSpPr/>
          <p:nvPr/>
        </p:nvSpPr>
        <p:spPr>
          <a:xfrm>
            <a:off x="2582375" y="2913418"/>
            <a:ext cx="6353400" cy="1296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How can we continue supporting students across their statistical education in shifting toward using GenAI as a thought partner to deepen statistical understanding—and maintain their agency?</a:t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8" name="Google Shape;248;p33"/>
          <p:cNvSpPr txBox="1">
            <a:spLocks noGrp="1"/>
          </p:cNvSpPr>
          <p:nvPr>
            <p:ph type="title"/>
          </p:nvPr>
        </p:nvSpPr>
        <p:spPr>
          <a:xfrm>
            <a:off x="2583425" y="318250"/>
            <a:ext cx="642994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Implications for Practice</a:t>
            </a:r>
            <a:endParaRPr sz="4000" dirty="0"/>
          </a:p>
        </p:txBody>
      </p:sp>
      <p:sp>
        <p:nvSpPr>
          <p:cNvPr id="249" name="Google Shape;249;p33"/>
          <p:cNvSpPr txBox="1">
            <a:spLocks noGrp="1"/>
          </p:cNvSpPr>
          <p:nvPr>
            <p:ph type="title"/>
          </p:nvPr>
        </p:nvSpPr>
        <p:spPr>
          <a:xfrm>
            <a:off x="2695003" y="4542588"/>
            <a:ext cx="6353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Come brainstorm with us!</a:t>
            </a:r>
            <a:endParaRPr sz="2400"/>
          </a:p>
        </p:txBody>
      </p:sp>
      <p:sp>
        <p:nvSpPr>
          <p:cNvPr id="250" name="Google Shape;250;p33"/>
          <p:cNvSpPr/>
          <p:nvPr/>
        </p:nvSpPr>
        <p:spPr>
          <a:xfrm>
            <a:off x="5399400" y="2449201"/>
            <a:ext cx="615900" cy="433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1" name="Google Shape;251;p33"/>
          <p:cNvSpPr/>
          <p:nvPr/>
        </p:nvSpPr>
        <p:spPr>
          <a:xfrm>
            <a:off x="5399400" y="4209426"/>
            <a:ext cx="615900" cy="433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52" name="Google Shape;252;p33" descr="a thought bubble in the shape of a cloud with two smaller bubbles below it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01875" y="1153200"/>
            <a:ext cx="1983175" cy="198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3" descr="a black question mark with a circle in the middle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875" y="1444000"/>
            <a:ext cx="1005200" cy="10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>
            <a:spLocks noGrp="1"/>
          </p:cNvSpPr>
          <p:nvPr>
            <p:ph type="title"/>
          </p:nvPr>
        </p:nvSpPr>
        <p:spPr>
          <a:xfrm>
            <a:off x="2728551" y="251375"/>
            <a:ext cx="3391800" cy="7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Thank you!</a:t>
            </a:r>
            <a:endParaRPr sz="4600"/>
          </a:p>
        </p:txBody>
      </p:sp>
      <p:sp>
        <p:nvSpPr>
          <p:cNvPr id="259" name="Google Shape;259;p34"/>
          <p:cNvSpPr txBox="1">
            <a:spLocks noGrp="1"/>
          </p:cNvSpPr>
          <p:nvPr>
            <p:ph type="subTitle" idx="4294967295"/>
          </p:nvPr>
        </p:nvSpPr>
        <p:spPr>
          <a:xfrm>
            <a:off x="2728551" y="1388217"/>
            <a:ext cx="5452200" cy="108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Please join us at our zoom session on Monday, June 15th 3:30-4:15 pm ET.</a:t>
            </a:r>
            <a:endParaRPr/>
          </a:p>
        </p:txBody>
      </p:sp>
      <p:pic>
        <p:nvPicPr>
          <p:cNvPr id="260" name="Google Shape;2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740" y="1279039"/>
            <a:ext cx="1437201" cy="12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618" y="2522591"/>
            <a:ext cx="1887125" cy="1887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4"/>
          <p:cNvSpPr txBox="1">
            <a:spLocks noGrp="1"/>
          </p:cNvSpPr>
          <p:nvPr>
            <p:ph type="subTitle" idx="4294967295"/>
          </p:nvPr>
        </p:nvSpPr>
        <p:spPr>
          <a:xfrm>
            <a:off x="2728551" y="2750564"/>
            <a:ext cx="5733000" cy="162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Miguel R Mejia: rodr1190@msu.edu </a:t>
            </a:r>
            <a:endParaRPr sz="21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Maria Cruciani: cruciani@msu.edu </a:t>
            </a:r>
            <a:endParaRPr sz="21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Jennifer Green: jg@msu.edu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Google Shape;153;p24"/>
          <p:cNvCxnSpPr/>
          <p:nvPr/>
        </p:nvCxnSpPr>
        <p:spPr>
          <a:xfrm rot="10800000" flipH="1">
            <a:off x="1908725" y="2028513"/>
            <a:ext cx="730200" cy="73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54;p24"/>
          <p:cNvCxnSpPr/>
          <p:nvPr/>
        </p:nvCxnSpPr>
        <p:spPr>
          <a:xfrm rot="10800000" flipH="1">
            <a:off x="4581500" y="2028513"/>
            <a:ext cx="730200" cy="73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24"/>
          <p:cNvCxnSpPr/>
          <p:nvPr/>
        </p:nvCxnSpPr>
        <p:spPr>
          <a:xfrm rot="10800000" flipH="1">
            <a:off x="7254275" y="2028513"/>
            <a:ext cx="730200" cy="73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24"/>
          <p:cNvSpPr txBox="1">
            <a:spLocks noGrp="1"/>
          </p:cNvSpPr>
          <p:nvPr>
            <p:ph type="subTitle" idx="6"/>
          </p:nvPr>
        </p:nvSpPr>
        <p:spPr>
          <a:xfrm>
            <a:off x="6108594" y="3040910"/>
            <a:ext cx="2336400" cy="4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Jennifer L. Green</a:t>
            </a:r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subTitle" idx="1"/>
          </p:nvPr>
        </p:nvSpPr>
        <p:spPr>
          <a:xfrm>
            <a:off x="818741" y="3040910"/>
            <a:ext cx="2013900" cy="4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Miguel R Mejia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ubTitle" idx="3"/>
          </p:nvPr>
        </p:nvSpPr>
        <p:spPr>
          <a:xfrm>
            <a:off x="856050" y="4062003"/>
            <a:ext cx="74319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Program in Mathematics Education (PriME)</a:t>
            </a:r>
            <a:endParaRPr sz="21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Department of Statistics and Probability </a:t>
            </a:r>
            <a:endParaRPr sz="210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5"/>
          </p:nvPr>
        </p:nvSpPr>
        <p:spPr>
          <a:xfrm>
            <a:off x="3540300" y="3040910"/>
            <a:ext cx="2013900" cy="4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Maria Cruciani</a:t>
            </a:r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7"/>
          </p:nvPr>
        </p:nvSpPr>
        <p:spPr>
          <a:xfrm>
            <a:off x="818741" y="3517663"/>
            <a:ext cx="2013900" cy="5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PhD Student</a:t>
            </a:r>
            <a:endParaRPr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rodr1190@msu.edu</a:t>
            </a:r>
            <a:endParaRPr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subTitle" idx="8"/>
          </p:nvPr>
        </p:nvSpPr>
        <p:spPr>
          <a:xfrm>
            <a:off x="3379050" y="3517663"/>
            <a:ext cx="2336400" cy="5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PhD Student</a:t>
            </a:r>
            <a:endParaRPr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cruciani@msu.edu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ubTitle" idx="9"/>
          </p:nvPr>
        </p:nvSpPr>
        <p:spPr>
          <a:xfrm>
            <a:off x="6108594" y="3517663"/>
            <a:ext cx="2336400" cy="5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Associate Professor</a:t>
            </a:r>
            <a:endParaRPr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jg@msu.edu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163" name="Google Shape;163;p24" title="MSU Headshots 2-22-252217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6729" y="564931"/>
            <a:ext cx="1797536" cy="235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 title="Small Size Phot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0924" y="564931"/>
            <a:ext cx="1829752" cy="235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 rotWithShape="1">
          <a:blip r:embed="rId5">
            <a:alphaModFix/>
          </a:blip>
          <a:srcRect t="3577"/>
          <a:stretch/>
        </p:blipFill>
        <p:spPr>
          <a:xfrm>
            <a:off x="900318" y="564931"/>
            <a:ext cx="1829751" cy="235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>
            <a:spLocks noGrp="1"/>
          </p:cNvSpPr>
          <p:nvPr>
            <p:ph type="subTitle" idx="4294967295"/>
          </p:nvPr>
        </p:nvSpPr>
        <p:spPr>
          <a:xfrm>
            <a:off x="3160575" y="1465937"/>
            <a:ext cx="5797500" cy="20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/>
              <a:t>Generative AI (GenAI) offers both opportunities and risks in statistics education. But what can this look like in a senior-level mathematical statistics course and what are the students’ perspectives about using GenAI within this context?</a:t>
            </a:r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2536800" y="426600"/>
            <a:ext cx="4070400" cy="56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Motivation</a:t>
            </a:r>
            <a:endParaRPr sz="4500"/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050" y="1426057"/>
            <a:ext cx="2002425" cy="200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>
            <a:spLocks noGrp="1"/>
          </p:cNvSpPr>
          <p:nvPr>
            <p:ph type="title"/>
          </p:nvPr>
        </p:nvSpPr>
        <p:spPr>
          <a:xfrm>
            <a:off x="1139311" y="188950"/>
            <a:ext cx="46665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Context</a:t>
            </a:r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subTitle" idx="1"/>
          </p:nvPr>
        </p:nvSpPr>
        <p:spPr>
          <a:xfrm>
            <a:off x="405650" y="916374"/>
            <a:ext cx="6483900" cy="40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Course and Setting:</a:t>
            </a:r>
            <a:endParaRPr sz="16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Undergraduate mathematical statistics course 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Focused on statistical inference theory (sampling distributions, estimation, hypothesis testing)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30–40 upper-level undergraduates per section (statistics, data science, mathematics, and related majors)</a:t>
            </a:r>
            <a:endParaRPr sz="16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GenAI Integration:</a:t>
            </a:r>
            <a:endParaRPr sz="16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Students expected to cite all instances of GenAI use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Course included GenAI discussions, activities, and reflection questions throughout the semester</a:t>
            </a:r>
            <a:endParaRPr sz="2000"/>
          </a:p>
        </p:txBody>
      </p:sp>
      <p:cxnSp>
        <p:nvCxnSpPr>
          <p:cNvPr id="179" name="Google Shape;179;p26"/>
          <p:cNvCxnSpPr/>
          <p:nvPr/>
        </p:nvCxnSpPr>
        <p:spPr>
          <a:xfrm>
            <a:off x="405650" y="-75725"/>
            <a:ext cx="0" cy="52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0" name="Google Shape;180;p26" descr="Gaussian or bell curve on a blackboard (Provided by Getty Images)"/>
          <p:cNvPicPr preferRelativeResize="0"/>
          <p:nvPr/>
        </p:nvPicPr>
        <p:blipFill rotWithShape="1">
          <a:blip r:embed="rId3">
            <a:alphaModFix amt="42000"/>
          </a:blip>
          <a:srcRect r="38336"/>
          <a:stretch/>
        </p:blipFill>
        <p:spPr>
          <a:xfrm>
            <a:off x="6805450" y="0"/>
            <a:ext cx="23964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GenAI Activities</a:t>
            </a:r>
            <a:endParaRPr/>
          </a:p>
        </p:txBody>
      </p:sp>
      <p:grpSp>
        <p:nvGrpSpPr>
          <p:cNvPr id="186" name="Google Shape;186;p27"/>
          <p:cNvGrpSpPr/>
          <p:nvPr/>
        </p:nvGrpSpPr>
        <p:grpSpPr>
          <a:xfrm>
            <a:off x="963100" y="1260454"/>
            <a:ext cx="4004805" cy="3482836"/>
            <a:chOff x="0" y="1189989"/>
            <a:chExt cx="3546900" cy="3482836"/>
          </a:xfrm>
        </p:grpSpPr>
        <p:sp>
          <p:nvSpPr>
            <p:cNvPr id="187" name="Google Shape;187;p27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rgbClr val="27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Question of the Day</a:t>
              </a:r>
              <a:endParaRPr sz="16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88" name="Google Shape;188;p27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9" name="Google Shape;189;p27"/>
          <p:cNvGrpSpPr/>
          <p:nvPr/>
        </p:nvGrpSpPr>
        <p:grpSpPr>
          <a:xfrm>
            <a:off x="4647073" y="1260450"/>
            <a:ext cx="4024273" cy="3456975"/>
            <a:chOff x="2357054" y="1248600"/>
            <a:chExt cx="3321728" cy="3456975"/>
          </a:xfrm>
        </p:grpSpPr>
        <p:sp>
          <p:nvSpPr>
            <p:cNvPr id="190" name="Google Shape;190;p27"/>
            <p:cNvSpPr/>
            <p:nvPr/>
          </p:nvSpPr>
          <p:spPr>
            <a:xfrm>
              <a:off x="2357054" y="1248600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Sampling Distributions</a:t>
              </a:r>
              <a:endParaRPr sz="16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Group Project</a:t>
              </a:r>
              <a:endParaRPr sz="1600" b="1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91" name="Google Shape;191;p27"/>
            <p:cNvSpPr txBox="1"/>
            <p:nvPr/>
          </p:nvSpPr>
          <p:spPr>
            <a:xfrm>
              <a:off x="2637923" y="2089875"/>
              <a:ext cx="3040859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342900" lvl="0" indent="-2032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anrope"/>
                <a:buAutoNum type="arabicParenR"/>
              </a:pPr>
              <a:r>
                <a:rPr lang="en" dirty="0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Craft a homework problem and its solutions addressing a sampling distribution studied in class. </a:t>
              </a:r>
              <a:endParaRPr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marL="342900" lvl="0" indent="-2032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anrope"/>
                <a:buAutoNum type="arabicParenR"/>
              </a:pPr>
              <a:r>
                <a:rPr lang="en" dirty="0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Explore GenAI:</a:t>
              </a:r>
              <a:endParaRPr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marL="457200" lvl="0" indent="-3175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anrope"/>
                <a:buChar char="●"/>
              </a:pPr>
              <a:r>
                <a:rPr lang="en" dirty="0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Compare group’s solutions with those provided by the GenAI tool</a:t>
              </a:r>
              <a:endParaRPr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marL="457200" lvl="0" indent="-3175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anrope"/>
                <a:buChar char="●"/>
              </a:pPr>
              <a:r>
                <a:rPr lang="en" dirty="0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Summarize GenAI-informed revisions</a:t>
              </a:r>
              <a:endParaRPr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marL="457200" lvl="0" indent="-3175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anrope"/>
                <a:buChar char="●"/>
              </a:pPr>
              <a:r>
                <a:rPr lang="en" dirty="0">
                  <a:solidFill>
                    <a:schemeClr val="dk1"/>
                  </a:solidFill>
                  <a:latin typeface="Manrope"/>
                  <a:ea typeface="Manrope"/>
                  <a:cs typeface="Manrope"/>
                  <a:sym typeface="Manrope"/>
                </a:rPr>
                <a:t>Reflect on experience</a:t>
              </a:r>
              <a:endParaRPr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pic>
        <p:nvPicPr>
          <p:cNvPr id="192" name="Google Shape;192;p27"/>
          <p:cNvPicPr preferRelativeResize="0"/>
          <p:nvPr/>
        </p:nvPicPr>
        <p:blipFill rotWithShape="1">
          <a:blip r:embed="rId3">
            <a:alphaModFix/>
          </a:blip>
          <a:srcRect r="2181"/>
          <a:stretch/>
        </p:blipFill>
        <p:spPr>
          <a:xfrm>
            <a:off x="731793" y="2746625"/>
            <a:ext cx="4096511" cy="48463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 txBox="1"/>
          <p:nvPr/>
        </p:nvSpPr>
        <p:spPr>
          <a:xfrm>
            <a:off x="963100" y="1995575"/>
            <a:ext cx="3684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Use moment generating functions to prove the following:  </a:t>
            </a:r>
            <a:endParaRPr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Review the prompt I used within ChatGPT and the result it gave me: </a:t>
            </a:r>
            <a:r>
              <a:rPr lang="en" u="sng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  <a:hlinkClick r:id="rId4"/>
              </a:rPr>
              <a:t>https://chatgpt.com/share/67ac39dbeb24-8000-83d9-9ee3a8b57886</a:t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Google Shape;198;p28"/>
          <p:cNvGraphicFramePr/>
          <p:nvPr/>
        </p:nvGraphicFramePr>
        <p:xfrm>
          <a:off x="826675" y="1161747"/>
          <a:ext cx="8066225" cy="3540335"/>
        </p:xfrm>
        <a:graphic>
          <a:graphicData uri="http://schemas.openxmlformats.org/drawingml/2006/table">
            <a:tbl>
              <a:tblPr>
                <a:noFill/>
                <a:tableStyleId>{462F3BE0-0722-46B4-BAE6-B7831CBB0CFB}</a:tableStyleId>
              </a:tblPr>
              <a:tblGrid>
                <a:gridCol w="219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8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Manrope ExtraBold"/>
                        <a:ea typeface="Manrope ExtraBold"/>
                        <a:cs typeface="Manrope ExtraBold"/>
                        <a:sym typeface="Manrope ExtraBold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Manrope ExtraBold"/>
                          <a:ea typeface="Manrope ExtraBold"/>
                          <a:cs typeface="Manrope ExtraBold"/>
                          <a:sym typeface="Manrope ExtraBold"/>
                        </a:rPr>
                        <a:t>Research Question</a:t>
                      </a:r>
                      <a:endParaRPr sz="1600">
                        <a:solidFill>
                          <a:schemeClr val="lt1"/>
                        </a:solidFill>
                        <a:latin typeface="Manrope ExtraBold"/>
                        <a:ea typeface="Manrope ExtraBold"/>
                        <a:cs typeface="Manrope ExtraBold"/>
                        <a:sym typeface="Manrope ExtraBold"/>
                      </a:endParaRPr>
                    </a:p>
                  </a:txBody>
                  <a:tcPr marL="91425" marR="91425" marT="0" marB="0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How do undergraduate students in a mathematical statistics course perceive the affordances and limitations of GenAI when reflecting on and comparing AI-generated outputs with their own understanding and work? </a:t>
                      </a:r>
                      <a:endParaRPr sz="150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Manrope ExtraBold"/>
                          <a:ea typeface="Manrope ExtraBold"/>
                          <a:cs typeface="Manrope ExtraBold"/>
                          <a:sym typeface="Manrope ExtraBold"/>
                        </a:rPr>
                        <a:t>Participants &amp;</a:t>
                      </a:r>
                      <a:endParaRPr sz="1600">
                        <a:solidFill>
                          <a:schemeClr val="lt1"/>
                        </a:solidFill>
                        <a:latin typeface="Manrope ExtraBold"/>
                        <a:ea typeface="Manrope ExtraBold"/>
                        <a:cs typeface="Manrope ExtraBold"/>
                        <a:sym typeface="Manrope ExtraBold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Manrope ExtraBold"/>
                          <a:ea typeface="Manrope ExtraBold"/>
                          <a:cs typeface="Manrope ExtraBold"/>
                          <a:sym typeface="Manrope ExtraBold"/>
                        </a:rPr>
                        <a:t> Data Sources</a:t>
                      </a:r>
                      <a:endParaRPr sz="1600">
                        <a:solidFill>
                          <a:schemeClr val="lt1"/>
                        </a:solidFill>
                        <a:latin typeface="Manrope ExtraBold"/>
                        <a:ea typeface="Manrope ExtraBold"/>
                        <a:cs typeface="Manrope ExtraBold"/>
                        <a:sym typeface="Manrope ExtraBold"/>
                      </a:endParaRPr>
                    </a:p>
                  </a:txBody>
                  <a:tcPr marL="91425" marR="91425" marT="0" marB="0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Undergraduate students in Mathematical Statistics: </a:t>
                      </a: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457200" lvl="0" indent="-3175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AutoNum type="arabicPeriod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Responses from the “Question of the Day” (30 students)</a:t>
                      </a: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457200" lvl="0" indent="-3175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AutoNum type="arabicPeriod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Reflections from the group project (7 groups; 24 students total)</a:t>
                      </a: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457200" lvl="0" indent="-3175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AutoNum type="arabicPeriod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Follow-up interviews (2 students)</a:t>
                      </a: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Manrope ExtraBold"/>
                          <a:ea typeface="Manrope ExtraBold"/>
                          <a:cs typeface="Manrope ExtraBold"/>
                          <a:sym typeface="Manrope ExtraBold"/>
                        </a:rPr>
                        <a:t>Data Analysis</a:t>
                      </a:r>
                      <a:endParaRPr sz="1600">
                        <a:solidFill>
                          <a:schemeClr val="lt1"/>
                        </a:solidFill>
                        <a:latin typeface="Manrope ExtraBold"/>
                        <a:ea typeface="Manrope ExtraBold"/>
                        <a:cs typeface="Manrope ExtraBold"/>
                        <a:sym typeface="Manrope Extra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Thematic analysis through individual and collective coding strategies</a:t>
                      </a:r>
                      <a:endParaRPr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Affordances  </a:t>
            </a:r>
            <a:endParaRPr/>
          </a:p>
        </p:txBody>
      </p:sp>
      <p:sp>
        <p:nvSpPr>
          <p:cNvPr id="205" name="Google Shape;205;p29"/>
          <p:cNvSpPr/>
          <p:nvPr/>
        </p:nvSpPr>
        <p:spPr>
          <a:xfrm>
            <a:off x="798425" y="1188871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Brainstorming / Guidance for Solving Problems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6" name="Google Shape;206;p29"/>
          <p:cNvSpPr/>
          <p:nvPr/>
        </p:nvSpPr>
        <p:spPr>
          <a:xfrm>
            <a:off x="3535650" y="1188871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Verifying Answers and Procedures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1829275" y="2935294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Clarifying / Explaining Statistical Concepts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772475" y="1896016"/>
            <a:ext cx="25059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“I think ChatGPT is useful to give us a place to start if we are unsure.” 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9" name="Google Shape;209;p29"/>
          <p:cNvSpPr txBox="1"/>
          <p:nvPr/>
        </p:nvSpPr>
        <p:spPr>
          <a:xfrm>
            <a:off x="3611250" y="1896016"/>
            <a:ext cx="23028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“I think it is appropriate to use in any context if you are checking answers” 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1532425" y="3647951"/>
            <a:ext cx="30477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“I would think it[’]s appropriate to ask ChatGPT for the general from [sic] of the MGF of a normal random variable”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1" name="Google Shape;211;p29"/>
          <p:cNvSpPr/>
          <p:nvPr/>
        </p:nvSpPr>
        <p:spPr>
          <a:xfrm>
            <a:off x="6272875" y="1188874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Creating and Explaining R Code 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5235653" y="2935294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Generating Fast Answers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4723253" y="3647951"/>
            <a:ext cx="34788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“if, for whatever reason, you just need quick solutions to a problem without much explanation, this is another potentially good use for AI.”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4" name="Google Shape;214;p29"/>
          <p:cNvSpPr txBox="1"/>
          <p:nvPr/>
        </p:nvSpPr>
        <p:spPr>
          <a:xfrm>
            <a:off x="6232250" y="1896016"/>
            <a:ext cx="25059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“often strong ability for ChatGPT to perform computational tasks”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Limitations  </a:t>
            </a:r>
            <a:endParaRPr/>
          </a:p>
        </p:txBody>
      </p:sp>
      <p:sp>
        <p:nvSpPr>
          <p:cNvPr id="220" name="Google Shape;220;p30"/>
          <p:cNvSpPr/>
          <p:nvPr/>
        </p:nvSpPr>
        <p:spPr>
          <a:xfrm>
            <a:off x="798425" y="1130997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Lack of Mathematical Detail and Explanation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1" name="Google Shape;221;p30"/>
          <p:cNvSpPr/>
          <p:nvPr/>
        </p:nvSpPr>
        <p:spPr>
          <a:xfrm>
            <a:off x="3535650" y="1130997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Inaccuracies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2" name="Google Shape;222;p30"/>
          <p:cNvSpPr/>
          <p:nvPr/>
        </p:nvSpPr>
        <p:spPr>
          <a:xfrm>
            <a:off x="1620931" y="3247811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Requires Prior Knowledge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3" name="Google Shape;223;p30"/>
          <p:cNvSpPr txBox="1"/>
          <p:nvPr/>
        </p:nvSpPr>
        <p:spPr>
          <a:xfrm>
            <a:off x="589775" y="1818167"/>
            <a:ext cx="28713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“it tends to...not show full proofs to each solution. Sometimes it will generalize the steps in words, rather than showing all of the appropriate math.”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4" name="Google Shape;224;p30"/>
          <p:cNvSpPr txBox="1"/>
          <p:nvPr/>
        </p:nvSpPr>
        <p:spPr>
          <a:xfrm>
            <a:off x="3611250" y="1818167"/>
            <a:ext cx="23028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“The expectation we produced was 2λ whereas the output of ChatGPT only produced lambda”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5" name="Google Shape;225;p30"/>
          <p:cNvSpPr txBox="1"/>
          <p:nvPr/>
        </p:nvSpPr>
        <p:spPr>
          <a:xfrm>
            <a:off x="1201981" y="3891019"/>
            <a:ext cx="32919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“Proceed with caution and try to have a prior understanding so that you can properly evaluate chat’s answer.”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6" name="Google Shape;226;p30"/>
          <p:cNvSpPr/>
          <p:nvPr/>
        </p:nvSpPr>
        <p:spPr>
          <a:xfrm>
            <a:off x="6272875" y="1131001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Omission of Steps and Jumps in Solutions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7" name="Google Shape;227;p30"/>
          <p:cNvSpPr/>
          <p:nvPr/>
        </p:nvSpPr>
        <p:spPr>
          <a:xfrm>
            <a:off x="5362975" y="3247811"/>
            <a:ext cx="2454000" cy="67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anrope"/>
                <a:ea typeface="Manrope"/>
                <a:cs typeface="Manrope"/>
                <a:sym typeface="Manrope"/>
              </a:rPr>
              <a:t>R Coding Barriers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8" name="Google Shape;228;p30"/>
          <p:cNvSpPr txBox="1"/>
          <p:nvPr/>
        </p:nvSpPr>
        <p:spPr>
          <a:xfrm>
            <a:off x="4715425" y="3891019"/>
            <a:ext cx="37491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“ChatGPT took several more lines by storing each parameter as a variable before using them in the replicate function.”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9" name="Google Shape;229;p30"/>
          <p:cNvSpPr txBox="1"/>
          <p:nvPr/>
        </p:nvSpPr>
        <p:spPr>
          <a:xfrm>
            <a:off x="6064225" y="1818167"/>
            <a:ext cx="28713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“ChatGPT has the process right mostly but skips steps enough to where it is difficult to follow unless you have the final answer in front of you.”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>
            <a:spLocks noGrp="1"/>
          </p:cNvSpPr>
          <p:nvPr>
            <p:ph type="title"/>
          </p:nvPr>
        </p:nvSpPr>
        <p:spPr>
          <a:xfrm>
            <a:off x="720000" y="3182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Insights from Interviews: Sophia</a:t>
            </a:r>
            <a:endParaRPr/>
          </a:p>
        </p:txBody>
      </p:sp>
      <p:sp>
        <p:nvSpPr>
          <p:cNvPr id="235" name="Google Shape;235;p31"/>
          <p:cNvSpPr txBox="1"/>
          <p:nvPr/>
        </p:nvSpPr>
        <p:spPr>
          <a:xfrm>
            <a:off x="720000" y="1441250"/>
            <a:ext cx="7926300" cy="3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</a:rPr>
              <a:t>Awareness and Curiosity About Algorithms -&gt; Skepticism</a:t>
            </a:r>
            <a:endParaRPr sz="2200" b="1">
              <a:solidFill>
                <a:schemeClr val="hlink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</a:rPr>
              <a:t>“</a:t>
            </a:r>
            <a:r>
              <a:rPr lang="en" sz="2000">
                <a:latin typeface="Manrope"/>
                <a:ea typeface="Manrope"/>
                <a:cs typeface="Manrope"/>
                <a:sym typeface="Manrope"/>
              </a:rPr>
              <a:t>I'm interested in the mathematics of the behind the scenes, but I don't want to get lied to, well, I mean, lied to is ascribing morality where I don't necessarily think it exists, but I don't want to experience a mathematical hallucination.”</a:t>
            </a:r>
            <a:endParaRPr sz="2000">
              <a:solidFill>
                <a:schemeClr val="hlink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rgbClr val="42424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>
              <a:solidFill>
                <a:schemeClr val="hlink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nimalist Conference Style Presentation by Slidesgo">
  <a:themeElements>
    <a:clrScheme name="Simple Light">
      <a:dk1>
        <a:srgbClr val="313131"/>
      </a:dk1>
      <a:lt1>
        <a:srgbClr val="E9E9E9"/>
      </a:lt1>
      <a:dk2>
        <a:srgbClr val="466157"/>
      </a:dk2>
      <a:lt2>
        <a:srgbClr val="D1CECE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22177130-642f-41d9-9211-74237ad5687d}" enabled="0" method="" siteId="{22177130-642f-41d9-9211-74237ad568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On-screen Show (16:9)</PresentationFormat>
  <Paragraphs>92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Minimalist Conference Style Presentation by Slidesgo</vt:lpstr>
      <vt:lpstr>Exploring Students’ Perceptions of Generative AI Use in Mathematical Statistics</vt:lpstr>
      <vt:lpstr>PowerPoint Presentation</vt:lpstr>
      <vt:lpstr>Motivation</vt:lpstr>
      <vt:lpstr>Context</vt:lpstr>
      <vt:lpstr>GenAI Activities</vt:lpstr>
      <vt:lpstr>Methodology</vt:lpstr>
      <vt:lpstr>Affordances  </vt:lpstr>
      <vt:lpstr>Limitations  </vt:lpstr>
      <vt:lpstr>Insights from Interviews: Sophia</vt:lpstr>
      <vt:lpstr>Insights from Interviews: Lydia</vt:lpstr>
      <vt:lpstr>Implications for Practice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Green, Jennifer</cp:lastModifiedBy>
  <cp:revision>2</cp:revision>
  <dcterms:modified xsi:type="dcterms:W3CDTF">2026-05-31T22:29:51Z</dcterms:modified>
</cp:coreProperties>
</file>